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C7A07-96C3-42AF-943D-953C86C3D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557"/>
            <a:ext cx="9144000" cy="2387600"/>
          </a:xfrm>
        </p:spPr>
        <p:txBody>
          <a:bodyPr anchor="b">
            <a:normAutofit/>
          </a:bodyPr>
          <a:lstStyle>
            <a:lvl1pPr algn="ctr">
              <a:lnSpc>
                <a:spcPct val="90000"/>
              </a:lnSpc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E38DF-F503-4E79-B1B0-16489708A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3232"/>
            <a:ext cx="9144000" cy="1655762"/>
          </a:xfrm>
        </p:spPr>
        <p:txBody>
          <a:bodyPr>
            <a:normAutofit/>
          </a:bodyPr>
          <a:lstStyle>
            <a:lvl1pPr marL="0" indent="0" algn="ctr">
              <a:lnSpc>
                <a:spcPts val="3200"/>
              </a:lnSpc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D965B-87A4-4F43-BE02-800BCCDF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anchor="ctr" anchorCtr="0"/>
          <a:lstStyle/>
          <a:p>
            <a:fld id="{403CB87E-4591-47A1-9046-CF63F17215EF}" type="datetime2">
              <a:rPr lang="en-US" smtClean="0"/>
              <a:t>Wednesday, January 20, 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ED35B-CBF1-40D9-BAA7-CF9E1E22B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anchor="ctr" anchorCtr="0"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6653A-450D-4BDE-8718-99F2D931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/>
          <a:lstStyle>
            <a:lvl1pPr algn="ctr">
              <a:defRPr/>
            </a:lvl1pPr>
          </a:lstStyle>
          <a:p>
            <a:fld id="{3A4F6043-7A67-491B-98BC-F933DED72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210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4413-82C1-4EBC-8C6B-BC5F842D1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F029A-192E-4A44-ACC7-6C5212C7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5" y="1825625"/>
            <a:ext cx="10543031" cy="4206383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7D4-E57E-4789-896B-B2A051B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3DE70B-B772-416E-A790-995760B1742E}" type="datetime2">
              <a:rPr lang="en-US" smtClean="0"/>
              <a:t>Wednesday, January 20, 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B63EE-3B35-4F8A-BDA3-E778BFE1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39EF2-7937-4C30-A883-7F7BD028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478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1081941"/>
            <a:ext cx="10543032" cy="285273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3961666"/>
            <a:ext cx="10543032" cy="1500187"/>
          </a:xfrm>
        </p:spPr>
        <p:txBody>
          <a:bodyPr>
            <a:no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0CDE-A6F1-4138-AF12-ED09E8E5FB6B}" type="datetime2">
              <a:rPr lang="en-US" smtClean="0"/>
              <a:t>Wednesday, January 20,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125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4F76-994F-4AB5-B17B-46C0C2FA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9B3B-A540-4556-98C8-1F49704A7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624" y="1825625"/>
            <a:ext cx="5599176" cy="4206382"/>
          </a:xfrm>
        </p:spPr>
        <p:txBody>
          <a:bodyPr/>
          <a:lstStyle>
            <a:lvl1pPr marL="457200" indent="-457200">
              <a:buFont typeface="Wingdings 2" panose="05020102010507070707" pitchFamily="18" charset="2"/>
              <a:buChar char="¬"/>
              <a:defRPr/>
            </a:lvl1pPr>
            <a:lvl2pPr marL="800100" indent="-342900">
              <a:buFont typeface="Wingdings 2" panose="05020102010507070707" pitchFamily="18" charset="2"/>
              <a:buChar char="¬"/>
              <a:defRPr/>
            </a:lvl2pPr>
            <a:lvl3pPr marL="1257300" indent="-342900">
              <a:buFont typeface="Wingdings 2" panose="05020102010507070707" pitchFamily="18" charset="2"/>
              <a:buChar char="¬"/>
              <a:defRPr/>
            </a:lvl3pPr>
            <a:lvl4pPr marL="1657350" indent="-285750">
              <a:buFont typeface="Wingdings 2" panose="05020102010507070707" pitchFamily="18" charset="2"/>
              <a:buChar char="¬"/>
              <a:defRPr/>
            </a:lvl4pPr>
            <a:lvl5pPr marL="2114550" indent="-28575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72438-7C63-48F2-9D6F-2461BFD6D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91456" cy="4206382"/>
          </a:xfrm>
        </p:spPr>
        <p:txBody>
          <a:bodyPr/>
          <a:lstStyle>
            <a:lvl1pPr marL="228600" indent="-228600">
              <a:buFont typeface="Wingdings 2" panose="05020102010507070707" pitchFamily="18" charset="2"/>
              <a:buChar char="¬"/>
              <a:defRPr/>
            </a:lvl1pPr>
            <a:lvl2pPr marL="685800" indent="-228600">
              <a:buFont typeface="Wingdings 2" panose="05020102010507070707" pitchFamily="18" charset="2"/>
              <a:buChar char="¬"/>
              <a:defRPr/>
            </a:lvl2pPr>
            <a:lvl3pPr marL="1143000" indent="-228600">
              <a:buFont typeface="Wingdings 2" panose="05020102010507070707" pitchFamily="18" charset="2"/>
              <a:buChar char="¬"/>
              <a:defRPr/>
            </a:lvl3pPr>
            <a:lvl4pPr marL="1600200" indent="-228600">
              <a:buFont typeface="Wingdings 2" panose="05020102010507070707" pitchFamily="18" charset="2"/>
              <a:buChar char="¬"/>
              <a:defRPr/>
            </a:lvl4pPr>
            <a:lvl5pPr marL="2057400" indent="-228600">
              <a:buFont typeface="Wingdings 2" panose="05020102010507070707" pitchFamily="18" charset="2"/>
              <a:buChar char="¬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FA1B49-6AAA-4DA7-970F-B75899F1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5F8B1-DB7B-4D28-A97D-40FB2DD1EF78}" type="datetime2">
              <a:rPr lang="en-US" smtClean="0"/>
              <a:t>Wednesday, January 20,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3649A-B9A2-4737-B47E-758DC140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C1407-C705-451C-878E-8175DCCD5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083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14039161-23B8-4738-9069-73EBE8884FDD}" type="datetime2">
              <a:rPr lang="en-US" smtClean="0"/>
              <a:t>Wednesday, January 20, 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570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1F235-FBFF-453E-B90A-5758ED47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938306"/>
            <a:ext cx="10543032" cy="1325563"/>
          </a:xfrm>
        </p:spPr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3A871-5A76-4349-99F0-C46C7738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94D44-7693-499F-AC6C-11696134FE3F}" type="datetime2">
              <a:rPr lang="en-US" smtClean="0"/>
              <a:t>Wednesday, January 20,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2E803-8BD9-40A2-8389-C19DA1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414ED-B772-4B84-813E-E34C9A97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554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AF2AE-472C-4EF3-ABB2-24BAA9AE3CF7}" type="datetime2">
              <a:rPr lang="en-US" smtClean="0"/>
              <a:t>Wednesday, January 20,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604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2261-8522-4437-B612-7C7100D18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10543032" cy="1600200"/>
          </a:xfrm>
        </p:spPr>
        <p:txBody>
          <a:bodyPr anchor="b">
            <a:noAutofit/>
          </a:bodyPr>
          <a:lstStyle>
            <a:lvl1pPr>
              <a:defRPr sz="5200">
                <a:latin typeface="Dante (Headings)2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AA0AF-3F50-42BD-84B4-E70C3D004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199340"/>
            <a:ext cx="5780468" cy="366171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C702B-2C4D-4590-8BEE-31940145C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4813E-250B-4422-AE46-5E1AB964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EAEA162C-A7C1-4263-9453-1BAFF8C39559}" type="datetime2">
              <a:rPr lang="en-US" smtClean="0"/>
              <a:t>Wednesday, January 20,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B5B81-E9CC-45F3-8EF1-35D2C8FF1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A7E97-5A73-4602-9582-6CDACB91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722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34B-3019-4CA1-B658-77900192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4489180" cy="16002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3CC12-FD6B-41A3-BF67-D600CC438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B2BD5-DC18-460B-BFCC-5B2447D2B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305-9768-4792-866C-91238D45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/>
          <a:lstStyle/>
          <a:p>
            <a:fld id="{64DF6793-3458-4587-8168-65F0C37A92D2}" type="datetime2">
              <a:rPr lang="en-US" smtClean="0"/>
              <a:t>Wednesday, January 20,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BF050-0FF1-499F-936E-FAAE50DC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02C2E-1542-46B4-85B1-7A4B3F77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202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D930A-6467-4C46-BA13-A0F5EC12F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41977A-7872-4BE8-8C5C-D2099BEDBB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8191-8A0C-4077-9A2D-0255BF81A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17F0E-8070-4DFE-A821-9A699EDBAD7E}" type="datetime2">
              <a:rPr lang="en-US" smtClean="0"/>
              <a:t>Wednesday, January 20,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41B40-57AC-45F3-9AAC-DC2BEBB12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D65F4-29FA-451A-878F-768E426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6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76A9FC-D582-4FC8-B641-9F77B4DD15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3A1683-12F6-4BA6-AD1A-F98C60951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141D6-1E1A-4A54-A9B4-57F86865F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34AE-C7BF-46E5-A968-01C6641F6476}" type="datetime2">
              <a:rPr lang="en-US" smtClean="0"/>
              <a:t>Wednesday, January 20,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7541D6-4702-4421-AEB2-D6CA3AADB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C9F43-CD60-4C38-94C9-0E6D3B722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F6043-7A67-491B-98BC-F933DED722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46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586836B-C327-49CB-ADF2-2E730C4A91BF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310F61-136C-42B3-981B-FDE3DD0A8135}"/>
              </a:ext>
            </a:extLst>
          </p:cNvPr>
          <p:cNvSpPr/>
          <p:nvPr/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AF870-601F-4570-A8A9-1003F893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CCECD-B6E7-4C40-8A84-65FD5A3F0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825625"/>
            <a:ext cx="10543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FA4D-0E39-4E26-B43C-5D1084B3B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0624" y="6217920"/>
            <a:ext cx="27432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E8352ED3-3C46-4C9A-9738-67B2D875E7E2}" type="datetime2">
              <a:rPr lang="en-US" smtClean="0"/>
              <a:pPr/>
              <a:t>Wednesday, January 20, 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851EA-2F2C-4012-8B96-51179BDD1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67328" y="6217920"/>
            <a:ext cx="7196328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B8ACB-7A60-4D76-A149-0C57A30E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3152" y="0"/>
            <a:ext cx="685800" cy="685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A4F6043-7A67-491B-98BC-F933DED7226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866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Wingdings 2" panose="05020102010507070707" pitchFamily="18" charset="2"/>
        <a:buChar char="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1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955B3A-C08D-43E6-ABEF-A4F616FB6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19694A-8B4E-4127-9C08-9B8F39B6F2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D36E6B-D7EF-409B-B48D-1628C06EE1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EFCACC-10D0-4717-AEE8-3AF85BE81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9" y="3854831"/>
            <a:ext cx="5278995" cy="2156581"/>
          </a:xfrm>
        </p:spPr>
        <p:txBody>
          <a:bodyPr anchor="t">
            <a:normAutofit/>
          </a:bodyPr>
          <a:lstStyle/>
          <a:p>
            <a:pPr algn="l"/>
            <a:r>
              <a:rPr lang="en-GB" sz="4800"/>
              <a:t>Art Instructions Week 4 Year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68BCBE-745E-4671-82AB-805BBB1662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56182" y="3854830"/>
            <a:ext cx="4700133" cy="2156579"/>
          </a:xfrm>
        </p:spPr>
        <p:txBody>
          <a:bodyPr anchor="t">
            <a:normAutofit/>
          </a:bodyPr>
          <a:lstStyle/>
          <a:p>
            <a:pPr algn="l"/>
            <a:r>
              <a:rPr lang="en-GB" sz="2200" dirty="0"/>
              <a:t>L.I. To understand what surrealism is in artwork.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16D2053-BB10-4615-A38D-86EEC0D86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422144" cy="3599020"/>
          </a:xfrm>
          <a:prstGeom prst="rect">
            <a:avLst/>
          </a:prstGeom>
          <a:solidFill>
            <a:srgbClr val="B1A141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1BDADD-6AC6-472E-8AFE-9FBB0C6990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2251" r="-1" b="13122"/>
          <a:stretch/>
        </p:blipFill>
        <p:spPr>
          <a:xfrm>
            <a:off x="422145" y="10"/>
            <a:ext cx="11082529" cy="3599011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F2CC60F-C99A-48C5-856F-3C79856E9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1A14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8A2ED1C-4B10-41E7-9BF6-7447B99B98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1A14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9876831-E2A4-42F2-962A-DF8A2A684B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89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2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955B3A-C08D-43E6-ABEF-A4F616FB6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19694A-8B4E-4127-9C08-9B8F39B6F2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D36E6B-D7EF-409B-B48D-1628C06EE1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EFCACC-10D0-4717-AEE8-3AF85BE81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9" y="3265727"/>
            <a:ext cx="5278995" cy="2745686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sz="4800" dirty="0"/>
              <a:t>Task</a:t>
            </a:r>
            <a:br>
              <a:rPr lang="en-GB" sz="4800" dirty="0"/>
            </a:br>
            <a:r>
              <a:rPr lang="en-GB" sz="2700" b="1" dirty="0"/>
              <a:t>Take inspiration from Kahlo’s ‘The Wounded Deer’ by deciding upon an animal to draw yourself. Use paper or Worksheet 4B and the Animal Cards 4A as a reference and inspiration. </a:t>
            </a:r>
            <a:br>
              <a:rPr lang="en-GB" sz="2700" b="1" dirty="0"/>
            </a:br>
            <a:endParaRPr lang="en-GB" sz="27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68BCBE-745E-4671-82AB-805BBB1662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56182" y="3854830"/>
            <a:ext cx="4700133" cy="2156579"/>
          </a:xfrm>
        </p:spPr>
        <p:txBody>
          <a:bodyPr anchor="t">
            <a:normAutofit/>
          </a:bodyPr>
          <a:lstStyle/>
          <a:p>
            <a:pPr algn="l"/>
            <a:r>
              <a:rPr lang="en-GB" dirty="0"/>
              <a:t>Answer the questions at the bottom of the worksheet.</a:t>
            </a:r>
          </a:p>
          <a:p>
            <a:pPr algn="l"/>
            <a:endParaRPr lang="en-GB" sz="22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16D2053-BB10-4615-A38D-86EEC0D86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422144" cy="3599020"/>
          </a:xfrm>
          <a:prstGeom prst="rect">
            <a:avLst/>
          </a:prstGeom>
          <a:solidFill>
            <a:srgbClr val="B1A141">
              <a:alpha val="25000"/>
            </a:srgb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1BDADD-6AC6-472E-8AFE-9FBB0C6990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2251" r="-1" b="13122"/>
          <a:stretch/>
        </p:blipFill>
        <p:spPr>
          <a:xfrm>
            <a:off x="553211" y="-429980"/>
            <a:ext cx="11082529" cy="3599011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F2CC60F-C99A-48C5-856F-3C79856E9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rgbClr val="B1A14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8A2ED1C-4B10-41E7-9BF6-7447B99B98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rgbClr val="B1A14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6B4D747-DB99-410A-A531-057FAD2A66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90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95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setVTI">
  <a:themeElements>
    <a:clrScheme name="AnalogousFromLightSeedLeftStep">
      <a:dk1>
        <a:srgbClr val="000000"/>
      </a:dk1>
      <a:lt1>
        <a:srgbClr val="FFFFFF"/>
      </a:lt1>
      <a:dk2>
        <a:srgbClr val="412524"/>
      </a:dk2>
      <a:lt2>
        <a:srgbClr val="E2E3E8"/>
      </a:lt2>
      <a:accent1>
        <a:srgbClr val="B1A141"/>
      </a:accent1>
      <a:accent2>
        <a:srgbClr val="E98A3F"/>
      </a:accent2>
      <a:accent3>
        <a:srgbClr val="EE716E"/>
      </a:accent3>
      <a:accent4>
        <a:srgbClr val="EB4E8C"/>
      </a:accent4>
      <a:accent5>
        <a:srgbClr val="EE6ED6"/>
      </a:accent5>
      <a:accent6>
        <a:srgbClr val="C74EEB"/>
      </a:accent6>
      <a:hlink>
        <a:srgbClr val="6973AE"/>
      </a:hlink>
      <a:folHlink>
        <a:srgbClr val="7F7F7F"/>
      </a:folHlink>
    </a:clrScheme>
    <a:fontScheme name="Dante">
      <a:majorFont>
        <a:latin typeface="Univers Light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setVTI" id="{17A3166B-76FF-4669-8F6D-D4251AE158D8}" vid="{4532814A-B5F8-4CFD-BC69-A007D492DA4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3D937DA-00DD-4140-9441-89F7BA4666A7}"/>
</file>

<file path=customXml/itemProps2.xml><?xml version="1.0" encoding="utf-8"?>
<ds:datastoreItem xmlns:ds="http://schemas.openxmlformats.org/officeDocument/2006/customXml" ds:itemID="{2710EFB7-3D1B-4E52-BECD-D2E236534B79}"/>
</file>

<file path=customXml/itemProps3.xml><?xml version="1.0" encoding="utf-8"?>
<ds:datastoreItem xmlns:ds="http://schemas.openxmlformats.org/officeDocument/2006/customXml" ds:itemID="{DF1AE622-760E-445D-BC04-16BD4F876ED9}"/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65</Words>
  <Application>Microsoft Office PowerPoint</Application>
  <PresentationFormat>Widescreen</PresentationFormat>
  <Paragraphs>4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Dante (Headings)2</vt:lpstr>
      <vt:lpstr>Helvetica Neue Medium</vt:lpstr>
      <vt:lpstr>Univers</vt:lpstr>
      <vt:lpstr>Univers Light</vt:lpstr>
      <vt:lpstr>Wingdings 2</vt:lpstr>
      <vt:lpstr>OffsetVTI</vt:lpstr>
      <vt:lpstr>Art Instructions Week 4 Year 6</vt:lpstr>
      <vt:lpstr>Task Take inspiration from Kahlo’s ‘The Wounded Deer’ by deciding upon an animal to draw yourself. Use paper or Worksheet 4B and the Animal Cards 4A as a reference and inspiration.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Instructions Week 4 Year 6</dc:title>
  <dc:creator>E Dawson</dc:creator>
  <cp:lastModifiedBy>E Dawson</cp:lastModifiedBy>
  <cp:revision>2</cp:revision>
  <dcterms:created xsi:type="dcterms:W3CDTF">2021-01-20T14:17:19Z</dcterms:created>
  <dcterms:modified xsi:type="dcterms:W3CDTF">2021-01-20T14:30:27Z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