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652" r:id="rId5"/>
    <p:sldId id="657" r:id="rId6"/>
    <p:sldId id="656" r:id="rId7"/>
    <p:sldId id="658" r:id="rId8"/>
    <p:sldId id="661" r:id="rId9"/>
    <p:sldId id="641" r:id="rId10"/>
    <p:sldId id="639" r:id="rId11"/>
    <p:sldId id="648" r:id="rId12"/>
    <p:sldId id="662" r:id="rId13"/>
    <p:sldId id="663" r:id="rId14"/>
    <p:sldId id="664" r:id="rId15"/>
    <p:sldId id="748" r:id="rId16"/>
    <p:sldId id="749" r:id="rId17"/>
    <p:sldId id="750" r:id="rId18"/>
    <p:sldId id="670" r:id="rId19"/>
    <p:sldId id="671" r:id="rId20"/>
    <p:sldId id="668" r:id="rId21"/>
    <p:sldId id="752" r:id="rId22"/>
  </p:sldIdLst>
  <p:sldSz cx="9144000" cy="5715000" type="screen16x10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Wingdings 3" panose="05040102010807070707" pitchFamily="18" charset="2"/>
      <p:regular r:id="rId29"/>
    </p:embeddedFont>
  </p:embeddedFontLst>
  <p:custShowLst>
    <p:custShow name="Recognition assessment" id="0">
      <p:sldLst/>
    </p:custShow>
    <p:custShow name="Course admin" id="1">
      <p:sldLst/>
    </p:custShow>
    <p:custShow name="Role of the first aider" id="2">
      <p:sldLst/>
    </p:custShow>
    <p:custShow name="Primary survey" id="3">
      <p:sldLst/>
    </p:custShow>
    <p:custShow name="Unresponsive breathing" id="4">
      <p:sldLst/>
    </p:custShow>
    <p:custShow name="Shock" id="5">
      <p:sldLst/>
    </p:custShow>
    <p:custShow name="Fainting" id="6">
      <p:sldLst/>
    </p:custShow>
    <p:custShow name="Burns" id="7">
      <p:sldLst/>
    </p:custShow>
    <p:custShow name="Poisoning" id="8">
      <p:sldLst/>
    </p:custShow>
    <p:custShow name="Eye Injury" id="9">
      <p:sldLst/>
    </p:custShow>
    <p:custShow name="Bleeding" id="10">
      <p:sldLst/>
    </p:custShow>
    <p:custShow name="Choking" id="11">
      <p:sldLst/>
    </p:custShow>
    <p:custShow name="Asthma" id="12">
      <p:sldLst/>
    </p:custShow>
    <p:custShow name="Low blood sugar" id="13">
      <p:sldLst/>
    </p:custShow>
    <p:custShow name="Allergic reaction" id="14">
      <p:sldLst/>
    </p:custShow>
    <p:custShow name="Hyperventilation" id="15">
      <p:sldLst/>
    </p:custShow>
    <p:custShow name="Stroke" id="16">
      <p:sldLst/>
    </p:custShow>
    <p:custShow name="Head injury" id="17">
      <p:sldLst/>
    </p:custShow>
    <p:custShow name="Seizure" id="18">
      <p:sldLst/>
    </p:custShow>
    <p:custShow name="Bone, muscle, joint and Spine" id="19">
      <p:sldLst/>
    </p:custShow>
    <p:custShow name="Chest pian" id="20">
      <p:sldLst/>
    </p:custShow>
    <p:custShow name="Unresponsive not breathing" id="21">
      <p:sldLst/>
    </p:custShow>
    <p:custShow name="Heat and cold" id="22">
      <p:sldLst/>
    </p:custShow>
  </p:custShowLst>
  <p:defaultTextStyle>
    <a:defPPr>
      <a:defRPr lang="en-US"/>
    </a:defPPr>
    <a:lvl1pPr marL="0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2207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4413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6620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8826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61033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33239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605446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77652" algn="l" defTabSz="74441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7">
          <p15:clr>
            <a:srgbClr val="A4A3A4"/>
          </p15:clr>
        </p15:guide>
        <p15:guide id="3" orient="horz" pos="180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sa Stuart" initials="ES" lastIdx="25" clrIdx="0">
    <p:extLst>
      <p:ext uri="{19B8F6BF-5375-455C-9EA6-DF929625EA0E}">
        <p15:presenceInfo xmlns:p15="http://schemas.microsoft.com/office/powerpoint/2012/main" userId="S::Elsa.Stuart@sja.org.uk::1036faa4-45e7-40bb-895e-6c47aba8630b" providerId="AD"/>
      </p:ext>
    </p:extLst>
  </p:cmAuthor>
  <p:cmAuthor id="2" name="Justine Wilson" initials="JW" lastIdx="8" clrIdx="1">
    <p:extLst>
      <p:ext uri="{19B8F6BF-5375-455C-9EA6-DF929625EA0E}">
        <p15:presenceInfo xmlns:p15="http://schemas.microsoft.com/office/powerpoint/2012/main" userId="S::Justine.Wilson@sja.org.uk::cd635167-bbd3-4a7f-9fa7-49f7026615c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A53"/>
    <a:srgbClr val="009F4D"/>
    <a:srgbClr val="8D8E8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114" y="348"/>
      </p:cViewPr>
      <p:guideLst>
        <p:guide orient="horz" pos="2382"/>
        <p:guide pos="3367"/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2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1.fntdata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5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3.fntdata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6846B6-084C-4935-A06D-FAEC1EF33182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F3490F-72A2-4B89-9ACA-84EE231684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9482F6-ED0E-4BED-A21E-1F635A7CCD86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0C943-89BF-4FF3-9CC5-52B2ED0101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72207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44413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16620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88826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861033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33239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05446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977652" algn="l" defTabSz="744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A: Heart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399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To note is the colour of the blood flow.</a:t>
            </a:r>
          </a:p>
          <a:p>
            <a:r>
              <a:rPr lang="en-GB"/>
              <a:t>Red arrow shows flow of blood that is rich in oxygen travelling FROM the heart. </a:t>
            </a:r>
          </a:p>
          <a:p>
            <a:r>
              <a:rPr lang="en-GB"/>
              <a:t>Blue arrow shows the path of blood that is travelling back to the lungs to be re oxygenated. </a:t>
            </a:r>
          </a:p>
          <a:p>
            <a:r>
              <a:rPr lang="en-GB"/>
              <a:t>It is a closed complex system. Any interruption to this (e.g. blood loss - injury) causes issues as organs may not then receive the oxygen they need to survive and keep our body functioning as it should.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113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>
                <a:cs typeface="Times"/>
              </a:rPr>
              <a:t>Write answers onto white board ready for next slide to compare.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69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60438" y="1143000"/>
            <a:ext cx="49371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334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PLEASE CHECK******STUDENTS DO NOT MIND THE SIGHT OF BLOOD*******before playing this video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3519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Answers to point 2 on the next page -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166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cs typeface="Times"/>
              </a:rPr>
              <a:t>Check answers to confirm learning from video and session content </a:t>
            </a:r>
          </a:p>
          <a:p>
            <a:r>
              <a:rPr lang="en-GB">
                <a:cs typeface="Times"/>
              </a:rPr>
              <a:t>Key learning points are reassure, immobilise, pressure, be alert for shock, positioning and call for help.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4292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24175" y="509588"/>
            <a:ext cx="4078288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1D5CF2-3FC3-47F3-B48F-ADC86FC92C34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79311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"/>
              </a:rPr>
              <a:t>Activity - you can make a stethoscope and listen to your heart</a:t>
            </a:r>
          </a:p>
          <a:p>
            <a:r>
              <a:rPr lang="en-US">
                <a:latin typeface="Calibri"/>
                <a:cs typeface="Calibri"/>
              </a:rPr>
              <a:t>what happens after a period of exercise? </a:t>
            </a:r>
          </a:p>
          <a:p>
            <a:r>
              <a:rPr lang="en-US">
                <a:latin typeface="Calibri"/>
                <a:cs typeface="Calibri"/>
              </a:rPr>
              <a:t>Time this and record your findings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80C943-89BF-4FF3-9CC5-52B2ED01013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988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header &amp; subject ch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F566C60-6C34-4596-98B7-F2465D9F236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04799" y="207963"/>
            <a:ext cx="8508411" cy="505777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DD9E706-3D6E-4B8D-82F2-37B52804ECD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37435" y="5265779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KS2 – Bleeding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1E360-0609-4BEF-AF7C-C2C0E9A6FBCE}"/>
              </a:ext>
            </a:extLst>
          </p:cNvPr>
          <p:cNvSpPr>
            <a:spLocks noGrp="1" noChangeAspect="1"/>
          </p:cNvSpPr>
          <p:nvPr>
            <p:ph idx="16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FC1E360-0609-4BEF-AF7C-C2C0E9A6FBCE}"/>
              </a:ext>
            </a:extLst>
          </p:cNvPr>
          <p:cNvSpPr>
            <a:spLocks noGrp="1" noChangeAspect="1"/>
          </p:cNvSpPr>
          <p:nvPr>
            <p:ph idx="17" hasCustomPrompt="1"/>
          </p:nvPr>
        </p:nvSpPr>
        <p:spPr>
          <a:xfrm>
            <a:off x="491629" y="1029941"/>
            <a:ext cx="2979330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DD859F5-06F4-4AE1-A647-FEA79B07EB90}"/>
              </a:ext>
            </a:extLst>
          </p:cNvPr>
          <p:cNvGrpSpPr/>
          <p:nvPr userDrawn="1"/>
        </p:nvGrpSpPr>
        <p:grpSpPr>
          <a:xfrm>
            <a:off x="2438399" y="3747319"/>
            <a:ext cx="6705601" cy="1541044"/>
            <a:chOff x="1842654" y="-1271155"/>
            <a:chExt cx="6705601" cy="1541044"/>
          </a:xfrm>
        </p:grpSpPr>
        <p:sp>
          <p:nvSpPr>
            <p:cNvPr id="13" name="Right Triangle 12">
              <a:extLst>
                <a:ext uri="{FF2B5EF4-FFF2-40B4-BE49-F238E27FC236}">
                  <a16:creationId xmlns:a16="http://schemas.microsoft.com/office/drawing/2014/main" id="{923F48A9-913C-48C5-BD1C-E7584B578CCF}"/>
                </a:ext>
              </a:extLst>
            </p:cNvPr>
            <p:cNvSpPr/>
            <p:nvPr userDrawn="1"/>
          </p:nvSpPr>
          <p:spPr>
            <a:xfrm flipH="1">
              <a:off x="1842654" y="-1271155"/>
              <a:ext cx="6705601" cy="1541044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">
                <a:solidFill>
                  <a:srgbClr val="FF0000"/>
                </a:solidFill>
              </a:endParaRPr>
            </a:p>
          </p:txBody>
        </p:sp>
        <p:pic>
          <p:nvPicPr>
            <p:cNvPr id="14" name="Picture 13" descr="SJA logo on angled slice.psd">
              <a:extLst>
                <a:ext uri="{FF2B5EF4-FFF2-40B4-BE49-F238E27FC236}">
                  <a16:creationId xmlns:a16="http://schemas.microsoft.com/office/drawing/2014/main" id="{ED1874F0-255D-4745-8C32-66E1AD2E601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 t="40499" r="2544"/>
            <a:stretch/>
          </p:blipFill>
          <p:spPr>
            <a:xfrm>
              <a:off x="6636327" y="-370811"/>
              <a:ext cx="1634837" cy="640700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5381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head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id="{B3453ADD-6F89-4E49-A48A-0AF14ACBF5E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04799" y="207963"/>
            <a:ext cx="8508411" cy="505777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C1E360-0609-4BEF-AF7C-C2C0E9A6FBCE}"/>
              </a:ext>
            </a:extLst>
          </p:cNvPr>
          <p:cNvSpPr>
            <a:spLocks noGrp="1" noChangeAspect="1"/>
          </p:cNvSpPr>
          <p:nvPr>
            <p:ph idx="16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C1850855-BE95-4F7A-A1A9-2D5FF72B20E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51290" y="5251924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KS2 – Bleeding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78883C9-736E-4178-A40A-53DFC7A1317C}"/>
              </a:ext>
            </a:extLst>
          </p:cNvPr>
          <p:cNvGrpSpPr/>
          <p:nvPr userDrawn="1"/>
        </p:nvGrpSpPr>
        <p:grpSpPr>
          <a:xfrm>
            <a:off x="2438399" y="3747319"/>
            <a:ext cx="6705601" cy="1541044"/>
            <a:chOff x="1842654" y="-1271155"/>
            <a:chExt cx="6705601" cy="1541044"/>
          </a:xfrm>
          <a:noFill/>
        </p:grpSpPr>
        <p:sp>
          <p:nvSpPr>
            <p:cNvPr id="12" name="Right Triangle 11">
              <a:extLst>
                <a:ext uri="{FF2B5EF4-FFF2-40B4-BE49-F238E27FC236}">
                  <a16:creationId xmlns:a16="http://schemas.microsoft.com/office/drawing/2014/main" id="{92E65848-7A44-40E6-B4E0-1FEA493D3BC7}"/>
                </a:ext>
              </a:extLst>
            </p:cNvPr>
            <p:cNvSpPr/>
            <p:nvPr userDrawn="1"/>
          </p:nvSpPr>
          <p:spPr>
            <a:xfrm flipH="1">
              <a:off x="1842654" y="-1271155"/>
              <a:ext cx="6705601" cy="1541044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">
                <a:solidFill>
                  <a:srgbClr val="FF0000"/>
                </a:solidFill>
              </a:endParaRPr>
            </a:p>
          </p:txBody>
        </p:sp>
        <p:pic>
          <p:nvPicPr>
            <p:cNvPr id="13" name="Picture 12" descr="SJA logo on angled slice.psd">
              <a:extLst>
                <a:ext uri="{FF2B5EF4-FFF2-40B4-BE49-F238E27FC236}">
                  <a16:creationId xmlns:a16="http://schemas.microsoft.com/office/drawing/2014/main" id="{FEC7218D-6FE3-4890-BE9C-C90C43E4785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 t="40499" r="2544"/>
            <a:stretch/>
          </p:blipFill>
          <p:spPr>
            <a:xfrm>
              <a:off x="6636327" y="-370811"/>
              <a:ext cx="1634837" cy="640700"/>
            </a:xfrm>
            <a:prstGeom prst="rect">
              <a:avLst/>
            </a:prstGeom>
            <a:grp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13316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 page 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972C41A-9216-4B40-861A-E5A06DD10D6E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1551709" y="1947377"/>
            <a:ext cx="6359236" cy="551146"/>
          </a:xfrm>
          <a:prstGeom prst="rect">
            <a:avLst/>
          </a:prstGeom>
          <a:solidFill>
            <a:srgbClr val="8D8E8D"/>
          </a:solidFill>
        </p:spPr>
        <p:txBody>
          <a:bodyPr lIns="74441" tIns="37221" rIns="74441" bIns="37221"/>
          <a:lstStyle>
            <a:lvl1pPr marL="0" marR="0" indent="0" algn="ctr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marR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/>
              <a:t>KS2 – Bleeding</a:t>
            </a:r>
          </a:p>
        </p:txBody>
      </p:sp>
    </p:spTree>
    <p:extLst>
      <p:ext uri="{BB962C8B-B14F-4D97-AF65-F5344CB8AC3E}">
        <p14:creationId xmlns:p14="http://schemas.microsoft.com/office/powerpoint/2010/main" val="22992765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 pag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KS2 – Bleeding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2648BE5-7FB0-43C3-9796-11EDEC3B12D4}"/>
              </a:ext>
            </a:extLst>
          </p:cNvPr>
          <p:cNvSpPr>
            <a:spLocks noGrp="1" noChangeAspect="1"/>
          </p:cNvSpPr>
          <p:nvPr>
            <p:ph idx="16" hasCustomPrompt="1"/>
          </p:nvPr>
        </p:nvSpPr>
        <p:spPr>
          <a:xfrm>
            <a:off x="2542100" y="2498523"/>
            <a:ext cx="4246627" cy="551146"/>
          </a:xfrm>
          <a:prstGeom prst="rect">
            <a:avLst/>
          </a:prstGeom>
          <a:solidFill>
            <a:srgbClr val="8D8E8D"/>
          </a:solidFill>
        </p:spPr>
        <p:txBody>
          <a:bodyPr lIns="74441" tIns="37221" rIns="74441" bIns="37221"/>
          <a:lstStyle>
            <a:lvl1pPr marL="0" marR="0" indent="0" algn="ctr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F71EAB9-84D2-4471-97AE-F407342A10D6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1551709" y="1947377"/>
            <a:ext cx="6359236" cy="551146"/>
          </a:xfrm>
          <a:prstGeom prst="rect">
            <a:avLst/>
          </a:prstGeom>
          <a:solidFill>
            <a:srgbClr val="8D8E8D"/>
          </a:solidFill>
        </p:spPr>
        <p:txBody>
          <a:bodyPr lIns="74441" tIns="37221" rIns="74441" bIns="37221"/>
          <a:lstStyle>
            <a:lvl1pPr marL="0" marR="0" indent="0" algn="ctr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7348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 noChangeAspect="1"/>
          </p:cNvSpPr>
          <p:nvPr>
            <p:ph idx="1" hasCustomPrompt="1"/>
          </p:nvPr>
        </p:nvSpPr>
        <p:spPr>
          <a:xfrm>
            <a:off x="662749" y="1365174"/>
            <a:ext cx="7575409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Type to add heading</a:t>
            </a:r>
          </a:p>
        </p:txBody>
      </p:sp>
      <p:sp>
        <p:nvSpPr>
          <p:cNvPr id="14" name="Content Placeholder 4"/>
          <p:cNvSpPr>
            <a:spLocks noGrp="1" noChangeAspect="1"/>
          </p:cNvSpPr>
          <p:nvPr>
            <p:ph idx="11" hasCustomPrompt="1"/>
          </p:nvPr>
        </p:nvSpPr>
        <p:spPr>
          <a:xfrm>
            <a:off x="662749" y="1927327"/>
            <a:ext cx="7575409" cy="91967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/>
            </a:lvl1pPr>
          </a:lstStyle>
          <a:p>
            <a:pPr lvl="0"/>
            <a:r>
              <a:rPr lang="en-US"/>
              <a:t>Type to add body text</a:t>
            </a:r>
          </a:p>
        </p:txBody>
      </p:sp>
      <p:sp>
        <p:nvSpPr>
          <p:cNvPr id="16" name="Content Placeholder 4"/>
          <p:cNvSpPr>
            <a:spLocks noGrp="1" noChangeAspect="1"/>
          </p:cNvSpPr>
          <p:nvPr>
            <p:ph idx="12" hasCustomPrompt="1"/>
          </p:nvPr>
        </p:nvSpPr>
        <p:spPr>
          <a:xfrm>
            <a:off x="662749" y="2966329"/>
            <a:ext cx="7575409" cy="1813489"/>
          </a:xfrm>
          <a:prstGeom prst="rect">
            <a:avLst/>
          </a:prstGeom>
        </p:spPr>
        <p:txBody>
          <a:bodyPr lIns="74441" tIns="37221" rIns="74441" bIns="37221"/>
          <a:lstStyle>
            <a:lvl1pPr marL="361867" indent="-361867">
              <a:buClr>
                <a:srgbClr val="007A53"/>
              </a:buClr>
              <a:buFont typeface="Lucida Grande"/>
              <a:buChar char="➤"/>
              <a:defRPr sz="1800"/>
            </a:lvl1pPr>
          </a:lstStyle>
          <a:p>
            <a:pPr lvl="0"/>
            <a:r>
              <a:rPr lang="en-US"/>
              <a:t>Type to add bullet points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2C77F52-EA64-4F9F-A703-22B619BAB782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KS2 – Bleeding</a:t>
            </a:r>
          </a:p>
        </p:txBody>
      </p:sp>
    </p:spTree>
    <p:extLst>
      <p:ext uri="{BB962C8B-B14F-4D97-AF65-F5344CB8AC3E}">
        <p14:creationId xmlns:p14="http://schemas.microsoft.com/office/powerpoint/2010/main" val="402665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bullet poi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>
            <a:spLocks noGrp="1" noChangeAspect="1"/>
          </p:cNvSpPr>
          <p:nvPr>
            <p:ph idx="14" hasCustomPrompt="1"/>
          </p:nvPr>
        </p:nvSpPr>
        <p:spPr>
          <a:xfrm>
            <a:off x="526120" y="1263234"/>
            <a:ext cx="7658273" cy="3474614"/>
          </a:xfrm>
          <a:prstGeom prst="rect">
            <a:avLst/>
          </a:prstGeom>
        </p:spPr>
        <p:txBody>
          <a:bodyPr lIns="74441" tIns="37221" rIns="74441" bIns="37221"/>
          <a:lstStyle>
            <a:lvl1pPr marL="361867" indent="-361867">
              <a:buClr>
                <a:srgbClr val="007A53"/>
              </a:buClr>
              <a:buFont typeface="Lucida Grande"/>
              <a:buChar char="➤"/>
              <a:defRPr sz="1800"/>
            </a:lvl1pPr>
          </a:lstStyle>
          <a:p>
            <a:pPr lvl="0"/>
            <a:r>
              <a:rPr lang="en-US"/>
              <a:t>Type to add bullet points</a:t>
            </a:r>
          </a:p>
          <a:p>
            <a:pPr lvl="0"/>
            <a:endParaRPr lang="en-US"/>
          </a:p>
          <a:p>
            <a:pPr lvl="0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972C41A-9216-4B40-861A-E5A06DD10D6E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KS2 – Bleeding</a:t>
            </a:r>
          </a:p>
        </p:txBody>
      </p:sp>
    </p:spTree>
    <p:extLst>
      <p:ext uri="{BB962C8B-B14F-4D97-AF65-F5344CB8AC3E}">
        <p14:creationId xmlns:p14="http://schemas.microsoft.com/office/powerpoint/2010/main" val="209535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atment (1 illustration, bitesize tex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3DB9D070-92E3-4330-A7F1-F9F680CEADDD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988461" y="1359524"/>
            <a:ext cx="3528105" cy="3262858"/>
          </a:xfrm>
          <a:prstGeom prst="rect">
            <a:avLst/>
          </a:prstGeom>
          <a:ln w="38100" cmpd="sng">
            <a:solidFill>
              <a:srgbClr val="007A53"/>
            </a:solidFill>
          </a:ln>
        </p:spPr>
        <p:txBody>
          <a:bodyPr lIns="74441" tIns="37221" rIns="74441" bIns="37221"/>
          <a:lstStyle>
            <a:lvl1pPr marL="0" indent="0">
              <a:buNone/>
              <a:defRPr sz="2600"/>
            </a:lvl1pPr>
            <a:lvl2pPr marL="372207" indent="0">
              <a:buNone/>
              <a:defRPr sz="2300"/>
            </a:lvl2pPr>
            <a:lvl3pPr marL="744413" indent="0">
              <a:buNone/>
              <a:defRPr sz="2000"/>
            </a:lvl3pPr>
            <a:lvl4pPr marL="1116620" indent="0">
              <a:buNone/>
              <a:defRPr sz="1600"/>
            </a:lvl4pPr>
            <a:lvl5pPr marL="1488826" indent="0">
              <a:buNone/>
              <a:defRPr sz="1600"/>
            </a:lvl5pPr>
            <a:lvl6pPr marL="1861033" indent="0">
              <a:buNone/>
              <a:defRPr sz="1600"/>
            </a:lvl6pPr>
            <a:lvl7pPr marL="2233239" indent="0">
              <a:buNone/>
              <a:defRPr sz="1600"/>
            </a:lvl7pPr>
            <a:lvl8pPr marL="2605446" indent="0">
              <a:buNone/>
              <a:defRPr sz="1600"/>
            </a:lvl8pPr>
            <a:lvl9pPr marL="2977652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Content Placeholder 2"/>
          <p:cNvSpPr>
            <a:spLocks noGrp="1" noChangeAspect="1"/>
          </p:cNvSpPr>
          <p:nvPr>
            <p:ph idx="12" hasCustomPrompt="1"/>
          </p:nvPr>
        </p:nvSpPr>
        <p:spPr>
          <a:xfrm>
            <a:off x="662749" y="1365174"/>
            <a:ext cx="4072215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Type to add heading</a:t>
            </a:r>
          </a:p>
        </p:txBody>
      </p:sp>
      <p:sp>
        <p:nvSpPr>
          <p:cNvPr id="7" name="Content Placeholder 4"/>
          <p:cNvSpPr>
            <a:spLocks noGrp="1" noChangeAspect="1"/>
          </p:cNvSpPr>
          <p:nvPr>
            <p:ph idx="13" hasCustomPrompt="1"/>
          </p:nvPr>
        </p:nvSpPr>
        <p:spPr>
          <a:xfrm>
            <a:off x="662749" y="1927327"/>
            <a:ext cx="4072215" cy="91967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Type to add body text</a:t>
            </a:r>
          </a:p>
        </p:txBody>
      </p:sp>
      <p:sp>
        <p:nvSpPr>
          <p:cNvPr id="8" name="Content Placeholder 4"/>
          <p:cNvSpPr>
            <a:spLocks noGrp="1" noChangeAspect="1"/>
          </p:cNvSpPr>
          <p:nvPr>
            <p:ph idx="14" hasCustomPrompt="1"/>
          </p:nvPr>
        </p:nvSpPr>
        <p:spPr>
          <a:xfrm>
            <a:off x="662749" y="2966329"/>
            <a:ext cx="4072215" cy="1656054"/>
          </a:xfrm>
          <a:prstGeom prst="rect">
            <a:avLst/>
          </a:prstGeom>
        </p:spPr>
        <p:txBody>
          <a:bodyPr lIns="74441" tIns="37221" rIns="74441" bIns="37221"/>
          <a:lstStyle>
            <a:lvl1pPr marL="361867" indent="-361867">
              <a:buClr>
                <a:srgbClr val="007A53"/>
              </a:buClr>
              <a:buFont typeface="Lucida Grande"/>
              <a:buChar char="➤"/>
              <a:defRPr sz="1800"/>
            </a:lvl1pPr>
          </a:lstStyle>
          <a:p>
            <a:pPr lvl="0"/>
            <a:r>
              <a:rPr lang="en-US"/>
              <a:t>Type to add bullet points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75017F-F7B9-413F-AB73-69D739DB635C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</p:spTree>
    <p:extLst>
      <p:ext uri="{BB962C8B-B14F-4D97-AF65-F5344CB8AC3E}">
        <p14:creationId xmlns:p14="http://schemas.microsoft.com/office/powerpoint/2010/main" val="236142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atment (1 illustration, bitesize text, no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3DB9D070-92E3-4330-A7F1-F9F680CEADDD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4988461" y="1359524"/>
            <a:ext cx="3528105" cy="3262858"/>
          </a:xfrm>
          <a:prstGeom prst="rect">
            <a:avLst/>
          </a:prstGeom>
          <a:ln w="38100" cmpd="sng">
            <a:solidFill>
              <a:srgbClr val="007A53"/>
            </a:solidFill>
          </a:ln>
        </p:spPr>
        <p:txBody>
          <a:bodyPr lIns="74441" tIns="37221" rIns="74441" bIns="37221"/>
          <a:lstStyle>
            <a:lvl1pPr marL="0" indent="0">
              <a:buNone/>
              <a:defRPr sz="2600"/>
            </a:lvl1pPr>
            <a:lvl2pPr marL="372207" indent="0">
              <a:buNone/>
              <a:defRPr sz="2300"/>
            </a:lvl2pPr>
            <a:lvl3pPr marL="744413" indent="0">
              <a:buNone/>
              <a:defRPr sz="2000"/>
            </a:lvl3pPr>
            <a:lvl4pPr marL="1116620" indent="0">
              <a:buNone/>
              <a:defRPr sz="1600"/>
            </a:lvl4pPr>
            <a:lvl5pPr marL="1488826" indent="0">
              <a:buNone/>
              <a:defRPr sz="1600"/>
            </a:lvl5pPr>
            <a:lvl6pPr marL="1861033" indent="0">
              <a:buNone/>
              <a:defRPr sz="1600"/>
            </a:lvl6pPr>
            <a:lvl7pPr marL="2233239" indent="0">
              <a:buNone/>
              <a:defRPr sz="1600"/>
            </a:lvl7pPr>
            <a:lvl8pPr marL="2605446" indent="0">
              <a:buNone/>
              <a:defRPr sz="1600"/>
            </a:lvl8pPr>
            <a:lvl9pPr marL="2977652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Content Placeholder 2"/>
          <p:cNvSpPr>
            <a:spLocks noGrp="1" noChangeAspect="1"/>
          </p:cNvSpPr>
          <p:nvPr>
            <p:ph idx="12" hasCustomPrompt="1"/>
          </p:nvPr>
        </p:nvSpPr>
        <p:spPr>
          <a:xfrm>
            <a:off x="662749" y="1365174"/>
            <a:ext cx="4072215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Type to add heading</a:t>
            </a:r>
          </a:p>
        </p:txBody>
      </p:sp>
      <p:sp>
        <p:nvSpPr>
          <p:cNvPr id="7" name="Content Placeholder 4"/>
          <p:cNvSpPr>
            <a:spLocks noGrp="1" noChangeAspect="1"/>
          </p:cNvSpPr>
          <p:nvPr>
            <p:ph idx="13" hasCustomPrompt="1"/>
          </p:nvPr>
        </p:nvSpPr>
        <p:spPr>
          <a:xfrm>
            <a:off x="662749" y="1927326"/>
            <a:ext cx="4072215" cy="2695055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Type to add body text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75017F-F7B9-413F-AB73-69D739DB635C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</p:spTree>
    <p:extLst>
      <p:ext uri="{BB962C8B-B14F-4D97-AF65-F5344CB8AC3E}">
        <p14:creationId xmlns:p14="http://schemas.microsoft.com/office/powerpoint/2010/main" val="376081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atment (vide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edia Placeholder 10">
            <a:extLst>
              <a:ext uri="{FF2B5EF4-FFF2-40B4-BE49-F238E27FC236}">
                <a16:creationId xmlns:a16="http://schemas.microsoft.com/office/drawing/2014/main" id="{AB529AEC-B140-41B5-99C9-C20BB38DFB18}"/>
              </a:ext>
            </a:extLst>
          </p:cNvPr>
          <p:cNvSpPr>
            <a:spLocks noGrp="1" noChangeAspect="1"/>
          </p:cNvSpPr>
          <p:nvPr>
            <p:ph type="media" sz="quarter" idx="11"/>
          </p:nvPr>
        </p:nvSpPr>
        <p:spPr>
          <a:xfrm>
            <a:off x="1192744" y="1604946"/>
            <a:ext cx="7059629" cy="2714230"/>
          </a:xfrm>
          <a:prstGeom prst="rect">
            <a:avLst/>
          </a:prstGeom>
          <a:ln w="38100">
            <a:solidFill>
              <a:srgbClr val="007A53"/>
            </a:solidFill>
          </a:ln>
        </p:spPr>
        <p:txBody>
          <a:bodyPr lIns="74441" tIns="37221" rIns="74441" bIns="37221"/>
          <a:lstStyle/>
          <a:p>
            <a:endParaRPr lang="en-GB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866E2EB-9E5A-48A6-8A93-3E0F209F4C0E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</p:spTree>
    <p:extLst>
      <p:ext uri="{BB962C8B-B14F-4D97-AF65-F5344CB8AC3E}">
        <p14:creationId xmlns:p14="http://schemas.microsoft.com/office/powerpoint/2010/main" val="343394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gns and symptom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 noChangeAspect="1"/>
          </p:cNvSpPr>
          <p:nvPr>
            <p:ph idx="12" hasCustomPrompt="1"/>
          </p:nvPr>
        </p:nvSpPr>
        <p:spPr>
          <a:xfrm>
            <a:off x="662749" y="1365174"/>
            <a:ext cx="4072215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Subject name </a:t>
            </a:r>
          </a:p>
        </p:txBody>
      </p:sp>
      <p:sp>
        <p:nvSpPr>
          <p:cNvPr id="7" name="Content Placeholder 4"/>
          <p:cNvSpPr>
            <a:spLocks noGrp="1" noChangeAspect="1"/>
          </p:cNvSpPr>
          <p:nvPr>
            <p:ph idx="13" hasCustomPrompt="1"/>
          </p:nvPr>
        </p:nvSpPr>
        <p:spPr>
          <a:xfrm>
            <a:off x="662749" y="1927327"/>
            <a:ext cx="4072215" cy="2909551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Type to add body text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3BBB8CC-C46E-4781-B416-BA04D21531DB}"/>
              </a:ext>
            </a:extLst>
          </p:cNvPr>
          <p:cNvSpPr>
            <a:spLocks noGrp="1" noChangeAspect="1"/>
          </p:cNvSpPr>
          <p:nvPr>
            <p:ph idx="14" hasCustomPrompt="1"/>
          </p:nvPr>
        </p:nvSpPr>
        <p:spPr>
          <a:xfrm>
            <a:off x="4941885" y="1365174"/>
            <a:ext cx="3369608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8D8E8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What to look for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23852CBF-8D19-4B6E-BF08-B5686BB2B5E4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41886" y="1927327"/>
            <a:ext cx="3369608" cy="91967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The key things to look for: 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ED62916-AA12-4388-BC96-5140E6820C2B}"/>
              </a:ext>
            </a:extLst>
          </p:cNvPr>
          <p:cNvSpPr>
            <a:spLocks noGrp="1" noChangeAspect="1"/>
          </p:cNvSpPr>
          <p:nvPr>
            <p:ph type="body" sz="quarter" idx="16" hasCustomPrompt="1"/>
          </p:nvPr>
        </p:nvSpPr>
        <p:spPr>
          <a:xfrm>
            <a:off x="4955858" y="2926908"/>
            <a:ext cx="3369413" cy="1835936"/>
          </a:xfrm>
          <a:prstGeom prst="rect">
            <a:avLst/>
          </a:prstGeom>
          <a:ln w="38100">
            <a:solidFill>
              <a:srgbClr val="007A53"/>
            </a:solidFill>
          </a:ln>
        </p:spPr>
        <p:txBody>
          <a:bodyPr lIns="74441" tIns="37221" rIns="74441" bIns="37221"/>
          <a:lstStyle>
            <a:lvl1pPr marL="372207" indent="-372207">
              <a:buClr>
                <a:srgbClr val="007A53"/>
              </a:buClr>
              <a:buFont typeface="+mj-lt"/>
              <a:buAutoNum type="arabicPeriod"/>
              <a:defRPr lang="en-US" sz="1300" b="1" kern="1200" dirty="0" smtClean="0">
                <a:solidFill>
                  <a:schemeClr val="tx1"/>
                </a:solidFill>
                <a:latin typeface="+mn-lt"/>
                <a:ea typeface="+mn-ea"/>
                <a:cs typeface="Arial (heading)"/>
              </a:defRPr>
            </a:lvl1pPr>
          </a:lstStyle>
          <a:p>
            <a:pPr lvl="0"/>
            <a:r>
              <a:rPr lang="en-US"/>
              <a:t>Type what to look for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087B9CC-E881-4B22-8933-57C8AAE1A496}"/>
              </a:ext>
            </a:extLst>
          </p:cNvPr>
          <p:cNvSpPr>
            <a:spLocks noGrp="1" noChangeAspect="1"/>
          </p:cNvSpPr>
          <p:nvPr>
            <p:ph idx="17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</p:spTree>
    <p:extLst>
      <p:ext uri="{BB962C8B-B14F-4D97-AF65-F5344CB8AC3E}">
        <p14:creationId xmlns:p14="http://schemas.microsoft.com/office/powerpoint/2010/main" val="60310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atment (Activit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 noChangeAspect="1"/>
          </p:cNvSpPr>
          <p:nvPr>
            <p:ph idx="12" hasCustomPrompt="1"/>
          </p:nvPr>
        </p:nvSpPr>
        <p:spPr>
          <a:xfrm>
            <a:off x="662746" y="1365174"/>
            <a:ext cx="7984000" cy="482248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2000" b="1">
                <a:solidFill>
                  <a:srgbClr val="009F4D"/>
                </a:solidFill>
                <a:latin typeface="Arial (heading)"/>
                <a:cs typeface="Arial (heading)"/>
              </a:defRPr>
            </a:lvl1pPr>
          </a:lstStyle>
          <a:p>
            <a:r>
              <a:rPr lang="en-US"/>
              <a:t>Types of X</a:t>
            </a:r>
          </a:p>
        </p:txBody>
      </p:sp>
      <p:sp>
        <p:nvSpPr>
          <p:cNvPr id="7" name="Content Placeholder 4"/>
          <p:cNvSpPr>
            <a:spLocks noGrp="1" noChangeAspect="1"/>
          </p:cNvSpPr>
          <p:nvPr>
            <p:ph idx="13" hasCustomPrompt="1"/>
          </p:nvPr>
        </p:nvSpPr>
        <p:spPr>
          <a:xfrm>
            <a:off x="662746" y="1927325"/>
            <a:ext cx="7984000" cy="454096"/>
          </a:xfrm>
          <a:prstGeom prst="rect">
            <a:avLst/>
          </a:prstGeom>
        </p:spPr>
        <p:txBody>
          <a:bodyPr lIns="74441" tIns="37221" rIns="74441" bIns="37221"/>
          <a:lstStyle>
            <a:lvl1pPr marL="0" indent="0">
              <a:buNone/>
              <a:defRPr sz="1800" baseline="0"/>
            </a:lvl1pPr>
          </a:lstStyle>
          <a:p>
            <a:pPr lvl="0"/>
            <a:r>
              <a:rPr lang="en-US"/>
              <a:t>Which pictures show X? 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46F7402E-F357-49DE-8D00-942661D6AEF6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748112" y="2461326"/>
            <a:ext cx="2401098" cy="1324383"/>
            <a:chOff x="488" y="3043"/>
            <a:chExt cx="1768" cy="1104"/>
          </a:xfrm>
        </p:grpSpPr>
        <p:sp>
          <p:nvSpPr>
            <p:cNvPr id="11" name="AutoShape 3">
              <a:extLst>
                <a:ext uri="{FF2B5EF4-FFF2-40B4-BE49-F238E27FC236}">
                  <a16:creationId xmlns:a16="http://schemas.microsoft.com/office/drawing/2014/main" id="{F1834651-9F5A-4579-9288-48F41E1C5BD8}"/>
                </a:ext>
              </a:extLst>
            </p:cNvPr>
            <p:cNvSpPr>
              <a:spLocks noChangeAspect="1" noTextEdit="1"/>
            </p:cNvSpPr>
            <p:nvPr userDrawn="1"/>
          </p:nvSpPr>
          <p:spPr bwMode="auto">
            <a:xfrm>
              <a:off x="488" y="3043"/>
              <a:ext cx="1768" cy="1104"/>
            </a:xfrm>
            <a:prstGeom prst="rect">
              <a:avLst/>
            </a:prstGeom>
            <a:noFill/>
            <a:ln w="28575" cap="flat" cmpd="sng" algn="ctr">
              <a:solidFill>
                <a:srgbClr val="007A5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" name="AutoShape 3">
            <a:extLst>
              <a:ext uri="{FF2B5EF4-FFF2-40B4-BE49-F238E27FC236}">
                <a16:creationId xmlns:a16="http://schemas.microsoft.com/office/drawing/2014/main" id="{AD0204EA-B1E8-4BB3-A8C8-F8C7797BAC7B}"/>
              </a:ext>
            </a:extLst>
          </p:cNvPr>
          <p:cNvSpPr>
            <a:spLocks noChangeAspect="1" noTextEdit="1"/>
          </p:cNvSpPr>
          <p:nvPr userDrawn="1"/>
        </p:nvSpPr>
        <p:spPr bwMode="auto">
          <a:xfrm>
            <a:off x="3409132" y="2459441"/>
            <a:ext cx="2401098" cy="1324383"/>
          </a:xfrm>
          <a:prstGeom prst="rect">
            <a:avLst/>
          </a:prstGeom>
          <a:noFill/>
          <a:ln w="28575" cap="flat" cmpd="sng" algn="ctr">
            <a:solidFill>
              <a:srgbClr val="007A5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441" tIns="37221" rIns="74441" bIns="37221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3">
            <a:extLst>
              <a:ext uri="{FF2B5EF4-FFF2-40B4-BE49-F238E27FC236}">
                <a16:creationId xmlns:a16="http://schemas.microsoft.com/office/drawing/2014/main" id="{FFE2403E-29E9-4759-B844-59397F7B4865}"/>
              </a:ext>
            </a:extLst>
          </p:cNvPr>
          <p:cNvSpPr>
            <a:spLocks noChangeAspect="1" noTextEdit="1"/>
          </p:cNvSpPr>
          <p:nvPr userDrawn="1"/>
        </p:nvSpPr>
        <p:spPr bwMode="auto">
          <a:xfrm>
            <a:off x="748112" y="3878039"/>
            <a:ext cx="2401098" cy="1324383"/>
          </a:xfrm>
          <a:prstGeom prst="rect">
            <a:avLst/>
          </a:prstGeom>
          <a:noFill/>
          <a:ln w="28575" cap="flat" cmpd="sng" algn="ctr">
            <a:solidFill>
              <a:srgbClr val="007A5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441" tIns="37221" rIns="74441" bIns="37221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3">
            <a:extLst>
              <a:ext uri="{FF2B5EF4-FFF2-40B4-BE49-F238E27FC236}">
                <a16:creationId xmlns:a16="http://schemas.microsoft.com/office/drawing/2014/main" id="{14F5710B-F108-4DC4-97D9-99229382E170}"/>
              </a:ext>
            </a:extLst>
          </p:cNvPr>
          <p:cNvSpPr>
            <a:spLocks noChangeAspect="1" noTextEdit="1"/>
          </p:cNvSpPr>
          <p:nvPr userDrawn="1"/>
        </p:nvSpPr>
        <p:spPr bwMode="auto">
          <a:xfrm>
            <a:off x="3409132" y="3878039"/>
            <a:ext cx="2401098" cy="1324383"/>
          </a:xfrm>
          <a:prstGeom prst="rect">
            <a:avLst/>
          </a:prstGeom>
          <a:noFill/>
          <a:ln w="28575" cap="flat" cmpd="sng" algn="ctr">
            <a:solidFill>
              <a:srgbClr val="007A53"/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441" tIns="37221" rIns="74441" bIns="37221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E739053F-35CF-46ED-B899-5DA9AC699BB3}"/>
              </a:ext>
            </a:extLst>
          </p:cNvPr>
          <p:cNvSpPr>
            <a:spLocks noGrp="1" noChangeAspect="1"/>
          </p:cNvSpPr>
          <p:nvPr>
            <p:ph idx="14" hasCustomPrompt="1"/>
          </p:nvPr>
        </p:nvSpPr>
        <p:spPr>
          <a:xfrm>
            <a:off x="6070152" y="2459441"/>
            <a:ext cx="2576594" cy="2229369"/>
          </a:xfrm>
          <a:prstGeom prst="rect">
            <a:avLst/>
          </a:prstGeom>
          <a:ln w="38100">
            <a:solidFill>
              <a:srgbClr val="007A53"/>
            </a:solidFill>
          </a:ln>
        </p:spPr>
        <p:txBody>
          <a:bodyPr lIns="74441" tIns="37221" rIns="74441" bIns="37221"/>
          <a:lstStyle>
            <a:lvl1pPr marL="0" indent="0">
              <a:buNone/>
              <a:defRPr sz="1300" b="1" i="0" baseline="0">
                <a:solidFill>
                  <a:srgbClr val="007A53"/>
                </a:solidFill>
              </a:defRPr>
            </a:lvl1pPr>
          </a:lstStyle>
          <a:p>
            <a:pPr lvl="0"/>
            <a:r>
              <a:rPr lang="en-US"/>
              <a:t>Important notes 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FEC7486-7440-4E90-9214-9A44C73CDC7A}"/>
              </a:ext>
            </a:extLst>
          </p:cNvPr>
          <p:cNvSpPr>
            <a:spLocks noGrp="1" noChangeAspect="1"/>
          </p:cNvSpPr>
          <p:nvPr>
            <p:ph idx="15" hasCustomPrompt="1"/>
          </p:nvPr>
        </p:nvSpPr>
        <p:spPr>
          <a:xfrm>
            <a:off x="491629" y="478795"/>
            <a:ext cx="4072215" cy="551146"/>
          </a:xfrm>
          <a:prstGeom prst="rect">
            <a:avLst/>
          </a:prstGeom>
          <a:solidFill>
            <a:srgbClr val="009F4D"/>
          </a:solidFill>
        </p:spPr>
        <p:txBody>
          <a:bodyPr lIns="74441" tIns="37221" rIns="74441" bIns="37221"/>
          <a:lstStyle>
            <a:lvl1pPr marL="0" marR="0" indent="0" algn="l" defTabSz="7444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 lang="en-US" sz="3700" b="1" kern="12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744413" rtl="0" eaLnBrk="1" fontAlgn="auto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Title </a:t>
            </a:r>
            <a:endParaRPr lang="en-US" sz="2900">
              <a:solidFill>
                <a:srgbClr val="FFFFFF"/>
              </a:solidFill>
            </a:endParaRP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id="{EDF9E748-348C-4856-977E-690C332EE0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26702" y="5232305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 baseline="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GB"/>
              <a:t>Insert subject here 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E7CD24D-02DE-4476-BB5F-49833B084EE2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747713" y="2459038"/>
            <a:ext cx="2401887" cy="1325562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5" name="Picture Placeholder 3">
            <a:extLst>
              <a:ext uri="{FF2B5EF4-FFF2-40B4-BE49-F238E27FC236}">
                <a16:creationId xmlns:a16="http://schemas.microsoft.com/office/drawing/2014/main" id="{5FF58FC1-7288-49F1-B149-304A82F7B569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453803" y="2475636"/>
            <a:ext cx="2356428" cy="13081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9" name="Picture Placeholder 3">
            <a:extLst>
              <a:ext uri="{FF2B5EF4-FFF2-40B4-BE49-F238E27FC236}">
                <a16:creationId xmlns:a16="http://schemas.microsoft.com/office/drawing/2014/main" id="{FB8B47B0-D796-4282-B048-F16CF0A6E8F7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747713" y="3862217"/>
            <a:ext cx="2356428" cy="13081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20" name="Picture Placeholder 3">
            <a:extLst>
              <a:ext uri="{FF2B5EF4-FFF2-40B4-BE49-F238E27FC236}">
                <a16:creationId xmlns:a16="http://schemas.microsoft.com/office/drawing/2014/main" id="{2A44C82F-5FA0-449A-8C29-FFDA5ED6AD31}"/>
              </a:ext>
            </a:extLst>
          </p:cNvPr>
          <p:cNvSpPr>
            <a:spLocks noGrp="1" noChangeAspect="1"/>
          </p:cNvSpPr>
          <p:nvPr>
            <p:ph type="pic" sz="quarter" idx="19"/>
          </p:nvPr>
        </p:nvSpPr>
        <p:spPr>
          <a:xfrm>
            <a:off x="3408932" y="3897867"/>
            <a:ext cx="2356428" cy="13081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18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4" y="877095"/>
            <a:ext cx="3990975" cy="39012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877095"/>
            <a:ext cx="3992562" cy="39012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6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 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1" y="285942"/>
            <a:ext cx="8208962" cy="583884"/>
          </a:xfrm>
          <a:prstGeom prst="rect">
            <a:avLst/>
          </a:prstGeom>
          <a:solidFill>
            <a:srgbClr val="009F4D"/>
          </a:solidFill>
        </p:spPr>
        <p:txBody>
          <a:bodyPr lIns="104287" tIns="52144" rIns="104287" bIns="52144"/>
          <a:lstStyle>
            <a:lvl1pPr>
              <a:defRPr sz="3325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9581E67-02D2-4794-A089-7239F863A19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51290" y="5251924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GB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86863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1" y="285942"/>
            <a:ext cx="8208962" cy="583884"/>
          </a:xfrm>
          <a:prstGeom prst="rect">
            <a:avLst/>
          </a:prstGeom>
          <a:solidFill>
            <a:srgbClr val="009F4D"/>
          </a:solidFill>
        </p:spPr>
        <p:txBody>
          <a:bodyPr lIns="104287" tIns="52144" rIns="104287" bIns="52144"/>
          <a:lstStyle>
            <a:lvl1pPr>
              <a:defRPr sz="3325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95289" y="1064926"/>
            <a:ext cx="8208963" cy="3713451"/>
          </a:xfrm>
          <a:prstGeom prst="rect">
            <a:avLst/>
          </a:prstGeom>
        </p:spPr>
        <p:txBody>
          <a:bodyPr lIns="104287" tIns="52144" rIns="104287" bIns="52144"/>
          <a:lstStyle>
            <a:lvl1pPr>
              <a:defRPr sz="2721">
                <a:solidFill>
                  <a:srgbClr val="009F4D"/>
                </a:solidFill>
              </a:defRPr>
            </a:lvl1pPr>
            <a:lvl2pPr marL="345506" indent="-345506">
              <a:defRPr lang="en-GB" sz="2116" kern="1200" dirty="0">
                <a:solidFill>
                  <a:srgbClr val="000000"/>
                </a:solidFill>
                <a:latin typeface="+mj-lt"/>
                <a:ea typeface="MS PGothic" panose="020B0600070205080204" pitchFamily="34" charset="-128"/>
                <a:cs typeface="+mn-cs"/>
              </a:defRPr>
            </a:lvl2pPr>
            <a:lvl3pPr marL="345506" indent="-345506">
              <a:defRPr sz="2116">
                <a:solidFill>
                  <a:schemeClr val="tx1"/>
                </a:solidFill>
              </a:defRPr>
            </a:lvl3pPr>
            <a:lvl4pPr marL="345506" indent="-345506">
              <a:defRPr sz="2116">
                <a:solidFill>
                  <a:schemeClr val="tx1"/>
                </a:solidFill>
              </a:defRPr>
            </a:lvl4pPr>
            <a:lvl5pPr marL="345506" indent="-345506">
              <a:defRPr sz="2116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marL="271126" lvl="1" indent="-271126" algn="l" rtl="0" eaLnBrk="0" fontAlgn="base" hangingPunct="0">
              <a:spcBef>
                <a:spcPts val="378"/>
              </a:spcBef>
              <a:spcAft>
                <a:spcPts val="378"/>
              </a:spcAft>
              <a:buClr>
                <a:srgbClr val="009F4D"/>
              </a:buClr>
              <a:buFont typeface="Wingdings 3" panose="05040102010807070707" pitchFamily="18" charset="2"/>
              <a:buChar char=""/>
              <a:defRPr/>
            </a:pPr>
            <a:r>
              <a:rPr lang="en-US"/>
              <a:t>Second level</a:t>
            </a:r>
          </a:p>
          <a:p>
            <a:pPr marL="271126" lvl="1" indent="-271126" algn="l" rtl="0" eaLnBrk="0" fontAlgn="base" hangingPunct="0">
              <a:spcBef>
                <a:spcPts val="378"/>
              </a:spcBef>
              <a:spcAft>
                <a:spcPts val="378"/>
              </a:spcAft>
              <a:buClr>
                <a:srgbClr val="009F4D"/>
              </a:buClr>
              <a:buFont typeface="Wingdings 3" panose="05040102010807070707" pitchFamily="18" charset="2"/>
              <a:buChar char=""/>
              <a:defRPr/>
            </a:pPr>
            <a:r>
              <a:rPr lang="en-US"/>
              <a:t>Third level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CD3FB4F0-9550-4697-B0C2-3DC904B5CC4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37435" y="5265779"/>
            <a:ext cx="1575776" cy="3091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GB" dirty="0"/>
              <a:t>KS2 - Bleeding</a:t>
            </a:r>
          </a:p>
        </p:txBody>
      </p:sp>
    </p:spTree>
    <p:extLst>
      <p:ext uri="{BB962C8B-B14F-4D97-AF65-F5344CB8AC3E}">
        <p14:creationId xmlns:p14="http://schemas.microsoft.com/office/powerpoint/2010/main" val="189007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JA WPT Training PPT background.jpg"/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36"/>
          <a:stretch/>
        </p:blipFill>
        <p:spPr>
          <a:xfrm>
            <a:off x="0" y="5471326"/>
            <a:ext cx="9144000" cy="24367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7A0DC2E5-E07A-4039-BD24-0A8EFE96CA72}"/>
              </a:ext>
            </a:extLst>
          </p:cNvPr>
          <p:cNvGrpSpPr/>
          <p:nvPr userDrawn="1"/>
        </p:nvGrpSpPr>
        <p:grpSpPr>
          <a:xfrm>
            <a:off x="2438399" y="3747319"/>
            <a:ext cx="6705601" cy="1541044"/>
            <a:chOff x="1842654" y="-1271155"/>
            <a:chExt cx="6705601" cy="1541044"/>
          </a:xfrm>
        </p:grpSpPr>
        <p:sp>
          <p:nvSpPr>
            <p:cNvPr id="4" name="Right Triangle 3">
              <a:extLst>
                <a:ext uri="{FF2B5EF4-FFF2-40B4-BE49-F238E27FC236}">
                  <a16:creationId xmlns:a16="http://schemas.microsoft.com/office/drawing/2014/main" id="{9CD9A38E-3BE2-45AF-8089-DF43E9D5FCD4}"/>
                </a:ext>
              </a:extLst>
            </p:cNvPr>
            <p:cNvSpPr/>
            <p:nvPr userDrawn="1"/>
          </p:nvSpPr>
          <p:spPr>
            <a:xfrm flipH="1">
              <a:off x="1842654" y="-1271155"/>
              <a:ext cx="6705601" cy="1541044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">
                <a:solidFill>
                  <a:srgbClr val="FF0000"/>
                </a:solidFill>
              </a:endParaRPr>
            </a:p>
          </p:txBody>
        </p:sp>
        <p:pic>
          <p:nvPicPr>
            <p:cNvPr id="6" name="Picture 5" descr="SJA logo on angled slice.psd">
              <a:extLst>
                <a:ext uri="{FF2B5EF4-FFF2-40B4-BE49-F238E27FC236}">
                  <a16:creationId xmlns:a16="http://schemas.microsoft.com/office/drawing/2014/main" id="{2A81C694-6073-4BCA-A9CA-E06023B01E3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 t="40499" r="2544"/>
            <a:stretch/>
          </p:blipFill>
          <p:spPr>
            <a:xfrm>
              <a:off x="6636327" y="-370811"/>
              <a:ext cx="1634837" cy="640700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42227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63" r:id="rId3"/>
    <p:sldLayoutId id="2147483662" r:id="rId4"/>
    <p:sldLayoutId id="2147483661" r:id="rId5"/>
    <p:sldLayoutId id="2147483657" r:id="rId6"/>
    <p:sldLayoutId id="2147483655" r:id="rId7"/>
    <p:sldLayoutId id="2147483664" r:id="rId8"/>
    <p:sldLayoutId id="2147483658" r:id="rId9"/>
    <p:sldLayoutId id="2147483659" r:id="rId10"/>
    <p:sldLayoutId id="2147483660" r:id="rId11"/>
    <p:sldLayoutId id="2147483665" r:id="rId12"/>
    <p:sldLayoutId id="2147483666" r:id="rId13"/>
    <p:sldLayoutId id="2147483667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algn="l" defTabSz="744413" rtl="0" eaLnBrk="1" latinLnBrk="0" hangingPunct="1">
        <a:lnSpc>
          <a:spcPct val="90000"/>
        </a:lnSpc>
        <a:spcBef>
          <a:spcPct val="0"/>
        </a:spcBef>
        <a:buNone/>
        <a:defRPr sz="2900" b="1" kern="1200">
          <a:solidFill>
            <a:schemeClr val="accent3"/>
          </a:solidFill>
          <a:latin typeface="+mj-lt"/>
          <a:ea typeface="+mj-ea"/>
          <a:cs typeface="+mj-cs"/>
        </a:defRPr>
      </a:lvl1pPr>
    </p:titleStyle>
    <p:bodyStyle>
      <a:lvl1pPr marL="146538" indent="-146538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438118" indent="-146040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877529" indent="-146040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315647" indent="-146040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609018" indent="-146040" algn="l" defTabSz="744413" rtl="0" eaLnBrk="1" latinLnBrk="0" hangingPunct="1">
        <a:lnSpc>
          <a:spcPct val="100000"/>
        </a:lnSpc>
        <a:spcBef>
          <a:spcPts val="407"/>
        </a:spcBef>
        <a:spcAft>
          <a:spcPts val="407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47136" indent="-186103" algn="l" defTabSz="744413" rtl="0" eaLnBrk="1" latinLnBrk="0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19342" indent="-186103" algn="l" defTabSz="744413" rtl="0" eaLnBrk="1" latinLnBrk="0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91549" indent="-186103" algn="l" defTabSz="744413" rtl="0" eaLnBrk="1" latinLnBrk="0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63755" indent="-186103" algn="l" defTabSz="744413" rtl="0" eaLnBrk="1" latinLnBrk="0" hangingPunct="1">
        <a:lnSpc>
          <a:spcPct val="90000"/>
        </a:lnSpc>
        <a:spcBef>
          <a:spcPts val="40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2207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4413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6620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8826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61033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33239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05446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77652" algn="l" defTabSz="74441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ur01.safelinks.protection.outlook.com/?url=https%3A%2F%2Fyoutu.be%2FkRrkE8A4ceI&amp;data=02%7C01%7CBeth.Elger%40sja.org.uk%7C8306f0b954af4dea11ec08d7263f4eee%7C91d037fb47144fe8b08468c083b8193f%7C1%7C0%7C637019925665885226&amp;sdata=q0dypjzHLZZZq9KNbWVQkJSmBC57NQqE0%2B0xyczykyk%3D&amp;reserved=0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17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eur01.safelinks.protection.outlook.com/?url=https%3A%2F%2Fyoutu.be%2FyydY4OAE9DU&amp;data=02%7C01%7CBeth.Elger%40sja.org.uk%7C8306f0b954af4dea11ec08d7263f4eee%7C91d037fb47144fe8b08468c083b8193f%7C1%7C0%7C637019925665875230&amp;sdata=fdM2XOMzzV%2BMp1DJ42IUK2pKa7ZjWwsMlPn2qfaiLmU%3D&amp;reserved=0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548836A6-B552-453B-B706-A0B7D05E2D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29" y="207963"/>
            <a:ext cx="8275382" cy="5057775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0C409-3CCA-48BD-87D2-FE46540C4DD3}"/>
              </a:ext>
            </a:extLst>
          </p:cNvPr>
          <p:cNvSpPr>
            <a:spLocks noGrp="1"/>
          </p:cNvSpPr>
          <p:nvPr>
            <p:ph idx="16"/>
          </p:nvPr>
        </p:nvSpPr>
        <p:spPr/>
        <p:txBody>
          <a:bodyPr/>
          <a:lstStyle/>
          <a:p>
            <a:r>
              <a:rPr lang="en-GB"/>
              <a:t>Bleeding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61E208C-0A75-4782-AB9C-099320769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438399" y="3747319"/>
            <a:ext cx="6705601" cy="1541044"/>
            <a:chOff x="1842654" y="-1271155"/>
            <a:chExt cx="6705601" cy="1541044"/>
          </a:xfrm>
        </p:grpSpPr>
        <p:sp>
          <p:nvSpPr>
            <p:cNvPr id="8" name="Right Triangle 7">
              <a:extLst>
                <a:ext uri="{FF2B5EF4-FFF2-40B4-BE49-F238E27FC236}">
                  <a16:creationId xmlns:a16="http://schemas.microsoft.com/office/drawing/2014/main" id="{D09DAC8D-0AE5-4572-A257-1C765C7D0E57}"/>
                </a:ext>
              </a:extLst>
            </p:cNvPr>
            <p:cNvSpPr/>
            <p:nvPr userDrawn="1"/>
          </p:nvSpPr>
          <p:spPr>
            <a:xfrm flipH="1">
              <a:off x="1842654" y="-1271155"/>
              <a:ext cx="6705601" cy="1541044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">
                <a:solidFill>
                  <a:srgbClr val="FF0000"/>
                </a:solidFill>
              </a:endParaRPr>
            </a:p>
          </p:txBody>
        </p:sp>
        <p:pic>
          <p:nvPicPr>
            <p:cNvPr id="9" name="Picture 8" descr="SJA logo on angled slice.psd">
              <a:extLst>
                <a:ext uri="{FF2B5EF4-FFF2-40B4-BE49-F238E27FC236}">
                  <a16:creationId xmlns:a16="http://schemas.microsoft.com/office/drawing/2014/main" id="{5B66C161-FC80-495E-972D-727D2D58C77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735" t="40499" r="2544"/>
            <a:stretch/>
          </p:blipFill>
          <p:spPr>
            <a:xfrm>
              <a:off x="6636327" y="-370811"/>
              <a:ext cx="1634837" cy="64070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23B94A-E94C-4ED0-98DA-5484C82673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94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94C2F-C34E-403C-B119-9DD05EF7922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30" y="478795"/>
            <a:ext cx="2195424" cy="551146"/>
          </a:xfrm>
        </p:spPr>
        <p:txBody>
          <a:bodyPr/>
          <a:lstStyle/>
          <a:p>
            <a:r>
              <a:rPr lang="en-US"/>
              <a:t>Bleeding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54B374-BBE8-483E-BE73-3398F57CC0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4EEABA-3F2F-48AD-80BC-D63D6737D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52843" y="1419726"/>
            <a:ext cx="6761747" cy="3064042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3D521A-DCA0-43CC-A2A5-B5A42E6DC2E4}"/>
              </a:ext>
            </a:extLst>
          </p:cNvPr>
          <p:cNvSpPr txBox="1"/>
          <p:nvPr/>
        </p:nvSpPr>
        <p:spPr>
          <a:xfrm>
            <a:off x="1252843" y="1748586"/>
            <a:ext cx="676174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600"/>
              <a:t>A short course to learn how to help someone who is bleeding.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2C1593-E37D-4648-93E5-5F8874D29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694" y="651570"/>
            <a:ext cx="2125579" cy="119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61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794C2F-C34E-403C-B119-9DD05EF79227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4545592" cy="551146"/>
          </a:xfrm>
        </p:spPr>
        <p:txBody>
          <a:bodyPr/>
          <a:lstStyle/>
          <a:p>
            <a:r>
              <a:rPr lang="en-US"/>
              <a:t>Learning outcomes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54B374-BBE8-483E-BE73-3398F57CC0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51BFFA-C000-42D8-B32D-9865F53FC1D9}"/>
              </a:ext>
            </a:extLst>
          </p:cNvPr>
          <p:cNvSpPr txBox="1">
            <a:spLocks noChangeAspect="1"/>
          </p:cNvSpPr>
          <p:nvPr/>
        </p:nvSpPr>
        <p:spPr>
          <a:xfrm>
            <a:off x="491629" y="1255017"/>
            <a:ext cx="7709355" cy="3229879"/>
          </a:xfrm>
          <a:prstGeom prst="rect">
            <a:avLst/>
          </a:prstGeom>
          <a:noFill/>
        </p:spPr>
        <p:txBody>
          <a:bodyPr wrap="square" lIns="74441" tIns="37221" rIns="74441" bIns="37221" rtlCol="0" anchor="t">
            <a:spAutoFit/>
          </a:bodyPr>
          <a:lstStyle/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US" sz="2000" b="1"/>
              <a:t>I can ensure the safety of myself and others</a:t>
            </a:r>
            <a:endParaRPr lang="en-US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US" sz="2000" b="1"/>
          </a:p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US" sz="2000" b="1"/>
              <a:t>I can assess a casualty’s condition calmly and give first aid to someone who is bleeding</a:t>
            </a:r>
            <a:endParaRPr lang="en-US" sz="2000" b="1">
              <a:cs typeface="Arial"/>
            </a:endParaRP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US" sz="2000" b="1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US" sz="2000" b="1"/>
              <a:t>I can give first aid to a casualty who is in shock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US" sz="2000" b="1"/>
          </a:p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US" sz="2000" b="1"/>
              <a:t>I can seek medical help if required for someone who is bleeding</a:t>
            </a:r>
            <a:endParaRPr lang="en-US" sz="2000" b="1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35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8F08A0-A202-4B85-BA61-089B7D6EC6FE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30" y="478795"/>
            <a:ext cx="1513634" cy="551146"/>
          </a:xfrm>
        </p:spPr>
        <p:txBody>
          <a:bodyPr/>
          <a:lstStyle/>
          <a:p>
            <a:r>
              <a:rPr lang="en-GB"/>
              <a:t>Blood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D64FC-A410-4035-B725-F09E8CD346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88079F-396B-407D-8FEC-38700DBFE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5328" y="1187116"/>
            <a:ext cx="5959642" cy="2852063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BBCC606-5FDF-4F02-970B-A5224A0F8D9E}"/>
              </a:ext>
            </a:extLst>
          </p:cNvPr>
          <p:cNvSpPr/>
          <p:nvPr/>
        </p:nvSpPr>
        <p:spPr>
          <a:xfrm>
            <a:off x="505328" y="1187116"/>
            <a:ext cx="5895471" cy="2852063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sz="1900" b="1">
                <a:solidFill>
                  <a:srgbClr val="190F2F"/>
                </a:solidFill>
                <a:cs typeface="Times"/>
              </a:rPr>
              <a:t>Basic anatomy </a:t>
            </a:r>
            <a:endParaRPr lang="en-GB" sz="1900">
              <a:solidFill>
                <a:srgbClr val="190F2F"/>
              </a:solidFill>
              <a:cs typeface="Times"/>
            </a:endParaRPr>
          </a:p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900">
                <a:solidFill>
                  <a:srgbClr val="190F2F"/>
                </a:solidFill>
                <a:cs typeface="Times"/>
              </a:rPr>
              <a:t>Blood is made up of different things and travels around inside of our body. It provides the body with a lot of important things we need to survive.</a:t>
            </a:r>
            <a:br>
              <a:rPr lang="en-GB" sz="1900">
                <a:solidFill>
                  <a:srgbClr val="190F2F"/>
                </a:solidFill>
                <a:cs typeface="Times"/>
              </a:rPr>
            </a:br>
            <a:endParaRPr lang="en-US" sz="1900" b="1">
              <a:cs typeface="Arial"/>
            </a:endParaRP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900">
                <a:solidFill>
                  <a:srgbClr val="190F2F"/>
                </a:solidFill>
                <a:cs typeface="Times"/>
              </a:rPr>
              <a:t>The </a:t>
            </a:r>
            <a:r>
              <a:rPr lang="en-GB" sz="1900" b="1">
                <a:solidFill>
                  <a:srgbClr val="190F2F"/>
                </a:solidFill>
                <a:cs typeface="Times"/>
              </a:rPr>
              <a:t>H_ _ _ _ </a:t>
            </a:r>
            <a:r>
              <a:rPr lang="en-GB" sz="1900">
                <a:solidFill>
                  <a:srgbClr val="190F2F"/>
                </a:solidFill>
                <a:cs typeface="Times"/>
              </a:rPr>
              <a:t>pumps blood around the body.</a:t>
            </a:r>
            <a:br>
              <a:rPr lang="en-GB" sz="1900">
                <a:solidFill>
                  <a:srgbClr val="190F2F"/>
                </a:solidFill>
                <a:cs typeface="Times"/>
              </a:rPr>
            </a:br>
            <a:endParaRPr lang="en-GB" sz="1900">
              <a:solidFill>
                <a:srgbClr val="190F2F"/>
              </a:solidFill>
              <a:cs typeface="Times"/>
            </a:endParaRP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900">
                <a:solidFill>
                  <a:srgbClr val="190F2F"/>
                </a:solidFill>
                <a:cs typeface="Times"/>
              </a:rPr>
              <a:t>Blood travels around the body inside of vessels which are all different sizes.</a:t>
            </a:r>
          </a:p>
        </p:txBody>
      </p:sp>
      <p:pic>
        <p:nvPicPr>
          <p:cNvPr id="7" name="Picture 6" descr="Diagram of blood vessels inside the human body.">
            <a:extLst>
              <a:ext uri="{FF2B5EF4-FFF2-40B4-BE49-F238E27FC236}">
                <a16:creationId xmlns:a16="http://schemas.microsoft.com/office/drawing/2014/main" id="{B69783B4-BD7B-4CEA-9344-DFB3938ED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819" y="1187116"/>
            <a:ext cx="1746687" cy="349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80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C5755-1004-4C3D-A745-364DA312BC62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30" y="478795"/>
            <a:ext cx="4224750" cy="551146"/>
          </a:xfrm>
        </p:spPr>
        <p:txBody>
          <a:bodyPr/>
          <a:lstStyle/>
          <a:p>
            <a:r>
              <a:rPr lang="en-GB"/>
              <a:t>What do you see?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D21E0-BEFF-44C8-BF88-428C6E5337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66E012E-0E1C-4DA1-8866-5C451F127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107" y="285964"/>
            <a:ext cx="1120893" cy="1120893"/>
          </a:xfrm>
          <a:prstGeom prst="rect">
            <a:avLst/>
          </a:prstGeom>
        </p:spPr>
      </p:pic>
      <p:pic>
        <p:nvPicPr>
          <p:cNvPr id="12" name="Picture 11" descr="Diagram of blood vessels within the human body.">
            <a:extLst>
              <a:ext uri="{FF2B5EF4-FFF2-40B4-BE49-F238E27FC236}">
                <a16:creationId xmlns:a16="http://schemas.microsoft.com/office/drawing/2014/main" id="{25479B37-7144-405B-92EA-A99369EA5E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0746" y="1117191"/>
            <a:ext cx="2059507" cy="41190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B3F2EC-0998-4B2E-892E-ADBE08AE5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52202">
            <a:off x="4774580" y="2080800"/>
            <a:ext cx="1816792" cy="18142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ED4C9B-9E48-4671-8A56-57060FE7E5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6644" y="1505562"/>
            <a:ext cx="1483643" cy="334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6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 idx="4294967295"/>
          </p:nvPr>
        </p:nvSpPr>
        <p:spPr>
          <a:xfrm>
            <a:off x="561473" y="413001"/>
            <a:ext cx="4523427" cy="610107"/>
          </a:xfrm>
          <a:prstGeom prst="rect">
            <a:avLst/>
          </a:prstGeom>
          <a:solidFill>
            <a:srgbClr val="009F4D"/>
          </a:solidFill>
        </p:spPr>
        <p:txBody>
          <a:bodyPr wrap="none" lIns="58615" tIns="38100" rIns="58615" bIns="58615">
            <a:spAutoFit/>
          </a:bodyPr>
          <a:lstStyle/>
          <a:p>
            <a:r>
              <a:rPr lang="en-US" sz="3700">
                <a:solidFill>
                  <a:srgbClr val="FFFFFF"/>
                </a:solidFill>
              </a:rPr>
              <a:t>What do you think?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40FB928-0CAB-47E7-932D-2DAEAE10E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479220" y="1545711"/>
            <a:ext cx="4391169" cy="2062103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DBAF73-3264-42FF-BC47-D841998EA8CC}"/>
              </a:ext>
            </a:extLst>
          </p:cNvPr>
          <p:cNvSpPr txBox="1"/>
          <p:nvPr/>
        </p:nvSpPr>
        <p:spPr>
          <a:xfrm>
            <a:off x="2479220" y="1791932"/>
            <a:ext cx="43911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/>
              <a:t>Signs and symptoms of someone bleeding could be… 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53AFE9AE-A1CB-4FEF-93FA-73B055F21843}"/>
              </a:ext>
            </a:extLst>
          </p:cNvPr>
          <p:cNvSpPr/>
          <p:nvPr/>
        </p:nvSpPr>
        <p:spPr>
          <a:xfrm>
            <a:off x="561473" y="1521649"/>
            <a:ext cx="1532022" cy="866967"/>
          </a:xfrm>
          <a:prstGeom prst="wedgeRoundRectCallout">
            <a:avLst>
              <a:gd name="adj1" fmla="val 58748"/>
              <a:gd name="adj2" fmla="val 90256"/>
              <a:gd name="adj3" fmla="val 16667"/>
            </a:avLst>
          </a:prstGeom>
          <a:noFill/>
          <a:ln>
            <a:solidFill>
              <a:srgbClr val="A9A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rgbClr val="008453"/>
                </a:solidFill>
              </a:rPr>
              <a:t>A </a:t>
            </a:r>
            <a:r>
              <a:rPr lang="en-GB" b="1">
                <a:solidFill>
                  <a:srgbClr val="008453"/>
                </a:solidFill>
              </a:rPr>
              <a:t>SIGN</a:t>
            </a:r>
            <a:r>
              <a:rPr lang="en-GB">
                <a:solidFill>
                  <a:srgbClr val="008453"/>
                </a:solidFill>
              </a:rPr>
              <a:t> is something you can see.</a:t>
            </a: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A5AB9C2-3202-4E19-87E6-1CB064538F33}"/>
              </a:ext>
            </a:extLst>
          </p:cNvPr>
          <p:cNvSpPr/>
          <p:nvPr/>
        </p:nvSpPr>
        <p:spPr>
          <a:xfrm>
            <a:off x="7031225" y="2050684"/>
            <a:ext cx="1678671" cy="1373382"/>
          </a:xfrm>
          <a:prstGeom prst="wedgeRoundRectCallout">
            <a:avLst>
              <a:gd name="adj1" fmla="val -56435"/>
              <a:gd name="adj2" fmla="val 86555"/>
              <a:gd name="adj3" fmla="val 16667"/>
            </a:avLst>
          </a:prstGeom>
          <a:noFill/>
          <a:ln>
            <a:solidFill>
              <a:srgbClr val="A9A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rgbClr val="008453"/>
                </a:solidFill>
              </a:rPr>
              <a:t>A </a:t>
            </a:r>
            <a:r>
              <a:rPr lang="en-GB" b="1">
                <a:solidFill>
                  <a:srgbClr val="008453"/>
                </a:solidFill>
              </a:rPr>
              <a:t>SYMPTOM</a:t>
            </a:r>
            <a:r>
              <a:rPr lang="en-GB">
                <a:solidFill>
                  <a:srgbClr val="008453"/>
                </a:solidFill>
              </a:rPr>
              <a:t> is something that the casualty can tell you they are feeling.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5B4190-32DB-45F8-8A70-B02C0E96F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368" y="3723997"/>
            <a:ext cx="1024314" cy="137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8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idx="4294967295"/>
          </p:nvPr>
        </p:nvSpPr>
        <p:spPr>
          <a:xfrm>
            <a:off x="588211" y="439738"/>
            <a:ext cx="2098084" cy="610107"/>
          </a:xfrm>
          <a:prstGeom prst="rect">
            <a:avLst/>
          </a:prstGeom>
          <a:solidFill>
            <a:srgbClr val="009F4D"/>
          </a:solidFill>
        </p:spPr>
        <p:txBody>
          <a:bodyPr wrap="none" lIns="58615" tIns="38100" rIns="58615" bIns="58615">
            <a:spAutoFit/>
          </a:bodyPr>
          <a:lstStyle/>
          <a:p>
            <a:r>
              <a:rPr lang="en-US" sz="3700">
                <a:solidFill>
                  <a:srgbClr val="FFFFFF"/>
                </a:solidFill>
              </a:rPr>
              <a:t>Answers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B0435CA-F059-4E7C-8E86-388A249E4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8211" y="1184764"/>
            <a:ext cx="4391169" cy="3039127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DB5372-9592-490A-B6F2-BAC765BBFD77}"/>
              </a:ext>
            </a:extLst>
          </p:cNvPr>
          <p:cNvSpPr txBox="1">
            <a:spLocks noChangeAspect="1"/>
          </p:cNvSpPr>
          <p:nvPr/>
        </p:nvSpPr>
        <p:spPr>
          <a:xfrm>
            <a:off x="606641" y="1206891"/>
            <a:ext cx="4372740" cy="3017000"/>
          </a:xfrm>
          <a:prstGeom prst="rect">
            <a:avLst/>
          </a:prstGeom>
          <a:noFill/>
        </p:spPr>
        <p:txBody>
          <a:bodyPr wrap="square" lIns="74441" tIns="37221" rIns="74441" bIns="37221" rtlCol="0">
            <a:spAutoFit/>
          </a:bodyPr>
          <a:lstStyle/>
          <a:p>
            <a:pPr>
              <a:spcAft>
                <a:spcPts val="488"/>
              </a:spcAft>
              <a:buClr>
                <a:schemeClr val="tx2"/>
              </a:buClr>
              <a:buSzPct val="100000"/>
            </a:pPr>
            <a:r>
              <a:rPr lang="en-GB" altLang="en-US" sz="1800"/>
              <a:t>Signs and symptoms of someone bleeding from an injury could be: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altLang="en-US" sz="1800"/>
              <a:t>Pain and blood at site of the injury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altLang="en-US" sz="1800"/>
              <a:t>Pale skin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altLang="en-US" sz="1800"/>
              <a:t>Feeling faint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altLang="en-US" sz="1800"/>
              <a:t>Rapid pulse or heart rate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altLang="en-US" sz="1800"/>
              <a:t>Distress and anxiety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altLang="en-US" sz="1800"/>
              <a:t>Bruising and swelling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altLang="en-US" sz="1800"/>
              <a:t>Lack of response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EFB0546-06AC-4E93-B211-5B58BD99A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28127" y="1188756"/>
            <a:ext cx="3666382" cy="3035135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5FB0E0-ED5F-4B79-B09F-3535336A2CB7}"/>
              </a:ext>
            </a:extLst>
          </p:cNvPr>
          <p:cNvSpPr txBox="1"/>
          <p:nvPr/>
        </p:nvSpPr>
        <p:spPr>
          <a:xfrm>
            <a:off x="5053754" y="1310309"/>
            <a:ext cx="38151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/>
              <a:t>Question:</a:t>
            </a:r>
          </a:p>
          <a:p>
            <a:pPr algn="ctr"/>
            <a:r>
              <a:rPr lang="en-GB" sz="2400"/>
              <a:t>Would you call for help if you found someone with these signs and symptoms?</a:t>
            </a:r>
          </a:p>
          <a:p>
            <a:pPr algn="ctr"/>
            <a:endParaRPr lang="en-GB" sz="2400"/>
          </a:p>
          <a:p>
            <a:pPr algn="ctr"/>
            <a:r>
              <a:rPr lang="en-GB" sz="2400"/>
              <a:t>Explain your answer.</a:t>
            </a:r>
          </a:p>
        </p:txBody>
      </p:sp>
    </p:spTree>
    <p:extLst>
      <p:ext uri="{BB962C8B-B14F-4D97-AF65-F5344CB8AC3E}">
        <p14:creationId xmlns:p14="http://schemas.microsoft.com/office/powerpoint/2010/main" val="391960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9EFF23B-2A98-40AB-AA49-87277F8DD407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374182" y="248098"/>
            <a:ext cx="7518533" cy="551146"/>
          </a:xfrm>
        </p:spPr>
        <p:txBody>
          <a:bodyPr/>
          <a:lstStyle/>
          <a:p>
            <a:r>
              <a:rPr lang="en-GB"/>
              <a:t>Watch this video </a:t>
            </a:r>
            <a:r>
              <a:rPr lang="en-GB" sz="1200"/>
              <a:t>(warning footage contains scenes of bleeding)</a:t>
            </a:r>
          </a:p>
          <a:p>
            <a:endParaRPr lang="en-GB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049EAF1-D2AD-426D-9828-962630167F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/>
              <a:t>KS2 – Bleeding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D726FD-B37C-478D-BBBB-DFAAACCA3093}"/>
              </a:ext>
            </a:extLst>
          </p:cNvPr>
          <p:cNvSpPr/>
          <p:nvPr/>
        </p:nvSpPr>
        <p:spPr>
          <a:xfrm>
            <a:off x="2152908" y="2332513"/>
            <a:ext cx="48381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hlinkClick r:id="rId3"/>
              </a:rPr>
              <a:t>https://youtu.be/kRrkE8A4ceI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31881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1E5FB5-59F0-468E-A6BF-98AF6E7D1D41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3200" y="451788"/>
            <a:ext cx="3120010" cy="551146"/>
          </a:xfrm>
        </p:spPr>
        <p:txBody>
          <a:bodyPr/>
          <a:lstStyle/>
          <a:p>
            <a:r>
              <a:rPr lang="en-GB"/>
              <a:t>Activity   A10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2A1EC0-0A38-4768-916D-03E1D3C753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A90C1F9-11F4-4FA0-8955-96815CA4B9D7}"/>
              </a:ext>
            </a:extLst>
          </p:cNvPr>
          <p:cNvSpPr/>
          <p:nvPr/>
        </p:nvSpPr>
        <p:spPr>
          <a:xfrm>
            <a:off x="498019" y="1748589"/>
            <a:ext cx="5718296" cy="281102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600" dirty="0">
                <a:cs typeface="Times"/>
              </a:rPr>
              <a:t>Describe how it might feel if someone was injured and bleeding</a:t>
            </a:r>
            <a:br>
              <a:rPr lang="en-GB" altLang="en-US" sz="1600" dirty="0">
                <a:latin typeface="+mj-lt"/>
              </a:rPr>
            </a:br>
            <a:endParaRPr lang="en-GB" altLang="en-US" sz="1600" dirty="0">
              <a:latin typeface="+mj-lt"/>
              <a:cs typeface="Arial"/>
            </a:endParaRPr>
          </a:p>
          <a:p>
            <a:pPr>
              <a:spcAft>
                <a:spcPts val="488"/>
              </a:spcAft>
              <a:buClr>
                <a:schemeClr val="tx2"/>
              </a:buClr>
              <a:buSzPct val="100000"/>
            </a:pPr>
            <a:r>
              <a:rPr lang="en-GB" altLang="en-US" sz="1600" b="1" dirty="0">
                <a:latin typeface="+mj-lt"/>
              </a:rPr>
              <a:t>QUESTION:</a:t>
            </a:r>
            <a:endParaRPr lang="en-GB" sz="1600" b="1" dirty="0">
              <a:solidFill>
                <a:srgbClr val="190F2F"/>
              </a:solidFill>
              <a:cs typeface="Times"/>
            </a:endParaRPr>
          </a:p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600" dirty="0">
                <a:cs typeface="Times"/>
              </a:rPr>
              <a:t>What should you do straight away if you found someone who is bleeding?</a:t>
            </a:r>
            <a:br>
              <a:rPr lang="en-GB" sz="1600" dirty="0">
                <a:cs typeface="Times"/>
              </a:rPr>
            </a:br>
            <a:endParaRPr lang="en-GB" altLang="en-US" sz="1600" dirty="0">
              <a:latin typeface="+mj-lt"/>
              <a:cs typeface="Arial"/>
            </a:endParaRPr>
          </a:p>
          <a:p>
            <a:pPr>
              <a:spcAft>
                <a:spcPts val="488"/>
              </a:spcAft>
              <a:buClr>
                <a:schemeClr val="tx2"/>
              </a:buClr>
              <a:buSzPct val="100000"/>
            </a:pPr>
            <a:r>
              <a:rPr lang="en-GB" altLang="en-US" sz="1600" b="1" dirty="0">
                <a:latin typeface="+mj-lt"/>
              </a:rPr>
              <a:t>QUESTION: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1600" dirty="0">
                <a:cs typeface="Times"/>
              </a:rPr>
              <a:t>What could you wear (if it is possible) when dealing with someone who is bleeding? Why</a:t>
            </a:r>
            <a:endParaRPr lang="en-GB" altLang="en-US" dirty="0">
              <a:latin typeface="+mj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1C7F42E-1346-462F-9514-5EEFFF782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8019" y="1748590"/>
            <a:ext cx="5718297" cy="3057246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308EB91-86A8-488D-B4A5-C0B3450AF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383193" y="1748589"/>
            <a:ext cx="2411315" cy="1740569"/>
            <a:chOff x="4002506" y="-127130"/>
            <a:chExt cx="4649866" cy="33496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A01937A-4A4A-4CF7-B606-6B2FF92AAC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54" r="5210" b="1955"/>
            <a:stretch/>
          </p:blipFill>
          <p:spPr>
            <a:xfrm>
              <a:off x="4002506" y="-127130"/>
              <a:ext cx="4649866" cy="3349635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7CC53AA-5CE4-4B99-B5A2-014EA48759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991" b="89922" l="10000" r="95467">
                          <a14:foregroundMark x1="80533" y1="68303" x2="91400" y2="67356"/>
                          <a14:foregroundMark x1="91400" y1="67356" x2="95467" y2="68992"/>
                          <a14:backgroundMark x1="59133" y1="30491" x2="69133" y2="3970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577" t="66263" b="10844"/>
            <a:stretch/>
          </p:blipFill>
          <p:spPr>
            <a:xfrm rot="1872977">
              <a:off x="5960680" y="1815353"/>
              <a:ext cx="342490" cy="3037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44731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1E5FB5-59F0-468E-A6BF-98AF6E7D1D41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3200" y="478795"/>
            <a:ext cx="3104337" cy="551146"/>
          </a:xfrm>
        </p:spPr>
        <p:txBody>
          <a:bodyPr/>
          <a:lstStyle/>
          <a:p>
            <a:r>
              <a:rPr lang="en-GB"/>
              <a:t>Activity   A10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396C9D3-2275-4682-9747-6161ED5F81E2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91629" y="1029941"/>
            <a:ext cx="2131255" cy="551146"/>
          </a:xfrm>
        </p:spPr>
        <p:txBody>
          <a:bodyPr/>
          <a:lstStyle/>
          <a:p>
            <a:r>
              <a:rPr lang="en-GB"/>
              <a:t>Answers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2A1EC0-0A38-4768-916D-03E1D3C753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376E73-5C78-4A06-91ED-3E22F5BD88FE}"/>
              </a:ext>
            </a:extLst>
          </p:cNvPr>
          <p:cNvSpPr txBox="1"/>
          <p:nvPr/>
        </p:nvSpPr>
        <p:spPr>
          <a:xfrm>
            <a:off x="417094" y="1684421"/>
            <a:ext cx="1973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/>
              <a:t>Reassure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1EC902-A240-4DFD-8BDB-20C50A2A8429}"/>
              </a:ext>
            </a:extLst>
          </p:cNvPr>
          <p:cNvSpPr txBox="1"/>
          <p:nvPr/>
        </p:nvSpPr>
        <p:spPr>
          <a:xfrm>
            <a:off x="615131" y="4128646"/>
            <a:ext cx="1668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/>
              <a:t>Immobilise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E423C9-2F0C-482C-85D5-9F01CE7321C7}"/>
              </a:ext>
            </a:extLst>
          </p:cNvPr>
          <p:cNvSpPr txBox="1"/>
          <p:nvPr/>
        </p:nvSpPr>
        <p:spPr>
          <a:xfrm>
            <a:off x="4225749" y="3773005"/>
            <a:ext cx="2735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/>
              <a:t>Be alert for </a:t>
            </a:r>
            <a:r>
              <a:rPr lang="en-GB" sz="2400" b="1">
                <a:solidFill>
                  <a:srgbClr val="007A53"/>
                </a:solidFill>
              </a:rPr>
              <a:t>shock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FBF618-618C-4989-BA67-8529B33E8B29}"/>
              </a:ext>
            </a:extLst>
          </p:cNvPr>
          <p:cNvSpPr txBox="1"/>
          <p:nvPr/>
        </p:nvSpPr>
        <p:spPr>
          <a:xfrm>
            <a:off x="1656671" y="2910436"/>
            <a:ext cx="2735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/>
              <a:t>Pressure</a:t>
            </a:r>
            <a:endParaRPr lang="en-GB" sz="3200" b="1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7A2439-412A-4D73-883C-EECE88E8EC46}"/>
              </a:ext>
            </a:extLst>
          </p:cNvPr>
          <p:cNvSpPr txBox="1"/>
          <p:nvPr/>
        </p:nvSpPr>
        <p:spPr>
          <a:xfrm>
            <a:off x="4314565" y="1807531"/>
            <a:ext cx="2735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/>
              <a:t>Positioning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6FB3738D-1C0E-4FD9-9CA4-AEEE2474DE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053573" y="2588009"/>
            <a:ext cx="4090427" cy="1387945"/>
            <a:chOff x="5053573" y="2588009"/>
            <a:chExt cx="4090427" cy="138794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BC7A-3C45-496B-99F0-644084B9C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0000" b="95938" l="10000" r="90000">
                          <a14:foregroundMark x1="30521" y1="19531" x2="27500" y2="37188"/>
                          <a14:foregroundMark x1="28854" y1="21875" x2="24792" y2="36406"/>
                          <a14:foregroundMark x1="29479" y1="17813" x2="23958" y2="25625"/>
                          <a14:foregroundMark x1="31042" y1="18281" x2="25104" y2="21875"/>
                          <a14:foregroundMark x1="41771" y1="90156" x2="31354" y2="95938"/>
                          <a14:foregroundMark x1="40417" y1="91094" x2="30312" y2="89844"/>
                          <a14:backgroundMark x1="78229" y1="10000" x2="70313" y2="80313"/>
                          <a14:backgroundMark x1="70521" y1="12031" x2="63125" y2="58125"/>
                          <a14:backgroundMark x1="67292" y1="45000" x2="54688" y2="37969"/>
                          <a14:backgroundMark x1="54688" y1="42031" x2="51146" y2="43750"/>
                          <a14:backgroundMark x1="48646" y1="29688" x2="46979" y2="30156"/>
                          <a14:backgroundMark x1="49479" y1="29375" x2="46979" y2="31875"/>
                          <a14:backgroundMark x1="54063" y1="39219" x2="50000" y2="4171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2566"/>
            <a:stretch/>
          </p:blipFill>
          <p:spPr>
            <a:xfrm flipH="1">
              <a:off x="7788753" y="2636133"/>
              <a:ext cx="1355247" cy="1339821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DF07A86-944C-4E97-9F2F-AC4850E0D953}"/>
                </a:ext>
              </a:extLst>
            </p:cNvPr>
            <p:cNvSpPr txBox="1"/>
            <p:nvPr/>
          </p:nvSpPr>
          <p:spPr>
            <a:xfrm>
              <a:off x="5053573" y="2588009"/>
              <a:ext cx="27351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/>
                <a:t>Call for help</a:t>
              </a:r>
              <a:endParaRPr lang="en-GB" sz="2800" b="1">
                <a:solidFill>
                  <a:srgbClr val="007A5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676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4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AEBBA-781E-46DA-89CE-54A43652EA55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1674055" cy="551146"/>
          </a:xfrm>
        </p:spPr>
        <p:txBody>
          <a:bodyPr/>
          <a:lstStyle/>
          <a:p>
            <a:r>
              <a:rPr lang="en-GB"/>
              <a:t>Shock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FC0CA5-BE07-4F33-A1D7-63E1F5F965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51290" y="5251924"/>
            <a:ext cx="1575776" cy="309179"/>
          </a:xfrm>
        </p:spPr>
        <p:txBody>
          <a:bodyPr/>
          <a:lstStyle/>
          <a:p>
            <a:endParaRPr lang="en-GB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5E4CE80-BE88-4CD0-854F-D0947A2004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23417" y="1331062"/>
            <a:ext cx="8206298" cy="3146604"/>
            <a:chOff x="588211" y="1184764"/>
            <a:chExt cx="8206298" cy="314660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7ABD31B-045B-4842-AF6C-F08FCB29B4DC}"/>
                </a:ext>
              </a:extLst>
            </p:cNvPr>
            <p:cNvSpPr/>
            <p:nvPr/>
          </p:nvSpPr>
          <p:spPr>
            <a:xfrm>
              <a:off x="588211" y="1184764"/>
              <a:ext cx="4072021" cy="3142612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E66B7F2-DE11-4F74-9A31-2EBE287F830D}"/>
                </a:ext>
              </a:extLst>
            </p:cNvPr>
            <p:cNvSpPr/>
            <p:nvPr/>
          </p:nvSpPr>
          <p:spPr>
            <a:xfrm>
              <a:off x="4810720" y="1188756"/>
              <a:ext cx="3983789" cy="3142612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803A214D-DEDB-4724-A46D-25F48F84F281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842804" y="1184764"/>
              <a:ext cx="3951705" cy="3017000"/>
            </a:xfrm>
            <a:prstGeom prst="rect">
              <a:avLst/>
            </a:prstGeom>
            <a:noFill/>
          </p:spPr>
          <p:txBody>
            <a:bodyPr wrap="square" lIns="74441" tIns="37221" rIns="74441" bIns="37221" rtlCol="0">
              <a:spAutoFit/>
            </a:bodyPr>
            <a:lstStyle/>
            <a:p>
              <a:pPr>
                <a:spcAft>
                  <a:spcPts val="488"/>
                </a:spcAft>
                <a:buClr>
                  <a:schemeClr val="tx2"/>
                </a:buClr>
                <a:buSzPct val="100000"/>
              </a:pPr>
              <a:r>
                <a:rPr lang="en-GB" altLang="en-US" sz="1800"/>
                <a:t>Signs and symptoms of someone in shock could be: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Rapid, shallow breathing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Cold, clammy skin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Rapid, weak pulse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Dizziness or fainting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Weakness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Sweating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Restlessness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E819D45-0C0B-43A7-84A6-48997838113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96232" y="1200806"/>
              <a:ext cx="4159692" cy="2973398"/>
            </a:xfrm>
            <a:prstGeom prst="rect">
              <a:avLst/>
            </a:prstGeom>
            <a:noFill/>
          </p:spPr>
          <p:txBody>
            <a:bodyPr wrap="square" lIns="74441" tIns="37221" rIns="74441" bIns="37221" rtlCol="0">
              <a:spAutoFit/>
            </a:bodyPr>
            <a:lstStyle/>
            <a:p>
              <a:pPr>
                <a:spcAft>
                  <a:spcPts val="488"/>
                </a:spcAft>
                <a:buClr>
                  <a:schemeClr val="tx2"/>
                </a:buClr>
                <a:buSzPct val="100000"/>
              </a:pPr>
              <a:r>
                <a:rPr lang="en-GB" altLang="en-US" sz="1800" b="1"/>
                <a:t>What is shock?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Shock is a life-threatening medical condition which is caused by a lack of blood supply to the major organs in the body.</a:t>
              </a:r>
            </a:p>
            <a:p>
              <a:pPr marL="365745" indent="-365745">
                <a:spcAft>
                  <a:spcPts val="488"/>
                </a:spcAft>
                <a:buClr>
                  <a:schemeClr val="tx2"/>
                </a:buClr>
                <a:buSzPct val="100000"/>
                <a:buFont typeface="Lucida Grande"/>
                <a:buChar char="➤"/>
              </a:pPr>
              <a:r>
                <a:rPr lang="en-GB" altLang="en-US" sz="1800"/>
                <a:t>Lack of blood supply causes a lack of oxygen supply to the major organs. </a:t>
              </a:r>
              <a:r>
                <a:rPr lang="en-GB" sz="1800"/>
                <a:t>By recognising and treating shock quickly you can help keep the major organs working. </a:t>
              </a:r>
              <a:endParaRPr lang="en-GB" altLang="en-US" sz="1800" b="1"/>
            </a:p>
          </p:txBody>
        </p:sp>
      </p:grpSp>
    </p:spTree>
    <p:extLst>
      <p:ext uri="{BB962C8B-B14F-4D97-AF65-F5344CB8AC3E}">
        <p14:creationId xmlns:p14="http://schemas.microsoft.com/office/powerpoint/2010/main" val="88999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DC856-9181-4D60-9F45-5CEA4633A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200" y="478800"/>
            <a:ext cx="6423329" cy="566977"/>
          </a:xfrm>
        </p:spPr>
        <p:txBody>
          <a:bodyPr lIns="78806" tIns="39404" rIns="78806" bIns="39404" anchor="t"/>
          <a:lstStyle/>
          <a:p>
            <a:r>
              <a:rPr lang="en-GB" sz="3700" dirty="0">
                <a:ea typeface="MS PGothic"/>
              </a:rPr>
              <a:t>Your turn: Severe bleeding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E4EE0F6-F4D4-44AB-A6F5-EEC56BE57042}"/>
              </a:ext>
            </a:extLst>
          </p:cNvPr>
          <p:cNvSpPr>
            <a:spLocks noChangeAspect="1"/>
          </p:cNvSpPr>
          <p:nvPr/>
        </p:nvSpPr>
        <p:spPr>
          <a:xfrm>
            <a:off x="1259519" y="1278783"/>
            <a:ext cx="12335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1.</a:t>
            </a:r>
            <a:r>
              <a:rPr lang="en-GB" sz="1200" b="1">
                <a:solidFill>
                  <a:prstClr val="black"/>
                </a:solidFill>
              </a:rPr>
              <a:t>	Put on gloves</a:t>
            </a:r>
            <a:endParaRPr lang="en-GB" sz="1200">
              <a:solidFill>
                <a:prstClr val="black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6F15D8-44E4-49E5-B97F-991D767445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6" t="14800" b="16134"/>
          <a:stretch/>
        </p:blipFill>
        <p:spPr>
          <a:xfrm>
            <a:off x="792488" y="1286357"/>
            <a:ext cx="1200539" cy="98636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253E0C2-C8B1-4E08-BE00-140272FA331F}"/>
              </a:ext>
            </a:extLst>
          </p:cNvPr>
          <p:cNvSpPr>
            <a:spLocks noChangeAspect="1"/>
          </p:cNvSpPr>
          <p:nvPr/>
        </p:nvSpPr>
        <p:spPr>
          <a:xfrm>
            <a:off x="3015422" y="1280753"/>
            <a:ext cx="1503895" cy="1110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2.</a:t>
            </a:r>
            <a:r>
              <a:rPr lang="en-GB" sz="1200" b="1">
                <a:solidFill>
                  <a:prstClr val="black"/>
                </a:solidFill>
              </a:rPr>
              <a:t>	Apply pressure to the wound</a:t>
            </a:r>
          </a:p>
          <a:p>
            <a:pPr marL="199146" indent="-199146">
              <a:buSzPct val="100000"/>
              <a:buBlip>
                <a:blip r:embed="rId4"/>
              </a:buBlip>
            </a:pPr>
            <a:r>
              <a:rPr lang="en-GB" sz="1200">
                <a:solidFill>
                  <a:prstClr val="black"/>
                </a:solidFill>
              </a:rPr>
              <a:t>(but only if there is nothing stuck in it)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7CA2AA-788C-488B-A1C6-78A11F29E7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5" t="21485" r="8185"/>
          <a:stretch/>
        </p:blipFill>
        <p:spPr>
          <a:xfrm>
            <a:off x="4402973" y="1140644"/>
            <a:ext cx="1695211" cy="167189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0C3F58B-F28F-428D-8687-5B70059B7054}"/>
              </a:ext>
            </a:extLst>
          </p:cNvPr>
          <p:cNvSpPr>
            <a:spLocks noChangeAspect="1"/>
          </p:cNvSpPr>
          <p:nvPr/>
        </p:nvSpPr>
        <p:spPr>
          <a:xfrm>
            <a:off x="6202360" y="1294310"/>
            <a:ext cx="2324696" cy="1633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3.</a:t>
            </a:r>
            <a:r>
              <a:rPr lang="en-GB" sz="1200" b="1">
                <a:solidFill>
                  <a:prstClr val="black"/>
                </a:solidFill>
              </a:rPr>
              <a:t>	Apply a dressing to the wound</a:t>
            </a:r>
          </a:p>
          <a:p>
            <a:pPr marL="199146" indent="-199146">
              <a:buSzPct val="100000"/>
              <a:buBlip>
                <a:blip r:embed="rId4"/>
              </a:buBlip>
            </a:pPr>
            <a:r>
              <a:rPr lang="en-GB" sz="1200">
                <a:solidFill>
                  <a:prstClr val="black"/>
                </a:solidFill>
              </a:rPr>
              <a:t>the pad goes over the injury</a:t>
            </a:r>
          </a:p>
          <a:p>
            <a:pPr marL="199146" indent="-199146">
              <a:buSzPct val="100000"/>
              <a:buBlip>
                <a:blip r:embed="rId4"/>
              </a:buBlip>
            </a:pPr>
            <a:r>
              <a:rPr lang="en-GB" sz="1200">
                <a:solidFill>
                  <a:prstClr val="black"/>
                </a:solidFill>
              </a:rPr>
              <a:t>use bandage to secure it in place</a:t>
            </a:r>
          </a:p>
          <a:p>
            <a:pPr marL="199146" indent="-199146">
              <a:buSzPct val="100000"/>
              <a:buBlip>
                <a:blip r:embed="rId4"/>
              </a:buBlip>
            </a:pPr>
            <a:r>
              <a:rPr lang="en-GB" sz="1200">
                <a:solidFill>
                  <a:prstClr val="black"/>
                </a:solidFill>
              </a:rPr>
              <a:t>make sure the bandage is not too tight</a:t>
            </a:r>
          </a:p>
          <a:p>
            <a:pPr marL="199146" indent="-199146">
              <a:buSzPct val="100000"/>
              <a:buBlip>
                <a:blip r:embed="rId4"/>
              </a:buBlip>
            </a:pPr>
            <a:r>
              <a:rPr lang="en-GB" sz="1200">
                <a:solidFill>
                  <a:prstClr val="black"/>
                </a:solidFill>
              </a:rPr>
              <a:t>call 999/112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453D062-777C-4468-BDE2-487559E5435C}"/>
              </a:ext>
            </a:extLst>
          </p:cNvPr>
          <p:cNvSpPr>
            <a:spLocks noChangeAspect="1"/>
          </p:cNvSpPr>
          <p:nvPr/>
        </p:nvSpPr>
        <p:spPr>
          <a:xfrm>
            <a:off x="644914" y="3285398"/>
            <a:ext cx="1400000" cy="129612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198755" indent="-198755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4.</a:t>
            </a:r>
            <a:r>
              <a:rPr lang="en-GB" sz="1200" b="1"/>
              <a:t>	Apply second dressing, if needed</a:t>
            </a:r>
            <a:endParaRPr lang="en-US"/>
          </a:p>
          <a:p>
            <a:pPr marL="199146" indent="-199146">
              <a:buSzPct val="100000"/>
              <a:buBlip>
                <a:blip r:embed="rId4"/>
              </a:buBlip>
            </a:pPr>
            <a:r>
              <a:rPr lang="en-GB" sz="1200">
                <a:solidFill>
                  <a:prstClr val="black"/>
                </a:solidFill>
              </a:rPr>
              <a:t>no more than two dressings at a time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A88E552-A519-4A89-86E1-5FBF68B24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7" t="20230" r="7152"/>
          <a:stretch/>
        </p:blipFill>
        <p:spPr>
          <a:xfrm>
            <a:off x="2083417" y="3242850"/>
            <a:ext cx="1729539" cy="169863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86E116D-5370-4E90-B3C6-AE67E7181E6B}"/>
              </a:ext>
            </a:extLst>
          </p:cNvPr>
          <p:cNvSpPr>
            <a:spLocks noChangeAspect="1"/>
          </p:cNvSpPr>
          <p:nvPr/>
        </p:nvSpPr>
        <p:spPr>
          <a:xfrm>
            <a:off x="4069272" y="3164988"/>
            <a:ext cx="1899915" cy="18543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198755" indent="-198755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5.</a:t>
            </a:r>
            <a:r>
              <a:rPr lang="en-GB" sz="1200" b="1"/>
              <a:t>	If an object is in the wound, do NOT remove it</a:t>
            </a:r>
            <a:endParaRPr lang="en-US"/>
          </a:p>
          <a:p>
            <a:pPr marL="199146" indent="-199146">
              <a:buSzPct val="100000"/>
              <a:buBlip>
                <a:blip r:embed="rId4"/>
              </a:buBlip>
            </a:pPr>
            <a:r>
              <a:rPr lang="en-GB" sz="1200">
                <a:solidFill>
                  <a:prstClr val="black"/>
                </a:solidFill>
              </a:rPr>
              <a:t>put a pad on either side of the object</a:t>
            </a:r>
          </a:p>
          <a:p>
            <a:pPr marL="199146" indent="-199146">
              <a:buSzPct val="100000"/>
              <a:buBlip>
                <a:blip r:embed="rId4"/>
              </a:buBlip>
            </a:pPr>
            <a:r>
              <a:rPr lang="en-GB" sz="1200">
                <a:solidFill>
                  <a:prstClr val="black"/>
                </a:solidFill>
              </a:rPr>
              <a:t>bandage carefully over the pads without pushing the object in any further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0E858F-E178-4C88-B414-90FEA96306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9" t="19578"/>
          <a:stretch/>
        </p:blipFill>
        <p:spPr>
          <a:xfrm>
            <a:off x="5837314" y="2979303"/>
            <a:ext cx="1753961" cy="1691924"/>
          </a:xfrm>
          <a:prstGeom prst="rect">
            <a:avLst/>
          </a:prstGeom>
        </p:spPr>
      </p:pic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0E25E24C-4CAA-4BF2-93EE-23ED839488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33165" y="5207738"/>
            <a:ext cx="1575776" cy="309179"/>
          </a:xfrm>
        </p:spPr>
        <p:txBody>
          <a:bodyPr/>
          <a:lstStyle/>
          <a:p>
            <a:pPr marL="0" indent="0">
              <a:buNone/>
            </a:pPr>
            <a:r>
              <a:rPr lang="en-GB"/>
              <a:t>KS2 - Bleeding</a:t>
            </a:r>
          </a:p>
        </p:txBody>
      </p:sp>
    </p:spTree>
    <p:extLst>
      <p:ext uri="{BB962C8B-B14F-4D97-AF65-F5344CB8AC3E}">
        <p14:creationId xmlns:p14="http://schemas.microsoft.com/office/powerpoint/2010/main" val="47717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0" y="478800"/>
            <a:ext cx="5094191" cy="573012"/>
          </a:xfrm>
        </p:spPr>
        <p:txBody>
          <a:bodyPr lIns="104287" tIns="52144" rIns="104287" bIns="52144" anchor="t"/>
          <a:lstStyle/>
          <a:p>
            <a:r>
              <a:rPr lang="en-US" sz="3700" dirty="0"/>
              <a:t>Your turn: Nosebleed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8F6D05-965F-4F78-BC62-DB2E0C0068E5}"/>
              </a:ext>
            </a:extLst>
          </p:cNvPr>
          <p:cNvSpPr>
            <a:spLocks noChangeAspect="1"/>
          </p:cNvSpPr>
          <p:nvPr/>
        </p:nvSpPr>
        <p:spPr>
          <a:xfrm>
            <a:off x="808530" y="1488742"/>
            <a:ext cx="1921091" cy="710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  <a:defRPr/>
            </a:pPr>
            <a:r>
              <a:rPr lang="en-GB" sz="1200" b="1">
                <a:solidFill>
                  <a:srgbClr val="007A53"/>
                </a:solidFill>
              </a:rPr>
              <a:t>1.</a:t>
            </a:r>
            <a:r>
              <a:rPr lang="en-GB" sz="1200" b="1">
                <a:solidFill>
                  <a:prstClr val="black"/>
                </a:solidFill>
              </a:rPr>
              <a:t>	Sit</a:t>
            </a:r>
          </a:p>
          <a:p>
            <a:pPr marL="199146" indent="-199146">
              <a:buSzPct val="100000"/>
              <a:buBlip>
                <a:blip r:embed="rId2"/>
              </a:buBlip>
              <a:defRPr/>
            </a:pPr>
            <a:r>
              <a:rPr lang="en-GB" sz="1200">
                <a:solidFill>
                  <a:prstClr val="black"/>
                </a:solidFill>
              </a:rPr>
              <a:t>the casualty down leaning forward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25FC930-5BA8-4C2C-8463-858C2E509A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794" y="1954208"/>
            <a:ext cx="1602116" cy="161463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89DC461-D46D-4D59-A86B-0161078DD146}"/>
              </a:ext>
            </a:extLst>
          </p:cNvPr>
          <p:cNvSpPr>
            <a:spLocks noChangeAspect="1"/>
          </p:cNvSpPr>
          <p:nvPr/>
        </p:nvSpPr>
        <p:spPr>
          <a:xfrm>
            <a:off x="3513435" y="1488742"/>
            <a:ext cx="2375659" cy="710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  <a:defRPr/>
            </a:pPr>
            <a:r>
              <a:rPr lang="en-GB" sz="1200" b="1">
                <a:solidFill>
                  <a:srgbClr val="007A53"/>
                </a:solidFill>
              </a:rPr>
              <a:t>2.</a:t>
            </a:r>
            <a:r>
              <a:rPr lang="en-GB" sz="1200" b="1">
                <a:solidFill>
                  <a:prstClr val="black"/>
                </a:solidFill>
              </a:rPr>
              <a:t>	Ask</a:t>
            </a:r>
          </a:p>
          <a:p>
            <a:pPr marL="199146" indent="-199146">
              <a:buSzPct val="100000"/>
              <a:buBlip>
                <a:blip r:embed="rId2"/>
              </a:buBlip>
              <a:defRPr/>
            </a:pPr>
            <a:r>
              <a:rPr lang="en-GB" sz="1200">
                <a:solidFill>
                  <a:prstClr val="black"/>
                </a:solidFill>
              </a:rPr>
              <a:t>them to pinch the soft part of their nose for 10 minutes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D5CEE9F-FAFD-4A34-8C5E-DEA909EE4CE9}"/>
              </a:ext>
            </a:extLst>
          </p:cNvPr>
          <p:cNvSpPr>
            <a:spLocks noChangeAspect="1"/>
          </p:cNvSpPr>
          <p:nvPr/>
        </p:nvSpPr>
        <p:spPr>
          <a:xfrm>
            <a:off x="6493151" y="1475851"/>
            <a:ext cx="2397697" cy="895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  <a:defRPr/>
            </a:pPr>
            <a:r>
              <a:rPr lang="en-GB" sz="1200" b="1">
                <a:solidFill>
                  <a:srgbClr val="007A53"/>
                </a:solidFill>
              </a:rPr>
              <a:t>3.</a:t>
            </a:r>
            <a:r>
              <a:rPr lang="en-GB" sz="1200" b="1">
                <a:solidFill>
                  <a:prstClr val="black"/>
                </a:solidFill>
              </a:rPr>
              <a:t>	Check</a:t>
            </a:r>
          </a:p>
          <a:p>
            <a:pPr marL="199146" indent="-199146">
              <a:buSzPct val="100000"/>
              <a:buBlip>
                <a:blip r:embed="rId2"/>
              </a:buBlip>
              <a:defRPr/>
            </a:pPr>
            <a:r>
              <a:rPr lang="en-GB" sz="1200">
                <a:solidFill>
                  <a:prstClr val="black"/>
                </a:solidFill>
              </a:rPr>
              <a:t>if the bleeding has stopped</a:t>
            </a:r>
          </a:p>
          <a:p>
            <a:pPr marL="199146" indent="-199146">
              <a:buSzPct val="100000"/>
              <a:buBlip>
                <a:blip r:embed="rId2"/>
              </a:buBlip>
              <a:defRPr/>
            </a:pPr>
            <a:r>
              <a:rPr lang="en-GB" sz="1200">
                <a:solidFill>
                  <a:prstClr val="black"/>
                </a:solidFill>
              </a:rPr>
              <a:t>if still bleeding pinch nose for a further 10 minutes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D1EEC16-429F-4AF8-B7AB-5333DDD5F900}"/>
              </a:ext>
            </a:extLst>
          </p:cNvPr>
          <p:cNvSpPr>
            <a:spLocks noChangeAspect="1"/>
          </p:cNvSpPr>
          <p:nvPr/>
        </p:nvSpPr>
        <p:spPr>
          <a:xfrm>
            <a:off x="833470" y="3641561"/>
            <a:ext cx="1921093" cy="895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  <a:defRPr/>
            </a:pPr>
            <a:r>
              <a:rPr lang="en-GB" sz="1200" b="1">
                <a:solidFill>
                  <a:srgbClr val="007A53"/>
                </a:solidFill>
              </a:rPr>
              <a:t>4.</a:t>
            </a:r>
            <a:r>
              <a:rPr lang="en-GB" sz="1200" b="1">
                <a:solidFill>
                  <a:prstClr val="black"/>
                </a:solidFill>
              </a:rPr>
              <a:t>	Re-check</a:t>
            </a:r>
          </a:p>
          <a:p>
            <a:pPr marL="199146" indent="-199146">
              <a:buSzPct val="100000"/>
              <a:buBlip>
                <a:blip r:embed="rId2"/>
              </a:buBlip>
              <a:defRPr/>
            </a:pPr>
            <a:r>
              <a:rPr lang="en-GB" sz="1200">
                <a:solidFill>
                  <a:prstClr val="black"/>
                </a:solidFill>
              </a:rPr>
              <a:t>if still bleeding pinch  for a further 10 minutes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7D5F5ED-78FA-4B88-AB56-7CD864999359}"/>
              </a:ext>
            </a:extLst>
          </p:cNvPr>
          <p:cNvSpPr>
            <a:spLocks noChangeAspect="1"/>
          </p:cNvSpPr>
          <p:nvPr/>
        </p:nvSpPr>
        <p:spPr>
          <a:xfrm>
            <a:off x="3693419" y="3575107"/>
            <a:ext cx="2081426" cy="1079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  <a:defRPr/>
            </a:pPr>
            <a:r>
              <a:rPr lang="en-GB" sz="1200" b="1">
                <a:solidFill>
                  <a:srgbClr val="007A53"/>
                </a:solidFill>
              </a:rPr>
              <a:t>5.</a:t>
            </a:r>
            <a:r>
              <a:rPr lang="en-GB" sz="1200" b="1">
                <a:solidFill>
                  <a:prstClr val="black"/>
                </a:solidFill>
              </a:rPr>
              <a:t>	Help</a:t>
            </a:r>
          </a:p>
          <a:p>
            <a:pPr marL="199146" indent="-199146">
              <a:buSzPct val="100000"/>
              <a:buBlip>
                <a:blip r:embed="rId2"/>
              </a:buBlip>
              <a:defRPr/>
            </a:pPr>
            <a:r>
              <a:rPr lang="en-GB" sz="1200">
                <a:solidFill>
                  <a:prstClr val="black"/>
                </a:solidFill>
              </a:rPr>
              <a:t>if bleeding has not stopped after a maximum of 30 minutes seek medical help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50D2CD-53C9-4644-B707-33FF470B06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7248" y="3007989"/>
            <a:ext cx="1076697" cy="1850427"/>
          </a:xfrm>
          <a:prstGeom prst="rect">
            <a:avLst/>
          </a:prstGeom>
        </p:spPr>
      </p:pic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0FD40E6D-C149-43BC-A3D0-EAB08FF5CFE6}"/>
              </a:ext>
            </a:extLst>
          </p:cNvPr>
          <p:cNvSpPr txBox="1">
            <a:spLocks/>
          </p:cNvSpPr>
          <p:nvPr/>
        </p:nvSpPr>
        <p:spPr>
          <a:xfrm>
            <a:off x="7233165" y="5207738"/>
            <a:ext cx="1575776" cy="309179"/>
          </a:xfrm>
          <a:prstGeom prst="rect">
            <a:avLst/>
          </a:prstGeom>
        </p:spPr>
        <p:txBody>
          <a:bodyPr/>
          <a:lstStyle>
            <a:lvl1pPr marL="146538" indent="-146538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1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77529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15647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09018" indent="-146040" algn="l" defTabSz="744413" rtl="0" eaLnBrk="1" latinLnBrk="0" hangingPunct="1">
              <a:lnSpc>
                <a:spcPct val="100000"/>
              </a:lnSpc>
              <a:spcBef>
                <a:spcPts val="407"/>
              </a:spcBef>
              <a:spcAft>
                <a:spcPts val="407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7136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9342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91549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63755" indent="-186103" algn="l" defTabSz="744413" rtl="0" eaLnBrk="1" latinLnBrk="0" hangingPunct="1">
              <a:lnSpc>
                <a:spcPct val="90000"/>
              </a:lnSpc>
              <a:spcBef>
                <a:spcPts val="407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000">
                <a:solidFill>
                  <a:schemeClr val="bg2"/>
                </a:solidFill>
              </a:rPr>
              <a:t>KS2 - Bleeding</a:t>
            </a:r>
          </a:p>
        </p:txBody>
      </p:sp>
    </p:spTree>
    <p:extLst>
      <p:ext uri="{BB962C8B-B14F-4D97-AF65-F5344CB8AC3E}">
        <p14:creationId xmlns:p14="http://schemas.microsoft.com/office/powerpoint/2010/main" val="52192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F338D-1D43-4220-A8EC-C3619DBFF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200" y="478801"/>
            <a:ext cx="6895241" cy="638620"/>
          </a:xfrm>
        </p:spPr>
        <p:txBody>
          <a:bodyPr lIns="104287" tIns="52144" rIns="104287" bIns="52144" anchor="t"/>
          <a:lstStyle/>
          <a:p>
            <a:r>
              <a:rPr lang="en-GB" sz="3700"/>
              <a:t>Your turn: Dealing with shock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20A64AF-469C-4066-A3DE-A206C05E5EBB}"/>
              </a:ext>
            </a:extLst>
          </p:cNvPr>
          <p:cNvSpPr>
            <a:spLocks noChangeAspect="1"/>
          </p:cNvSpPr>
          <p:nvPr/>
        </p:nvSpPr>
        <p:spPr>
          <a:xfrm>
            <a:off x="799377" y="1310832"/>
            <a:ext cx="1676369" cy="1110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1</a:t>
            </a:r>
            <a:r>
              <a:rPr lang="en-GB" sz="1200" b="1">
                <a:solidFill>
                  <a:prstClr val="black"/>
                </a:solidFill>
              </a:rPr>
              <a:t>	Treat</a:t>
            </a:r>
          </a:p>
          <a:p>
            <a:pPr marL="199146" indent="-199146">
              <a:buSzPct val="100000"/>
              <a:buBlip>
                <a:blip r:embed="rId2"/>
              </a:buBlip>
            </a:pPr>
            <a:r>
              <a:rPr lang="en-GB" sz="1200">
                <a:solidFill>
                  <a:prstClr val="black"/>
                </a:solidFill>
              </a:rPr>
              <a:t>any injuries that may have caused shock</a:t>
            </a:r>
          </a:p>
          <a:p>
            <a:pPr>
              <a:buSzPct val="100000"/>
            </a:pPr>
            <a:endParaRPr lang="en-GB" sz="1200">
              <a:solidFill>
                <a:prstClr val="black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877117A-6D44-478B-ADD3-6A0328A6A867}"/>
              </a:ext>
            </a:extLst>
          </p:cNvPr>
          <p:cNvSpPr>
            <a:spLocks noChangeAspect="1"/>
          </p:cNvSpPr>
          <p:nvPr/>
        </p:nvSpPr>
        <p:spPr>
          <a:xfrm>
            <a:off x="2960738" y="1293795"/>
            <a:ext cx="1611262" cy="895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2</a:t>
            </a:r>
            <a:r>
              <a:rPr lang="en-GB" sz="1200" b="1">
                <a:solidFill>
                  <a:prstClr val="black"/>
                </a:solidFill>
              </a:rPr>
              <a:t>	Help</a:t>
            </a:r>
          </a:p>
          <a:p>
            <a:pPr marL="199146" indent="-199146">
              <a:buSzPct val="100000"/>
              <a:buBlip>
                <a:blip r:embed="rId2"/>
              </a:buBlip>
            </a:pPr>
            <a:r>
              <a:rPr lang="en-GB" sz="1200">
                <a:solidFill>
                  <a:prstClr val="black"/>
                </a:solidFill>
              </a:rPr>
              <a:t>the casualty to sit down, then lie down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018CC93-8755-4FA0-B7D0-03951776A0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9" t="17931" r="14781" b="13720"/>
          <a:stretch/>
        </p:blipFill>
        <p:spPr>
          <a:xfrm>
            <a:off x="4171616" y="1293795"/>
            <a:ext cx="1584144" cy="159183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2BBE7B3E-B217-42B7-A2B4-3C53448835E8}"/>
              </a:ext>
            </a:extLst>
          </p:cNvPr>
          <p:cNvSpPr>
            <a:spLocks noChangeAspect="1"/>
          </p:cNvSpPr>
          <p:nvPr/>
        </p:nvSpPr>
        <p:spPr>
          <a:xfrm>
            <a:off x="5745385" y="1293795"/>
            <a:ext cx="1611262" cy="9239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3</a:t>
            </a:r>
            <a:r>
              <a:rPr lang="en-GB" sz="1200" b="1">
                <a:solidFill>
                  <a:prstClr val="black"/>
                </a:solidFill>
              </a:rPr>
              <a:t>	Raise</a:t>
            </a:r>
          </a:p>
          <a:p>
            <a:pPr marL="199146" indent="-199146">
              <a:buSzPct val="100000"/>
              <a:buBlip>
                <a:blip r:embed="rId2"/>
              </a:buBlip>
            </a:pPr>
            <a:r>
              <a:rPr lang="en-GB" sz="1200">
                <a:solidFill>
                  <a:prstClr val="black"/>
                </a:solidFill>
              </a:rPr>
              <a:t>and support the casualty’s legs if possible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9B27AB2-651A-4481-AE62-A5E877C77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92" b="19970"/>
          <a:stretch/>
        </p:blipFill>
        <p:spPr>
          <a:xfrm>
            <a:off x="6041381" y="1444120"/>
            <a:ext cx="2730284" cy="139180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3B06DAB4-2DDC-4137-9201-11A8B452C5B7}"/>
              </a:ext>
            </a:extLst>
          </p:cNvPr>
          <p:cNvSpPr>
            <a:spLocks noChangeAspect="1"/>
          </p:cNvSpPr>
          <p:nvPr/>
        </p:nvSpPr>
        <p:spPr>
          <a:xfrm>
            <a:off x="822465" y="3119953"/>
            <a:ext cx="1611262" cy="52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9146" indent="-199146">
              <a:spcAft>
                <a:spcPts val="453"/>
              </a:spcAft>
            </a:pPr>
            <a:r>
              <a:rPr lang="en-GB" sz="1200" b="1">
                <a:solidFill>
                  <a:srgbClr val="007A53"/>
                </a:solidFill>
              </a:rPr>
              <a:t>4</a:t>
            </a:r>
            <a:r>
              <a:rPr lang="en-GB" sz="1200" b="1">
                <a:solidFill>
                  <a:prstClr val="black"/>
                </a:solidFill>
              </a:rPr>
              <a:t>	Call</a:t>
            </a:r>
          </a:p>
          <a:p>
            <a:pPr marL="199146" indent="-199146">
              <a:buSzPct val="100000"/>
              <a:buBlip>
                <a:blip r:embed="rId2"/>
              </a:buBlip>
            </a:pPr>
            <a:r>
              <a:rPr lang="en-GB" sz="1200">
                <a:solidFill>
                  <a:prstClr val="black"/>
                </a:solidFill>
              </a:rPr>
              <a:t>999/112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C284E63-92D5-41F0-A01B-072FF1855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4" r="24096"/>
          <a:stretch/>
        </p:blipFill>
        <p:spPr>
          <a:xfrm>
            <a:off x="1450169" y="2885633"/>
            <a:ext cx="994769" cy="168548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5AB78C9-B23B-4C58-82B0-4580622CC13A}"/>
              </a:ext>
            </a:extLst>
          </p:cNvPr>
          <p:cNvSpPr>
            <a:spLocks noChangeAspect="1"/>
          </p:cNvSpPr>
          <p:nvPr/>
        </p:nvSpPr>
        <p:spPr>
          <a:xfrm>
            <a:off x="2960738" y="3098455"/>
            <a:ext cx="1611262" cy="714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53"/>
              </a:spcAft>
            </a:pPr>
            <a:r>
              <a:rPr lang="en-GB" sz="1200" b="1">
                <a:solidFill>
                  <a:schemeClr val="tx2"/>
                </a:solidFill>
              </a:rPr>
              <a:t>5</a:t>
            </a:r>
            <a:r>
              <a:rPr lang="en-GB" sz="1200" b="1">
                <a:solidFill>
                  <a:prstClr val="black"/>
                </a:solidFill>
              </a:rPr>
              <a:t>  Reassure</a:t>
            </a:r>
          </a:p>
          <a:p>
            <a:pPr marL="199146" indent="-199146">
              <a:buSzPct val="100000"/>
              <a:buBlip>
                <a:blip r:embed="rId2"/>
              </a:buBlip>
            </a:pPr>
            <a:r>
              <a:rPr lang="en-GB" sz="1200">
                <a:solidFill>
                  <a:prstClr val="black"/>
                </a:solidFill>
              </a:rPr>
              <a:t>them and loosen any tight clothing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4949FE0-FDF1-400E-A50F-7EE379EFEF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17" b="22911"/>
          <a:stretch/>
        </p:blipFill>
        <p:spPr>
          <a:xfrm>
            <a:off x="3359584" y="3395247"/>
            <a:ext cx="2674032" cy="130150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EECC9C81-EDB1-453C-B20A-43BEDB2AFF87}"/>
              </a:ext>
            </a:extLst>
          </p:cNvPr>
          <p:cNvSpPr>
            <a:spLocks noChangeAspect="1"/>
          </p:cNvSpPr>
          <p:nvPr/>
        </p:nvSpPr>
        <p:spPr>
          <a:xfrm>
            <a:off x="5745385" y="3098455"/>
            <a:ext cx="1611262" cy="52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453"/>
              </a:spcAft>
            </a:pPr>
            <a:r>
              <a:rPr lang="en-GB" sz="1200" b="1">
                <a:solidFill>
                  <a:schemeClr val="tx2"/>
                </a:solidFill>
              </a:rPr>
              <a:t>6  </a:t>
            </a:r>
            <a:r>
              <a:rPr lang="en-GB" sz="1200" b="1">
                <a:solidFill>
                  <a:prstClr val="black"/>
                </a:solidFill>
              </a:rPr>
              <a:t> Keep</a:t>
            </a:r>
          </a:p>
          <a:p>
            <a:pPr marL="199146" indent="-199146">
              <a:buSzPct val="100000"/>
              <a:buBlip>
                <a:blip r:embed="rId2"/>
              </a:buBlip>
            </a:pPr>
            <a:r>
              <a:rPr lang="en-GB" sz="1200">
                <a:solidFill>
                  <a:prstClr val="black"/>
                </a:solidFill>
              </a:rPr>
              <a:t>the casualty warm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EFD633A-6602-4294-9EF5-EBA3D35CE0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92" b="19970"/>
          <a:stretch/>
        </p:blipFill>
        <p:spPr>
          <a:xfrm>
            <a:off x="6105805" y="3382344"/>
            <a:ext cx="2730284" cy="1391803"/>
          </a:xfrm>
          <a:prstGeom prst="rect">
            <a:avLst/>
          </a:prstGeom>
        </p:spPr>
      </p:pic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8C9B252B-22E9-46C2-844D-DBCC3B650B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33165" y="5207738"/>
            <a:ext cx="1575776" cy="309179"/>
          </a:xfrm>
        </p:spPr>
        <p:txBody>
          <a:bodyPr/>
          <a:lstStyle/>
          <a:p>
            <a:pPr marL="0" indent="0">
              <a:buNone/>
            </a:pPr>
            <a:r>
              <a:rPr lang="en-GB"/>
              <a:t>KS2 - Bleeding</a:t>
            </a:r>
          </a:p>
        </p:txBody>
      </p:sp>
    </p:spTree>
    <p:extLst>
      <p:ext uri="{BB962C8B-B14F-4D97-AF65-F5344CB8AC3E}">
        <p14:creationId xmlns:p14="http://schemas.microsoft.com/office/powerpoint/2010/main" val="317594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446F9-1E49-4338-9D55-B65B1D6B88D2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1629" y="478795"/>
            <a:ext cx="4689971" cy="551146"/>
          </a:xfrm>
        </p:spPr>
        <p:txBody>
          <a:bodyPr/>
          <a:lstStyle/>
          <a:p>
            <a:r>
              <a:rPr lang="en-GB"/>
              <a:t>Check your learning</a:t>
            </a:r>
          </a:p>
        </p:txBody>
      </p:sp>
      <p:pic>
        <p:nvPicPr>
          <p:cNvPr id="17" name="Picture 16" descr="Satisfied face.">
            <a:extLst>
              <a:ext uri="{FF2B5EF4-FFF2-40B4-BE49-F238E27FC236}">
                <a16:creationId xmlns:a16="http://schemas.microsoft.com/office/drawing/2014/main" id="{C10573CB-DB8A-464C-94E7-B78C93A9C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825" y="789756"/>
            <a:ext cx="536725" cy="536725"/>
          </a:xfrm>
          <a:prstGeom prst="rect">
            <a:avLst/>
          </a:prstGeom>
        </p:spPr>
      </p:pic>
      <p:pic>
        <p:nvPicPr>
          <p:cNvPr id="18" name="Picture 17" descr="Unsatisfied face.">
            <a:extLst>
              <a:ext uri="{FF2B5EF4-FFF2-40B4-BE49-F238E27FC236}">
                <a16:creationId xmlns:a16="http://schemas.microsoft.com/office/drawing/2014/main" id="{0996A1B7-9593-454E-901A-E6BCBA7BC6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328" y="778489"/>
            <a:ext cx="536725" cy="5367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C199DCA-25B7-4376-AA84-1FC3EDEC7232}"/>
              </a:ext>
            </a:extLst>
          </p:cNvPr>
          <p:cNvSpPr txBox="1"/>
          <p:nvPr/>
        </p:nvSpPr>
        <p:spPr>
          <a:xfrm>
            <a:off x="7203164" y="1291615"/>
            <a:ext cx="229792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/>
              <a:t>YES       NO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EE67B9-850B-4F6B-8B4A-70F5A44C5F97}"/>
              </a:ext>
            </a:extLst>
          </p:cNvPr>
          <p:cNvSpPr txBox="1">
            <a:spLocks noChangeAspect="1"/>
          </p:cNvSpPr>
          <p:nvPr/>
        </p:nvSpPr>
        <p:spPr>
          <a:xfrm>
            <a:off x="430176" y="1246996"/>
            <a:ext cx="6611566" cy="3293999"/>
          </a:xfrm>
          <a:prstGeom prst="rect">
            <a:avLst/>
          </a:prstGeom>
          <a:noFill/>
        </p:spPr>
        <p:txBody>
          <a:bodyPr wrap="square" lIns="74441" tIns="37221" rIns="74441" bIns="37221" rtlCol="0" anchor="t">
            <a:spAutoFit/>
          </a:bodyPr>
          <a:lstStyle/>
          <a:p>
            <a:pPr>
              <a:spcAft>
                <a:spcPts val="488"/>
              </a:spcAft>
              <a:buClr>
                <a:schemeClr val="tx2"/>
              </a:buClr>
              <a:buSzPct val="100000"/>
            </a:pPr>
            <a:r>
              <a:rPr lang="en-US" sz="2000" b="1"/>
              <a:t>I am able to:</a:t>
            </a:r>
            <a:br>
              <a:rPr lang="en-US" sz="2000" b="1"/>
            </a:br>
            <a:endParaRPr lang="en-US" sz="2000" b="1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2000" b="1"/>
              <a:t>Identify when someone is bleeding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US" sz="2000" b="1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2000" b="1"/>
              <a:t>Give first aid to a casualty who is bleeding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GB" sz="2000" b="1"/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2000" b="1"/>
              <a:t>Give first aid to a casualty who is in shock</a:t>
            </a:r>
          </a:p>
          <a:p>
            <a:pPr marL="365745" indent="-36574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endParaRPr lang="en-GB" sz="2000" b="1">
              <a:cs typeface="Times"/>
            </a:endParaRPr>
          </a:p>
          <a:p>
            <a:pPr marL="365125" indent="-365125">
              <a:spcAft>
                <a:spcPts val="488"/>
              </a:spcAft>
              <a:buClr>
                <a:schemeClr val="tx2"/>
              </a:buClr>
              <a:buSzPct val="100000"/>
              <a:buFont typeface="Lucida Grande"/>
              <a:buChar char="➤"/>
            </a:pPr>
            <a:r>
              <a:rPr lang="en-GB" sz="2000" b="1"/>
              <a:t>Call for help correctly, if it is necessary</a:t>
            </a:r>
            <a:endParaRPr lang="en-GB" sz="2000" b="1">
              <a:cs typeface="Time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243A919-3C1E-4B13-97B1-550C81826E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26352" y="1994694"/>
            <a:ext cx="336625" cy="30917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05E828A-0FDD-4309-91F1-0F1A38F6B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07094" y="1994693"/>
            <a:ext cx="336625" cy="30917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B12EC3-1F3F-4425-9649-CC299C0CB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26352" y="2688849"/>
            <a:ext cx="336625" cy="30917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34E27C-D8FA-432A-AE91-42B43009B0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07094" y="2688848"/>
            <a:ext cx="336625" cy="30917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471768-9602-4E90-99F8-9DF9047F5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07094" y="3456333"/>
            <a:ext cx="336625" cy="30917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96A882B-F5D8-4788-B485-6A76A0910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26351" y="4185794"/>
            <a:ext cx="336625" cy="281197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4A83A72-6329-40D4-A5FF-01EAFE917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26351" y="3468719"/>
            <a:ext cx="336625" cy="30917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BD44679-BC34-4D52-BEDD-3F6999BE3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15503" y="4185794"/>
            <a:ext cx="336625" cy="309179"/>
          </a:xfrm>
          <a:prstGeom prst="rect">
            <a:avLst/>
          </a:prstGeom>
          <a:noFill/>
          <a:ln w="28575">
            <a:solidFill>
              <a:srgbClr val="00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B1CC36-4AE6-43E0-8CB5-8554F00EAFA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12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7F3B9D-D5A3-4B6B-B3D6-8015C46F1F7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392382" y="335145"/>
            <a:ext cx="6359236" cy="551146"/>
          </a:xfrm>
          <a:solidFill>
            <a:schemeClr val="tx1"/>
          </a:solidFill>
        </p:spPr>
        <p:txBody>
          <a:bodyPr/>
          <a:lstStyle/>
          <a:p>
            <a:r>
              <a:rPr lang="en-GB"/>
              <a:t>Thank you!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3886B6-9D4F-42FE-B0B2-DA9EE8F43E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D72EA3E0-6CFA-48BD-9253-A38CA65B7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710" y="1116012"/>
            <a:ext cx="79502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7CA8391-864D-40D3-94F5-9F99EDE13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938211" y="4572000"/>
            <a:ext cx="2109536" cy="969484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69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5BACB1-72A2-47FC-B502-82E77736B05D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493200" y="478795"/>
            <a:ext cx="5021368" cy="551146"/>
          </a:xfrm>
        </p:spPr>
        <p:txBody>
          <a:bodyPr/>
          <a:lstStyle/>
          <a:p>
            <a:r>
              <a:rPr lang="en-GB"/>
              <a:t>Optional activity   A11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4BA9539-7D96-47C6-9851-9E6D498396EE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91628" y="1029941"/>
            <a:ext cx="4730077" cy="551146"/>
          </a:xfrm>
        </p:spPr>
        <p:txBody>
          <a:bodyPr/>
          <a:lstStyle/>
          <a:p>
            <a:r>
              <a:rPr lang="en-GB"/>
              <a:t>Make a stethoscope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32743D1-1584-49C5-97DE-1058C2629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386262" y="1716505"/>
            <a:ext cx="4371475" cy="3549274"/>
            <a:chOff x="2125578" y="1716505"/>
            <a:chExt cx="4371475" cy="3549274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A6489B7F-BE8D-42AB-B097-2DDB58BBA7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80736" y="1788122"/>
              <a:ext cx="4216317" cy="3364150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E234D94-FC32-438C-B629-DA474147AA55}"/>
                </a:ext>
              </a:extLst>
            </p:cNvPr>
            <p:cNvSpPr/>
            <p:nvPr/>
          </p:nvSpPr>
          <p:spPr>
            <a:xfrm>
              <a:off x="2125578" y="1716505"/>
              <a:ext cx="4317351" cy="3549274"/>
            </a:xfrm>
            <a:prstGeom prst="rect">
              <a:avLst/>
            </a:prstGeom>
            <a:noFill/>
            <a:ln w="28575">
              <a:solidFill>
                <a:srgbClr val="0084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56D4E1-E952-47CB-AE3D-DEE1192CA3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AE0BF7-0CE7-4E01-8049-7EEE05A84179}"/>
              </a:ext>
            </a:extLst>
          </p:cNvPr>
          <p:cNvSpPr/>
          <p:nvPr/>
        </p:nvSpPr>
        <p:spPr>
          <a:xfrm>
            <a:off x="3450131" y="3634548"/>
            <a:ext cx="2274474" cy="15177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36C1D6-2E47-4D18-B4A9-4929284C5E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7636" y="3683554"/>
            <a:ext cx="3707026" cy="141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85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7842D887-9EB6-42E6-AD6B-B7C49D46C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200" y="478800"/>
            <a:ext cx="4017328" cy="583884"/>
          </a:xfrm>
        </p:spPr>
        <p:txBody>
          <a:bodyPr/>
          <a:lstStyle/>
          <a:p>
            <a:r>
              <a:rPr lang="en-GB" dirty="0"/>
              <a:t>Watch this video</a:t>
            </a:r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B6A1AC32-D438-4A01-B288-9ABC1B669DB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37435" y="5265779"/>
            <a:ext cx="1575776" cy="309179"/>
          </a:xfrm>
        </p:spPr>
        <p:txBody>
          <a:bodyPr/>
          <a:lstStyle/>
          <a:p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1AE651F-D13B-4511-A7F8-9362747E97CA}"/>
              </a:ext>
            </a:extLst>
          </p:cNvPr>
          <p:cNvSpPr/>
          <p:nvPr/>
        </p:nvSpPr>
        <p:spPr>
          <a:xfrm>
            <a:off x="1963753" y="2595890"/>
            <a:ext cx="52164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hlinkClick r:id="rId2"/>
              </a:rPr>
              <a:t>https://youtu.be/yydY4OAE9DU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0765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PT Powerpoint template 2nd proof">
  <a:themeElements>
    <a:clrScheme name="Custom 5">
      <a:dk1>
        <a:sysClr val="windowText" lastClr="000000"/>
      </a:dk1>
      <a:lt1>
        <a:sysClr val="window" lastClr="FFFFFF"/>
      </a:lt1>
      <a:dk2>
        <a:srgbClr val="007A53"/>
      </a:dk2>
      <a:lt2>
        <a:srgbClr val="97999B"/>
      </a:lt2>
      <a:accent1>
        <a:srgbClr val="000000"/>
      </a:accent1>
      <a:accent2>
        <a:srgbClr val="007A53"/>
      </a:accent2>
      <a:accent3>
        <a:srgbClr val="009F4D"/>
      </a:accent3>
      <a:accent4>
        <a:srgbClr val="E1E000"/>
      </a:accent4>
      <a:accent5>
        <a:srgbClr val="97999B"/>
      </a:accent5>
      <a:accent6>
        <a:srgbClr val="FFFFFF"/>
      </a:accent6>
      <a:hlink>
        <a:srgbClr val="007A53"/>
      </a:hlink>
      <a:folHlink>
        <a:srgbClr val="E1E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6" id="{E7744060-883E-40EB-8CD4-2F0D750F790C}" vid="{C083200A-9F88-419F-88A7-B799583B6A13}"/>
    </a:ext>
  </a:extLst>
</a:theme>
</file>

<file path=ppt/theme/theme2.xml><?xml version="1.0" encoding="utf-8"?>
<a:theme xmlns:a="http://schemas.openxmlformats.org/drawingml/2006/main" name="Office Theme">
  <a:themeElements>
    <a:clrScheme name="SJA 2016">
      <a:dk1>
        <a:sysClr val="windowText" lastClr="000000"/>
      </a:dk1>
      <a:lt1>
        <a:srgbClr val="FFFFFF"/>
      </a:lt1>
      <a:dk2>
        <a:srgbClr val="007A53"/>
      </a:dk2>
      <a:lt2>
        <a:srgbClr val="97999B"/>
      </a:lt2>
      <a:accent1>
        <a:srgbClr val="000000"/>
      </a:accent1>
      <a:accent2>
        <a:srgbClr val="007A53"/>
      </a:accent2>
      <a:accent3>
        <a:srgbClr val="009F4D"/>
      </a:accent3>
      <a:accent4>
        <a:srgbClr val="E1E000"/>
      </a:accent4>
      <a:accent5>
        <a:srgbClr val="97999B"/>
      </a:accent5>
      <a:accent6>
        <a:srgbClr val="FFFFFF"/>
      </a:accent6>
      <a:hlink>
        <a:srgbClr val="007A53"/>
      </a:hlink>
      <a:folHlink>
        <a:srgbClr val="E1E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JA 2016">
      <a:dk1>
        <a:sysClr val="windowText" lastClr="000000"/>
      </a:dk1>
      <a:lt1>
        <a:srgbClr val="FFFFFF"/>
      </a:lt1>
      <a:dk2>
        <a:srgbClr val="007A53"/>
      </a:dk2>
      <a:lt2>
        <a:srgbClr val="97999B"/>
      </a:lt2>
      <a:accent1>
        <a:srgbClr val="000000"/>
      </a:accent1>
      <a:accent2>
        <a:srgbClr val="007A53"/>
      </a:accent2>
      <a:accent3>
        <a:srgbClr val="009F4D"/>
      </a:accent3>
      <a:accent4>
        <a:srgbClr val="E1E000"/>
      </a:accent4>
      <a:accent5>
        <a:srgbClr val="97999B"/>
      </a:accent5>
      <a:accent6>
        <a:srgbClr val="FFFFFF"/>
      </a:accent6>
      <a:hlink>
        <a:srgbClr val="007A53"/>
      </a:hlink>
      <a:folHlink>
        <a:srgbClr val="E1E00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11911484-a9ac-4f3c-900d-41e99c12edf0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2CB704F-DC21-43E9-AB3B-CE8EB41D85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60465F-BE76-45C6-B5D9-521C7849907A}"/>
</file>

<file path=customXml/itemProps3.xml><?xml version="1.0" encoding="utf-8"?>
<ds:datastoreItem xmlns:ds="http://schemas.openxmlformats.org/officeDocument/2006/customXml" ds:itemID="{1FC7CDF4-C59E-48F1-B094-FA169A49F4E4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315f969d-7967-4bff-902a-d46647ceb5a4"/>
    <ds:schemaRef ds:uri="73b22f68-4a70-4eb7-bf89-938dce806f38"/>
    <ds:schemaRef ds:uri="http://purl.org/dc/elements/1.1/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WPT Powerpoint template 2nd proof</Template>
  <TotalTime>46</TotalTime>
  <Words>917</Words>
  <Application>Microsoft Office PowerPoint</Application>
  <PresentationFormat>On-screen Show (16:10)</PresentationFormat>
  <Paragraphs>142</Paragraphs>
  <Slides>18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  <vt:variant>
        <vt:lpstr>Custom Shows</vt:lpstr>
      </vt:variant>
      <vt:variant>
        <vt:i4>23</vt:i4>
      </vt:variant>
    </vt:vector>
  </HeadingPairs>
  <TitlesOfParts>
    <vt:vector size="47" baseType="lpstr">
      <vt:lpstr>Arial</vt:lpstr>
      <vt:lpstr>Wingdings 3</vt:lpstr>
      <vt:lpstr>Arial (heading)</vt:lpstr>
      <vt:lpstr>Lucida Grande</vt:lpstr>
      <vt:lpstr>Calibri</vt:lpstr>
      <vt:lpstr>WPT Powerpoint template 2nd proof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do you think?</vt:lpstr>
      <vt:lpstr>Answers</vt:lpstr>
      <vt:lpstr>PowerPoint Presentation</vt:lpstr>
      <vt:lpstr>PowerPoint Presentation</vt:lpstr>
      <vt:lpstr>PowerPoint Presentation</vt:lpstr>
      <vt:lpstr>PowerPoint Presentation</vt:lpstr>
      <vt:lpstr>Your turn: Severe bleeding</vt:lpstr>
      <vt:lpstr>Your turn: Nosebleed</vt:lpstr>
      <vt:lpstr>Your turn: Dealing with shock</vt:lpstr>
      <vt:lpstr>PowerPoint Presentation</vt:lpstr>
      <vt:lpstr>PowerPoint Presentation</vt:lpstr>
      <vt:lpstr>PowerPoint Presentation</vt:lpstr>
      <vt:lpstr>Watch this video</vt:lpstr>
      <vt:lpstr>Recognition assessment</vt:lpstr>
      <vt:lpstr>Course admin</vt:lpstr>
      <vt:lpstr>Role of the first aider</vt:lpstr>
      <vt:lpstr>Primary survey</vt:lpstr>
      <vt:lpstr>Unresponsive breathing</vt:lpstr>
      <vt:lpstr>Shock</vt:lpstr>
      <vt:lpstr>Fainting</vt:lpstr>
      <vt:lpstr>Burns</vt:lpstr>
      <vt:lpstr>Poisoning</vt:lpstr>
      <vt:lpstr>Eye Injury</vt:lpstr>
      <vt:lpstr>Bleeding</vt:lpstr>
      <vt:lpstr>Choking</vt:lpstr>
      <vt:lpstr>Asthma</vt:lpstr>
      <vt:lpstr>Low blood sugar</vt:lpstr>
      <vt:lpstr>Allergic reaction</vt:lpstr>
      <vt:lpstr>Hyperventilation</vt:lpstr>
      <vt:lpstr>Stroke</vt:lpstr>
      <vt:lpstr>Head injury</vt:lpstr>
      <vt:lpstr>Seizure</vt:lpstr>
      <vt:lpstr>Bone, muscle, joint and Spine</vt:lpstr>
      <vt:lpstr>Chest pian</vt:lpstr>
      <vt:lpstr>Unresponsive not breathing</vt:lpstr>
      <vt:lpstr>Heat and cold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Bliss Dutton</dc:creator>
  <cp:lastModifiedBy>S Russell</cp:lastModifiedBy>
  <cp:revision>11</cp:revision>
  <dcterms:created xsi:type="dcterms:W3CDTF">2018-11-28T11:53:47Z</dcterms:created>
  <dcterms:modified xsi:type="dcterms:W3CDTF">2021-01-08T15:28:35Z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  <property fmtid="{D5CDD505-2E9C-101B-9397-08002B2CF9AE}" pid="3" name="Order">
    <vt:r8>40264300</vt:r8>
  </property>
  <property fmtid="{D5CDD505-2E9C-101B-9397-08002B2CF9AE}" pid="4" name="ComplianceAssetId">
    <vt:lpwstr/>
  </property>
  <property fmtid="{D5CDD505-2E9C-101B-9397-08002B2CF9AE}" pid="5" name="AuthorIds_UIVersion_5120">
    <vt:lpwstr>193</vt:lpwstr>
  </property>
</Properties>
</file>