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331" r:id="rId11"/>
    <p:sldId id="297" r:id="rId12"/>
    <p:sldId id="308" r:id="rId13"/>
    <p:sldId id="332" r:id="rId14"/>
    <p:sldId id="299" r:id="rId15"/>
    <p:sldId id="326" r:id="rId16"/>
    <p:sldId id="306" r:id="rId17"/>
    <p:sldId id="317" r:id="rId18"/>
    <p:sldId id="327" r:id="rId19"/>
    <p:sldId id="301" r:id="rId20"/>
    <p:sldId id="328" r:id="rId21"/>
    <p:sldId id="333" r:id="rId22"/>
    <p:sldId id="313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47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6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18" Type="http://schemas.openxmlformats.org/officeDocument/2006/relationships/image" Target="../media/image40.png"/><Relationship Id="rId21" Type="http://schemas.openxmlformats.org/officeDocument/2006/relationships/image" Target="../media/image10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17" Type="http://schemas.openxmlformats.org/officeDocument/2006/relationships/image" Target="../media/image39.png"/><Relationship Id="rId2" Type="http://schemas.openxmlformats.org/officeDocument/2006/relationships/slideLayout" Target="../slideLayouts/slideLayout5.xml"/><Relationship Id="rId16" Type="http://schemas.openxmlformats.org/officeDocument/2006/relationships/image" Target="../media/image38.png"/><Relationship Id="rId20" Type="http://schemas.openxmlformats.org/officeDocument/2006/relationships/image" Target="../media/image42.png"/><Relationship Id="rId1" Type="http://schemas.openxmlformats.org/officeDocument/2006/relationships/tags" Target="../tags/tag4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5" Type="http://schemas.openxmlformats.org/officeDocument/2006/relationships/image" Target="../media/image37.png"/><Relationship Id="rId10" Type="http://schemas.openxmlformats.org/officeDocument/2006/relationships/image" Target="../media/image32.png"/><Relationship Id="rId19" Type="http://schemas.openxmlformats.org/officeDocument/2006/relationships/image" Target="../media/image41.png"/><Relationship Id="rId9" Type="http://schemas.openxmlformats.org/officeDocument/2006/relationships/image" Target="../media/image31.png"/><Relationship Id="rId1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7" Type="http://schemas.openxmlformats.org/officeDocument/2006/relationships/image" Target="../media/image4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9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5.png"/><Relationship Id="rId3" Type="http://schemas.openxmlformats.org/officeDocument/2006/relationships/image" Target="../media/image26.png"/><Relationship Id="rId12" Type="http://schemas.openxmlformats.org/officeDocument/2006/relationships/image" Target="../media/image5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6" Type="http://schemas.openxmlformats.org/officeDocument/2006/relationships/image" Target="../media/image49.png"/><Relationship Id="rId11" Type="http://schemas.openxmlformats.org/officeDocument/2006/relationships/image" Target="../media/image53.png"/><Relationship Id="rId5" Type="http://schemas.openxmlformats.org/officeDocument/2006/relationships/image" Target="../media/image48.png"/><Relationship Id="rId10" Type="http://schemas.openxmlformats.org/officeDocument/2006/relationships/image" Target="../media/image52.png"/><Relationship Id="rId4" Type="http://schemas.openxmlformats.org/officeDocument/2006/relationships/image" Target="../media/image47.png"/><Relationship Id="rId9" Type="http://schemas.openxmlformats.org/officeDocument/2006/relationships/image" Target="../media/image51.png"/><Relationship Id="rId1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64.png"/><Relationship Id="rId3" Type="http://schemas.openxmlformats.org/officeDocument/2006/relationships/image" Target="../media/image50.png"/><Relationship Id="rId7" Type="http://schemas.openxmlformats.org/officeDocument/2006/relationships/image" Target="../media/image58.png"/><Relationship Id="rId12" Type="http://schemas.openxmlformats.org/officeDocument/2006/relationships/image" Target="../media/image63.png"/><Relationship Id="rId2" Type="http://schemas.openxmlformats.org/officeDocument/2006/relationships/slideLayout" Target="../slideLayouts/slideLayout5.xml"/><Relationship Id="rId16" Type="http://schemas.openxmlformats.org/officeDocument/2006/relationships/image" Target="../media/image10.png"/><Relationship Id="rId1" Type="http://schemas.openxmlformats.org/officeDocument/2006/relationships/tags" Target="../tags/tag7.xml"/><Relationship Id="rId6" Type="http://schemas.openxmlformats.org/officeDocument/2006/relationships/image" Target="../media/image57.png"/><Relationship Id="rId11" Type="http://schemas.openxmlformats.org/officeDocument/2006/relationships/image" Target="../media/image62.png"/><Relationship Id="rId15" Type="http://schemas.openxmlformats.org/officeDocument/2006/relationships/image" Target="../media/image66.png"/><Relationship Id="rId10" Type="http://schemas.openxmlformats.org/officeDocument/2006/relationships/image" Target="../media/image61.png"/><Relationship Id="rId9" Type="http://schemas.openxmlformats.org/officeDocument/2006/relationships/image" Target="../media/image60.png"/><Relationship Id="rId14" Type="http://schemas.openxmlformats.org/officeDocument/2006/relationships/image" Target="../media/image6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5986791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515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823255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1a) What percentage of the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hundred square is shaded?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b) What fraction on the hundred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square is shaded?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2a) What percentage of the bar model is shaded?</a:t>
            </a:r>
          </a:p>
          <a:p>
            <a:endParaRPr lang="en-GB" sz="2800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b) What fraction of the bar model is shaded?</a:t>
            </a:r>
            <a:endParaRPr lang="en-GB" sz="2800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5898" y="720817"/>
            <a:ext cx="2282161" cy="2198445"/>
          </a:xfrm>
          <a:prstGeom prst="rect">
            <a:avLst/>
          </a:prstGeom>
        </p:spPr>
      </p:pic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6120041"/>
              </p:ext>
            </p:extLst>
          </p:nvPr>
        </p:nvGraphicFramePr>
        <p:xfrm>
          <a:off x="1382268" y="3211574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67828076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8234044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328643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6659903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0914030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839930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0224121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01089164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907909715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21001552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34645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46063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95454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82A014D6-8858-4449-B92D-FC8DDE2788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7098109"/>
              </p:ext>
            </p:extLst>
          </p:nvPr>
        </p:nvGraphicFramePr>
        <p:xfrm>
          <a:off x="1382268" y="3211574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67828076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8234044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328643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6659903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0914030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839930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0224121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01089164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907909715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21001552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34645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4606341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695550" y="562572"/>
            <a:ext cx="823255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1a) What percentage of the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hundred square is shaded?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b) What fraction on the hundred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square is shaded?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2a) What percentage of the bar model is shaded?</a:t>
            </a:r>
          </a:p>
          <a:p>
            <a:endParaRPr lang="en-GB" sz="2800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b) What fraction of the bar model is shaded?</a:t>
            </a:r>
            <a:endParaRPr lang="en-GB" sz="2800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3985865"/>
              </p:ext>
            </p:extLst>
          </p:nvPr>
        </p:nvGraphicFramePr>
        <p:xfrm>
          <a:off x="1382268" y="3211574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">
                  <a:extLst>
                    <a:ext uri="{9D8B030D-6E8A-4147-A177-3AD203B41FA5}">
                      <a16:colId xmlns:a16="http://schemas.microsoft.com/office/drawing/2014/main" val="2805764827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92646216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420431676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463600671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369952120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802147401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42084467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524342034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4152537900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461711577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56766738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959850057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072020532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763469286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810682270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651259044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4256140371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686499493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9092793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5332549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59933728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5898" y="720817"/>
            <a:ext cx="2282161" cy="21984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04426" y="1456637"/>
            <a:ext cx="16067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/>
                </a:solidFill>
              </a:rPr>
              <a:t>16 %</a:t>
            </a:r>
            <a:r>
              <a:rPr lang="en-GB" sz="2800" dirty="0"/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689770" y="4368605"/>
            <a:ext cx="16067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/>
                </a:solidFill>
              </a:rPr>
              <a:t>85 %</a:t>
            </a:r>
            <a:r>
              <a:rPr lang="en-GB" sz="2800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683267" y="2301204"/>
                <a:ext cx="1254034" cy="7763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5"/>
                              </a:solidFill>
                            </a:rPr>
                            <m:t>16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5"/>
                              </a:solidFill>
                            </a:rPr>
                            <m:t>100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3267" y="2301204"/>
                <a:ext cx="1254034" cy="77630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4481864" y="2301203"/>
                <a:ext cx="1254034" cy="7763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5"/>
                              </a:solidFill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5"/>
                              </a:solidFill>
                            </a:rPr>
                            <m:t>25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1864" y="2301203"/>
                <a:ext cx="1254034" cy="77630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6446944" y="5256197"/>
                <a:ext cx="1254034" cy="7763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5"/>
                              </a:solidFill>
                            </a:rPr>
                            <m:t>17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5"/>
                              </a:solidFill>
                            </a:rPr>
                            <m:t>20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6944" y="5256197"/>
                <a:ext cx="1254034" cy="77630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Left Brace 12">
            <a:extLst>
              <a:ext uri="{FF2B5EF4-FFF2-40B4-BE49-F238E27FC236}">
                <a16:creationId xmlns:a16="http://schemas.microsoft.com/office/drawing/2014/main" id="{581118AE-3C31-42E6-8C63-A39E98E97EDF}"/>
              </a:ext>
            </a:extLst>
          </p:cNvPr>
          <p:cNvSpPr/>
          <p:nvPr/>
        </p:nvSpPr>
        <p:spPr>
          <a:xfrm rot="16200000" flipV="1">
            <a:off x="1636313" y="3359356"/>
            <a:ext cx="91110" cy="609600"/>
          </a:xfrm>
          <a:prstGeom prst="leftBrace">
            <a:avLst>
              <a:gd name="adj1" fmla="val 109182"/>
              <a:gd name="adj2" fmla="val 49653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50D60D7-80BD-4129-80DE-473271E7619E}"/>
              </a:ext>
            </a:extLst>
          </p:cNvPr>
          <p:cNvSpPr txBox="1"/>
          <p:nvPr/>
        </p:nvSpPr>
        <p:spPr>
          <a:xfrm>
            <a:off x="1270638" y="3715416"/>
            <a:ext cx="921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10%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58334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6" grpId="0"/>
      <p:bldP spid="10" grpId="0"/>
      <p:bldP spid="12" grpId="0"/>
      <p:bldP spid="13" grpId="0" animBg="1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5850050" y="1665850"/>
            <a:ext cx="220779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sz="2800" dirty="0"/>
              <a:t>1 %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87016" y="4406160"/>
            <a:ext cx="18182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percentage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3298512" y="928969"/>
                <a:ext cx="272549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one hundredth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8512" y="928969"/>
                <a:ext cx="2725490" cy="523220"/>
              </a:xfrm>
              <a:prstGeom prst="rect">
                <a:avLst/>
              </a:prstGeom>
              <a:blipFill>
                <a:blip r:embed="rId5"/>
                <a:stretch>
                  <a:fillRect t="-10465" r="-246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3298512" y="1492324"/>
                <a:ext cx="1082348" cy="767646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0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8512" y="1492324"/>
                <a:ext cx="1082348" cy="76764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384988"/>
              </p:ext>
            </p:extLst>
          </p:nvPr>
        </p:nvGraphicFramePr>
        <p:xfrm>
          <a:off x="902510" y="941435"/>
          <a:ext cx="1816010" cy="15640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601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181601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181601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181601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181601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181601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181601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181601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181601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181601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563630" y="241820"/>
            <a:ext cx="20987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Let’s recap… 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 flipH="1">
            <a:off x="1061553" y="4992628"/>
            <a:ext cx="176981" cy="367492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1848135" y="4992628"/>
            <a:ext cx="245806" cy="367492"/>
          </a:xfrm>
          <a:prstGeom prst="straightConnector1">
            <a:avLst/>
          </a:prstGeom>
          <a:ln w="28575">
            <a:solidFill>
              <a:schemeClr val="accent6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1061553" y="4926709"/>
            <a:ext cx="398207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1572831" y="4926709"/>
            <a:ext cx="521110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463005" y="5247836"/>
            <a:ext cx="12495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‘out of’</a:t>
            </a:r>
          </a:p>
        </p:txBody>
      </p:sp>
      <p:sp>
        <p:nvSpPr>
          <p:cNvPr id="34" name="Rectangle 33"/>
          <p:cNvSpPr/>
          <p:nvPr/>
        </p:nvSpPr>
        <p:spPr>
          <a:xfrm>
            <a:off x="1658372" y="5247836"/>
            <a:ext cx="22339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‘one hundred’</a:t>
            </a:r>
          </a:p>
        </p:txBody>
      </p:sp>
      <p:graphicFrame>
        <p:nvGraphicFramePr>
          <p:cNvPr id="48" name="Table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5209"/>
              </p:ext>
            </p:extLst>
          </p:nvPr>
        </p:nvGraphicFramePr>
        <p:xfrm>
          <a:off x="902510" y="2685199"/>
          <a:ext cx="1816010" cy="15640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601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181601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181601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181601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181601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181601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181601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181601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181601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181601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4494101" y="1671979"/>
                <a:ext cx="1173719" cy="523220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b="0" i="0" dirty="0"/>
                  <a:t>0.01</a:t>
                </a:r>
                <a:endParaRPr lang="en-GB" sz="2800" dirty="0"/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4101" y="1671979"/>
                <a:ext cx="1173719" cy="523220"/>
              </a:xfrm>
              <a:prstGeom prst="rect">
                <a:avLst/>
              </a:prstGeom>
              <a:blipFill>
                <a:blip r:embed="rId7"/>
                <a:stretch>
                  <a:fillRect t="-10465" r="-8290" b="-337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4500058" y="2706161"/>
                <a:ext cx="279377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ten hundredths</a:t>
                </a:r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0058" y="2706161"/>
                <a:ext cx="2793778" cy="523220"/>
              </a:xfrm>
              <a:prstGeom prst="rect">
                <a:avLst/>
              </a:prstGeom>
              <a:blipFill>
                <a:blip r:embed="rId8"/>
                <a:stretch>
                  <a:fillRect t="-11628" r="-240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3298512" y="2537990"/>
                <a:ext cx="1082348" cy="769378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0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8512" y="2537990"/>
                <a:ext cx="1082348" cy="76937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4500058" y="3614153"/>
                <a:ext cx="1961627" cy="523220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b="0" i="0" dirty="0"/>
                  <a:t>one tenth</a:t>
                </a:r>
                <a:endParaRPr lang="en-GB" sz="2800" dirty="0"/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0058" y="3614153"/>
                <a:ext cx="1961627" cy="523220"/>
              </a:xfrm>
              <a:prstGeom prst="rect">
                <a:avLst/>
              </a:prstGeom>
              <a:blipFill>
                <a:blip r:embed="rId10"/>
                <a:stretch>
                  <a:fillRect t="-10465" r="-434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3298512" y="3431300"/>
                <a:ext cx="899605" cy="767646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0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8512" y="3431300"/>
                <a:ext cx="899605" cy="76764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4" name="Table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112916"/>
              </p:ext>
            </p:extLst>
          </p:nvPr>
        </p:nvGraphicFramePr>
        <p:xfrm>
          <a:off x="902510" y="2685199"/>
          <a:ext cx="1816010" cy="15640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601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181601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181601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181601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181601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181601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181601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181601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181601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181601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156407"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</a:txBody>
                  <a:tcPr marL="39101" marR="39101" marT="19551" marB="19551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p:sp>
        <p:nvSpPr>
          <p:cNvPr id="60" name="Right Bracket 59"/>
          <p:cNvSpPr/>
          <p:nvPr/>
        </p:nvSpPr>
        <p:spPr>
          <a:xfrm>
            <a:off x="4375174" y="3003496"/>
            <a:ext cx="144776" cy="923167"/>
          </a:xfrm>
          <a:prstGeom prst="rightBracket">
            <a:avLst>
              <a:gd name="adj" fmla="val 693257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/>
              <p:cNvSpPr txBox="1"/>
              <p:nvPr/>
            </p:nvSpPr>
            <p:spPr>
              <a:xfrm>
                <a:off x="4464534" y="3207914"/>
                <a:ext cx="89960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61" name="TextBox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4534" y="3207914"/>
                <a:ext cx="899605" cy="523220"/>
              </a:xfrm>
              <a:prstGeom prst="rect">
                <a:avLst/>
              </a:prstGeom>
              <a:blipFill>
                <a:blip r:embed="rId12"/>
                <a:stretch>
                  <a:fillRect t="-10465" r="-1148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/>
              <p:cNvSpPr txBox="1"/>
              <p:nvPr/>
            </p:nvSpPr>
            <p:spPr>
              <a:xfrm>
                <a:off x="6372269" y="3614153"/>
                <a:ext cx="990977" cy="523220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b="0" i="0" dirty="0"/>
                  <a:t>0.1</a:t>
                </a:r>
                <a:endParaRPr lang="en-GB" sz="2800" dirty="0"/>
              </a:p>
            </p:txBody>
          </p:sp>
        </mc:Choice>
        <mc:Fallback xmlns="">
          <p:sp>
            <p:nvSpPr>
              <p:cNvPr id="62" name="TextBox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2269" y="3614153"/>
                <a:ext cx="990977" cy="523220"/>
              </a:xfrm>
              <a:prstGeom prst="rect">
                <a:avLst/>
              </a:prstGeom>
              <a:blipFill>
                <a:blip r:embed="rId13"/>
                <a:stretch>
                  <a:fillRect t="-10465" r="-1042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TextBox 65"/>
          <p:cNvSpPr txBox="1"/>
          <p:nvPr/>
        </p:nvSpPr>
        <p:spPr>
          <a:xfrm>
            <a:off x="5539517" y="4168908"/>
            <a:ext cx="220779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sz="2800" dirty="0"/>
              <a:t>10 %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75881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33" grpId="0"/>
      <p:bldP spid="34" grpId="0"/>
      <p:bldP spid="49" grpId="0"/>
      <p:bldP spid="50" grpId="0"/>
      <p:bldP spid="51" grpId="0"/>
      <p:bldP spid="52" grpId="0"/>
      <p:bldP spid="53" grpId="0"/>
      <p:bldP spid="60" grpId="0" animBg="1"/>
      <p:bldP spid="61" grpId="0"/>
      <p:bldP spid="62" grpId="0"/>
      <p:bldP spid="6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3993796" y="1669619"/>
                <a:ext cx="814647" cy="7692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3796" y="1669619"/>
                <a:ext cx="814647" cy="76925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6698002" y="1787159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56</a:t>
            </a:r>
            <a:r>
              <a:rPr lang="en-GB" sz="2800" dirty="0"/>
              <a:t> %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618083" y="1834362"/>
            <a:ext cx="538122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c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18383" y="1797562"/>
            <a:ext cx="10695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0 . </a:t>
            </a:r>
            <a:r>
              <a:rPr lang="en-GB" sz="2800" dirty="0">
                <a:solidFill>
                  <a:schemeClr val="accent1"/>
                </a:solidFill>
              </a:rPr>
              <a:t>56</a:t>
            </a:r>
            <a:r>
              <a:rPr lang="en-GB" sz="2800" dirty="0"/>
              <a:t> 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1466075" y="1872229"/>
            <a:ext cx="584368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3954358" y="3312540"/>
                <a:ext cx="814647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97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4358" y="3312540"/>
                <a:ext cx="814647" cy="76937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ounded Rectangle 27"/>
          <p:cNvSpPr/>
          <p:nvPr/>
        </p:nvSpPr>
        <p:spPr>
          <a:xfrm>
            <a:off x="4015743" y="3238873"/>
            <a:ext cx="584368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9" name="TextBox 28"/>
          <p:cNvSpPr txBox="1"/>
          <p:nvPr/>
        </p:nvSpPr>
        <p:spPr>
          <a:xfrm>
            <a:off x="6694464" y="3462260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97 %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18383" y="3462260"/>
            <a:ext cx="10695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0 . </a:t>
            </a:r>
            <a:r>
              <a:rPr lang="en-GB" sz="2800" dirty="0">
                <a:solidFill>
                  <a:schemeClr val="accent1"/>
                </a:solidFill>
              </a:rPr>
              <a:t>97</a:t>
            </a:r>
            <a:r>
              <a:rPr lang="en-GB" sz="2800" dirty="0"/>
              <a:t> 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1466075" y="3531086"/>
            <a:ext cx="584368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3954359" y="5105181"/>
                <a:ext cx="814647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4359" y="5105181"/>
                <a:ext cx="814647" cy="76937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Rounded Rectangle 40"/>
          <p:cNvSpPr/>
          <p:nvPr/>
        </p:nvSpPr>
        <p:spPr>
          <a:xfrm>
            <a:off x="4022196" y="5031514"/>
            <a:ext cx="584368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42" name="TextBox 41"/>
          <p:cNvSpPr txBox="1"/>
          <p:nvPr/>
        </p:nvSpPr>
        <p:spPr>
          <a:xfrm>
            <a:off x="6694464" y="5222721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33</a:t>
            </a:r>
            <a:r>
              <a:rPr lang="en-GB" sz="2800" dirty="0"/>
              <a:t> %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6671973" y="5293124"/>
            <a:ext cx="538122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c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918383" y="5254901"/>
            <a:ext cx="10695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0 . 33 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4339686" y="2175355"/>
            <a:ext cx="257264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>
                <a:solidFill>
                  <a:schemeClr val="accent2"/>
                </a:solidFill>
              </a:rPr>
              <a:t>out of one hundred</a:t>
            </a:r>
          </a:p>
        </p:txBody>
      </p:sp>
      <p:cxnSp>
        <p:nvCxnSpPr>
          <p:cNvPr id="53" name="Straight Arrow Connector 52"/>
          <p:cNvCxnSpPr/>
          <p:nvPr/>
        </p:nvCxnSpPr>
        <p:spPr>
          <a:xfrm>
            <a:off x="4769005" y="2110332"/>
            <a:ext cx="1674564" cy="0"/>
          </a:xfrm>
          <a:prstGeom prst="straightConnector1">
            <a:avLst/>
          </a:prstGeom>
          <a:ln w="28575">
            <a:solidFill>
              <a:schemeClr val="accent2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>
            <a:off x="2230469" y="2110332"/>
            <a:ext cx="1674564" cy="0"/>
          </a:xfrm>
          <a:prstGeom prst="straightConnector1">
            <a:avLst/>
          </a:prstGeom>
          <a:ln w="28575">
            <a:solidFill>
              <a:schemeClr val="accent2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1342660" y="2134690"/>
            <a:ext cx="3398157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>
                <a:solidFill>
                  <a:schemeClr val="accent2"/>
                </a:solidFill>
              </a:rPr>
              <a:t>5 tenths and 6 hundredths</a:t>
            </a:r>
          </a:p>
          <a:p>
            <a:pPr algn="ctr"/>
            <a:r>
              <a:rPr lang="en-GB" sz="2400" dirty="0">
                <a:solidFill>
                  <a:schemeClr val="accent2"/>
                </a:solidFill>
              </a:rPr>
              <a:t>56 hundredths</a:t>
            </a:r>
          </a:p>
        </p:txBody>
      </p:sp>
      <p:cxnSp>
        <p:nvCxnSpPr>
          <p:cNvPr id="58" name="Straight Arrow Connector 57"/>
          <p:cNvCxnSpPr/>
          <p:nvPr/>
        </p:nvCxnSpPr>
        <p:spPr>
          <a:xfrm>
            <a:off x="2258203" y="3429000"/>
            <a:ext cx="4099447" cy="5724"/>
          </a:xfrm>
          <a:prstGeom prst="straightConnector1">
            <a:avLst/>
          </a:prstGeom>
          <a:ln w="28575">
            <a:solidFill>
              <a:schemeClr val="accent2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6644400" y="1815317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2"/>
                </a:solidFill>
              </a:rPr>
              <a:t>56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7146659" y="1787159"/>
            <a:ext cx="441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2"/>
                </a:solidFill>
              </a:rPr>
              <a:t>%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6388693" y="3162426"/>
            <a:ext cx="4587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2"/>
                </a:solidFill>
              </a:rPr>
              <a:t>0.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5457880" y="6812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4" name="Picture 6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32133" y="505072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40740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22222E-6 L 0.00278 0.19653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9815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11111E-6 L -0.00295 0.2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10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 animBg="1"/>
      <p:bldP spid="27" grpId="0"/>
      <p:bldP spid="28" grpId="0" animBg="1"/>
      <p:bldP spid="28" grpId="1" animBg="1"/>
      <p:bldP spid="29" grpId="0"/>
      <p:bldP spid="30" grpId="0"/>
      <p:bldP spid="31" grpId="0" animBg="1"/>
      <p:bldP spid="31" grpId="1" animBg="1"/>
      <p:bldP spid="32" grpId="0"/>
      <p:bldP spid="41" grpId="0" animBg="1"/>
      <p:bldP spid="41" grpId="1" animBg="1"/>
      <p:bldP spid="42" grpId="0"/>
      <p:bldP spid="44" grpId="0" animBg="1"/>
      <p:bldP spid="44" grpId="1" animBg="1"/>
      <p:bldP spid="50" grpId="0"/>
      <p:bldP spid="51" grpId="0"/>
      <p:bldP spid="51" grpId="1"/>
      <p:bldP spid="57" grpId="0"/>
      <p:bldP spid="57" grpId="1"/>
      <p:bldP spid="59" grpId="0"/>
      <p:bldP spid="59" grpId="1"/>
      <p:bldP spid="59" grpId="2"/>
      <p:bldP spid="60" grpId="0"/>
      <p:bldP spid="60" grpId="1"/>
      <p:bldP spid="60" grpId="2"/>
      <p:bldP spid="60" grpId="3"/>
      <p:bldP spid="61" grpId="0"/>
      <p:bldP spid="61" grpId="1"/>
      <p:bldP spid="63" grpId="0"/>
      <p:bldP spid="63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871062" y="1369851"/>
                <a:ext cx="449162" cy="76713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1062" y="1369851"/>
                <a:ext cx="449162" cy="76713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6399423" y="1487391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80</a:t>
            </a:r>
            <a:r>
              <a:rPr lang="en-GB" sz="2800" dirty="0"/>
              <a:t> %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301955" y="1560736"/>
            <a:ext cx="538122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c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19804" y="1497794"/>
            <a:ext cx="8867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0 . </a:t>
            </a:r>
            <a:r>
              <a:rPr lang="en-GB" sz="2800" dirty="0">
                <a:solidFill>
                  <a:schemeClr val="accent1"/>
                </a:solidFill>
              </a:rPr>
              <a:t>8</a:t>
            </a:r>
            <a:r>
              <a:rPr lang="en-GB" sz="2800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3655779" y="3012772"/>
                <a:ext cx="814647" cy="7660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5779" y="3012772"/>
                <a:ext cx="814647" cy="76604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Rounded Rectangle 33"/>
          <p:cNvSpPr/>
          <p:nvPr/>
        </p:nvSpPr>
        <p:spPr>
          <a:xfrm>
            <a:off x="3721588" y="2912051"/>
            <a:ext cx="584368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5" name="TextBox 34"/>
          <p:cNvSpPr txBox="1"/>
          <p:nvPr/>
        </p:nvSpPr>
        <p:spPr>
          <a:xfrm>
            <a:off x="6395885" y="3162492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75</a:t>
            </a:r>
            <a:r>
              <a:rPr lang="en-GB" sz="2800" dirty="0"/>
              <a:t> %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19804" y="3162492"/>
            <a:ext cx="10695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0 . 75 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6301955" y="3222192"/>
            <a:ext cx="584368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3655780" y="4805413"/>
                <a:ext cx="814647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5780" y="4805413"/>
                <a:ext cx="814647" cy="76937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Box 38"/>
          <p:cNvSpPr txBox="1"/>
          <p:nvPr/>
        </p:nvSpPr>
        <p:spPr>
          <a:xfrm>
            <a:off x="6395885" y="4922953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30 %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619804" y="4955133"/>
            <a:ext cx="805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0 . </a:t>
            </a:r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4452792" y="1387008"/>
                <a:ext cx="814647" cy="769378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bg1"/>
                            </a:solidFill>
                          </a:rPr>
                          <m:t>80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2792" y="1387008"/>
                <a:ext cx="814647" cy="76937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" name="Right Bracket 55"/>
          <p:cNvSpPr/>
          <p:nvPr/>
        </p:nvSpPr>
        <p:spPr>
          <a:xfrm rot="16200000">
            <a:off x="4321525" y="980448"/>
            <a:ext cx="192064" cy="676420"/>
          </a:xfrm>
          <a:prstGeom prst="rightBracket">
            <a:avLst>
              <a:gd name="adj" fmla="val 693257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7" name="Right Bracket 56"/>
          <p:cNvSpPr/>
          <p:nvPr/>
        </p:nvSpPr>
        <p:spPr>
          <a:xfrm rot="5400000" flipV="1">
            <a:off x="4331576" y="1924968"/>
            <a:ext cx="192064" cy="675528"/>
          </a:xfrm>
          <a:prstGeom prst="rightBracket">
            <a:avLst>
              <a:gd name="adj" fmla="val 692344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/>
              <p:cNvSpPr txBox="1"/>
              <p:nvPr/>
            </p:nvSpPr>
            <p:spPr>
              <a:xfrm>
                <a:off x="4082397" y="906092"/>
                <a:ext cx="627095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20</a:t>
                </a:r>
              </a:p>
            </p:txBody>
          </p:sp>
        </mc:Choice>
        <mc:Fallback xmlns="">
          <p:sp>
            <p:nvSpPr>
              <p:cNvPr id="58" name="TextBox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2397" y="906092"/>
                <a:ext cx="627095" cy="400110"/>
              </a:xfrm>
              <a:prstGeom prst="rect">
                <a:avLst/>
              </a:prstGeom>
              <a:blipFill>
                <a:blip r:embed="rId9"/>
                <a:stretch>
                  <a:fillRect t="-9231" r="-8738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/>
              <p:cNvSpPr txBox="1"/>
              <p:nvPr/>
            </p:nvSpPr>
            <p:spPr>
              <a:xfrm>
                <a:off x="4128356" y="2272198"/>
                <a:ext cx="627095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20</a:t>
                </a:r>
              </a:p>
            </p:txBody>
          </p:sp>
        </mc:Choice>
        <mc:Fallback xmlns="">
          <p:sp>
            <p:nvSpPr>
              <p:cNvPr id="59" name="TextBox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8356" y="2272198"/>
                <a:ext cx="627095" cy="400110"/>
              </a:xfrm>
              <a:prstGeom prst="rect">
                <a:avLst/>
              </a:prstGeom>
              <a:blipFill>
                <a:blip r:embed="rId10"/>
                <a:stretch>
                  <a:fillRect t="-9231" r="-9709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4549693" y="1388271"/>
                <a:ext cx="631904" cy="766044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80</m:t>
                        </m:r>
                      </m:num>
                      <m:den/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9693" y="1388271"/>
                <a:ext cx="631904" cy="76604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" name="TextBox 60"/>
          <p:cNvSpPr txBox="1"/>
          <p:nvPr/>
        </p:nvSpPr>
        <p:spPr>
          <a:xfrm>
            <a:off x="1251174" y="1497543"/>
            <a:ext cx="3473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</a:t>
            </a:r>
            <a:r>
              <a:rPr lang="en-GB" sz="2800" dirty="0"/>
              <a:t> </a:t>
            </a:r>
          </a:p>
        </p:txBody>
      </p:sp>
      <p:sp>
        <p:nvSpPr>
          <p:cNvPr id="62" name="Rounded Rectangle 61"/>
          <p:cNvSpPr/>
          <p:nvPr/>
        </p:nvSpPr>
        <p:spPr>
          <a:xfrm>
            <a:off x="1116475" y="1573002"/>
            <a:ext cx="584368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4094841" y="1631332"/>
                <a:ext cx="542135" cy="523220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4841" y="1631332"/>
                <a:ext cx="542135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4" name="Rounded Rectangle 63"/>
          <p:cNvSpPr/>
          <p:nvPr/>
        </p:nvSpPr>
        <p:spPr>
          <a:xfrm>
            <a:off x="3721588" y="3505299"/>
            <a:ext cx="584368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5" name="Right Bracket 64"/>
          <p:cNvSpPr/>
          <p:nvPr/>
        </p:nvSpPr>
        <p:spPr>
          <a:xfrm rot="16200000">
            <a:off x="4396599" y="2626744"/>
            <a:ext cx="192064" cy="676420"/>
          </a:xfrm>
          <a:prstGeom prst="rightBracket">
            <a:avLst>
              <a:gd name="adj" fmla="val 693257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6" name="Right Bracket 65"/>
          <p:cNvSpPr/>
          <p:nvPr/>
        </p:nvSpPr>
        <p:spPr>
          <a:xfrm rot="5400000" flipV="1">
            <a:off x="4397633" y="3572982"/>
            <a:ext cx="192064" cy="675528"/>
          </a:xfrm>
          <a:prstGeom prst="rightBracket">
            <a:avLst>
              <a:gd name="adj" fmla="val 692344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Box 66"/>
              <p:cNvSpPr txBox="1"/>
              <p:nvPr/>
            </p:nvSpPr>
            <p:spPr>
              <a:xfrm>
                <a:off x="4111551" y="2560425"/>
                <a:ext cx="636713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25</a:t>
                </a:r>
              </a:p>
            </p:txBody>
          </p:sp>
        </mc:Choice>
        <mc:Fallback xmlns="">
          <p:sp>
            <p:nvSpPr>
              <p:cNvPr id="67" name="TextBox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1551" y="2560425"/>
                <a:ext cx="636713" cy="400110"/>
              </a:xfrm>
              <a:prstGeom prst="rect">
                <a:avLst/>
              </a:prstGeom>
              <a:blipFill>
                <a:blip r:embed="rId13"/>
                <a:stretch>
                  <a:fillRect t="-7576" r="-857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/>
              <p:cNvSpPr txBox="1"/>
              <p:nvPr/>
            </p:nvSpPr>
            <p:spPr>
              <a:xfrm>
                <a:off x="4152070" y="3928540"/>
                <a:ext cx="636713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25</a:t>
                </a:r>
              </a:p>
            </p:txBody>
          </p:sp>
        </mc:Choice>
        <mc:Fallback xmlns="">
          <p:sp>
            <p:nvSpPr>
              <p:cNvPr id="68" name="Text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2070" y="3928540"/>
                <a:ext cx="636713" cy="400110"/>
              </a:xfrm>
              <a:prstGeom prst="rect">
                <a:avLst/>
              </a:prstGeom>
              <a:blipFill>
                <a:blip r:embed="rId14"/>
                <a:stretch>
                  <a:fillRect t="-7576" r="-857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4674819" y="3006525"/>
                <a:ext cx="449162" cy="767069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4819" y="3006525"/>
                <a:ext cx="449162" cy="767069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4246530" y="3166928"/>
                <a:ext cx="542135" cy="523220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6530" y="3166928"/>
                <a:ext cx="542135" cy="523220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1" name="Right Bracket 70"/>
          <p:cNvSpPr/>
          <p:nvPr/>
        </p:nvSpPr>
        <p:spPr>
          <a:xfrm rot="16200000">
            <a:off x="4389988" y="4420158"/>
            <a:ext cx="192064" cy="676420"/>
          </a:xfrm>
          <a:prstGeom prst="rightBracket">
            <a:avLst>
              <a:gd name="adj" fmla="val 693257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72" name="Right Bracket 71"/>
          <p:cNvSpPr/>
          <p:nvPr/>
        </p:nvSpPr>
        <p:spPr>
          <a:xfrm rot="5400000" flipV="1">
            <a:off x="4397045" y="5428072"/>
            <a:ext cx="192064" cy="675528"/>
          </a:xfrm>
          <a:prstGeom prst="rightBracket">
            <a:avLst>
              <a:gd name="adj" fmla="val 692344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4147810" y="4341704"/>
                <a:ext cx="636713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10</a:t>
                </a:r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7810" y="4341704"/>
                <a:ext cx="636713" cy="400110"/>
              </a:xfrm>
              <a:prstGeom prst="rect">
                <a:avLst/>
              </a:prstGeom>
              <a:blipFill>
                <a:blip r:embed="rId17"/>
                <a:stretch>
                  <a:fillRect t="-7576" r="-857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/>
              <p:cNvSpPr txBox="1"/>
              <p:nvPr/>
            </p:nvSpPr>
            <p:spPr>
              <a:xfrm>
                <a:off x="4170962" y="5770631"/>
                <a:ext cx="636713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10</a:t>
                </a:r>
              </a:p>
            </p:txBody>
          </p:sp>
        </mc:Choice>
        <mc:Fallback xmlns="">
          <p:sp>
            <p:nvSpPr>
              <p:cNvPr id="74" name="TextBox 7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0962" y="5770631"/>
                <a:ext cx="636713" cy="400110"/>
              </a:xfrm>
              <a:prstGeom prst="rect">
                <a:avLst/>
              </a:prstGeom>
              <a:blipFill>
                <a:blip r:embed="rId18"/>
                <a:stretch>
                  <a:fillRect t="-9231" r="-857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Box 74"/>
              <p:cNvSpPr txBox="1"/>
              <p:nvPr/>
            </p:nvSpPr>
            <p:spPr>
              <a:xfrm>
                <a:off x="4593105" y="4826939"/>
                <a:ext cx="631904" cy="769378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75" name="Text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3105" y="4826939"/>
                <a:ext cx="631904" cy="769378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Box 75"/>
              <p:cNvSpPr txBox="1"/>
              <p:nvPr/>
            </p:nvSpPr>
            <p:spPr>
              <a:xfrm>
                <a:off x="4181811" y="5034147"/>
                <a:ext cx="542135" cy="523220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76" name="TextBox 7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1811" y="5034147"/>
                <a:ext cx="542135" cy="523220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7" name="TextBox 76"/>
          <p:cNvSpPr txBox="1"/>
          <p:nvPr/>
        </p:nvSpPr>
        <p:spPr>
          <a:xfrm>
            <a:off x="1235001" y="4959865"/>
            <a:ext cx="3473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</a:t>
            </a:r>
            <a:r>
              <a:rPr lang="en-GB" sz="2800" dirty="0"/>
              <a:t> 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3701478" y="5299087"/>
            <a:ext cx="584368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79" name="Rounded Rectangle 78"/>
          <p:cNvSpPr/>
          <p:nvPr/>
        </p:nvSpPr>
        <p:spPr>
          <a:xfrm>
            <a:off x="3701478" y="4717389"/>
            <a:ext cx="584368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80" name="Rounded Rectangle 79"/>
          <p:cNvSpPr/>
          <p:nvPr/>
        </p:nvSpPr>
        <p:spPr>
          <a:xfrm>
            <a:off x="1123715" y="4999400"/>
            <a:ext cx="538122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c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5457880" y="6812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83" name="Picture 82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7132133" y="505072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85914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3" grpId="0"/>
      <p:bldP spid="34" grpId="0" animBg="1"/>
      <p:bldP spid="34" grpId="1" animBg="1"/>
      <p:bldP spid="35" grpId="0"/>
      <p:bldP spid="36" grpId="0"/>
      <p:bldP spid="37" grpId="0" animBg="1"/>
      <p:bldP spid="37" grpId="1" animBg="1"/>
      <p:bldP spid="38" grpId="0"/>
      <p:bldP spid="39" grpId="0"/>
      <p:bldP spid="54" grpId="0"/>
      <p:bldP spid="55" grpId="0"/>
      <p:bldP spid="56" grpId="0" animBg="1"/>
      <p:bldP spid="56" grpId="1" animBg="1"/>
      <p:bldP spid="57" grpId="0" animBg="1"/>
      <p:bldP spid="57" grpId="1" animBg="1"/>
      <p:bldP spid="58" grpId="0"/>
      <p:bldP spid="58" grpId="1"/>
      <p:bldP spid="59" grpId="0"/>
      <p:bldP spid="59" grpId="1"/>
      <p:bldP spid="60" grpId="0"/>
      <p:bldP spid="61" grpId="0"/>
      <p:bldP spid="62" grpId="0" animBg="1"/>
      <p:bldP spid="63" grpId="0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67" grpId="0"/>
      <p:bldP spid="67" grpId="1"/>
      <p:bldP spid="68" grpId="0"/>
      <p:bldP spid="68" grpId="1"/>
      <p:bldP spid="69" grpId="0"/>
      <p:bldP spid="70" grpId="0"/>
      <p:bldP spid="71" grpId="0" animBg="1"/>
      <p:bldP spid="72" grpId="0" animBg="1"/>
      <p:bldP spid="73" grpId="0"/>
      <p:bldP spid="74" grpId="0"/>
      <p:bldP spid="75" grpId="0"/>
      <p:bldP spid="76" grpId="0"/>
      <p:bldP spid="77" grpId="0"/>
      <p:bldP spid="77" grpId="1"/>
      <p:bldP spid="78" grpId="0" animBg="1"/>
      <p:bldP spid="78" grpId="1" animBg="1"/>
      <p:bldP spid="79" grpId="0" animBg="1"/>
      <p:bldP spid="79" grpId="1" animBg="1"/>
      <p:bldP spid="80" grpId="0" animBg="1"/>
      <p:bldP spid="80" grpId="1" animBg="1"/>
      <p:bldP spid="82" grpId="0"/>
      <p:bldP spid="82" grpId="1"/>
      <p:bldP spid="82" grpId="2"/>
      <p:bldP spid="82" grpId="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1466577" y="3154735"/>
                <a:ext cx="2090978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9 %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6577" y="3154735"/>
                <a:ext cx="2090978" cy="769378"/>
              </a:xfrm>
              <a:prstGeom prst="rect">
                <a:avLst/>
              </a:prstGeom>
              <a:blipFill>
                <a:blip r:embed="rId5"/>
                <a:stretch>
                  <a:fillRect l="-6122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2512066" y="1916158"/>
            <a:ext cx="7056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9 %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799456" y="1893645"/>
            <a:ext cx="6415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0.3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4549889" y="3154735"/>
                <a:ext cx="2266683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0.09 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9889" y="3154735"/>
                <a:ext cx="2266683" cy="769378"/>
              </a:xfrm>
              <a:prstGeom prst="rect">
                <a:avLst/>
              </a:prstGeom>
              <a:blipFill>
                <a:blip r:embed="rId6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1211636" y="4646128"/>
                <a:ext cx="2600861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3</m:t>
                        </m:r>
                        <m:r>
                          <m:rPr>
                            <m:nor/>
                          </m:rPr>
                          <a:rPr lang="en-GB" sz="2800" b="0" i="0" smtClean="0"/>
                          <m:t>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10</m:t>
                        </m:r>
                        <m:r>
                          <m:rPr>
                            <m:nor/>
                          </m:rPr>
                          <a:rPr lang="en-GB" sz="2800" b="0" i="0" smtClean="0"/>
                          <m:t>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1636" y="4646128"/>
                <a:ext cx="2600861" cy="769378"/>
              </a:xfrm>
              <a:prstGeom prst="rect">
                <a:avLst/>
              </a:prstGeom>
              <a:blipFill>
                <a:blip r:embed="rId7"/>
                <a:stretch>
                  <a:fillRect l="-4930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549889" y="4651065"/>
                <a:ext cx="2266683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30 %  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9889" y="4651065"/>
                <a:ext cx="2266683" cy="769378"/>
              </a:xfrm>
              <a:prstGeom prst="rect">
                <a:avLst/>
              </a:prstGeom>
              <a:blipFill>
                <a:blip r:embed="rId8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/>
          <p:cNvSpPr txBox="1"/>
          <p:nvPr/>
        </p:nvSpPr>
        <p:spPr>
          <a:xfrm>
            <a:off x="823022" y="334776"/>
            <a:ext cx="49551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Convert 9 % and 0.3 into fractions, decimals and percentages.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457880" y="6812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32133" y="505072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66234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2" grpId="0"/>
      <p:bldP spid="33" grpId="0"/>
      <p:bldP spid="34" grpId="0"/>
      <p:bldP spid="39" grpId="0"/>
      <p:bldP spid="39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/>
          <p:cNvSpPr txBox="1"/>
          <p:nvPr/>
        </p:nvSpPr>
        <p:spPr>
          <a:xfrm>
            <a:off x="690433" y="303986"/>
            <a:ext cx="461688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Four children were completing some maths work.</a:t>
            </a:r>
          </a:p>
          <a:p>
            <a:r>
              <a:rPr lang="en-GB" sz="2400" dirty="0"/>
              <a:t>Put the children in order of who got the most correct</a:t>
            </a:r>
            <a:r>
              <a:rPr lang="en-GB" sz="2800" dirty="0"/>
              <a:t>.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1913" y="3033536"/>
            <a:ext cx="1060748" cy="77362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2036" y="2027606"/>
            <a:ext cx="1066892" cy="73158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99" y="4151309"/>
            <a:ext cx="925164" cy="67792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97" y="4927617"/>
            <a:ext cx="988969" cy="13957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1919321" y="1963555"/>
                <a:ext cx="1747914" cy="7676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20</m:t>
                        </m:r>
                      </m:den>
                    </m:f>
                  </m:oMath>
                </a14:m>
                <a:r>
                  <a:rPr lang="en-GB" sz="2800" dirty="0"/>
                  <a:t> correct 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9321" y="1963555"/>
                <a:ext cx="1747914" cy="767646"/>
              </a:xfrm>
              <a:prstGeom prst="rect">
                <a:avLst/>
              </a:prstGeom>
              <a:blipFill>
                <a:blip r:embed="rId9"/>
                <a:stretch>
                  <a:fillRect r="-5923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/>
          <p:cNvSpPr txBox="1"/>
          <p:nvPr/>
        </p:nvSpPr>
        <p:spPr>
          <a:xfrm>
            <a:off x="1908603" y="4105822"/>
            <a:ext cx="18392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0.8 correct 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908603" y="3150052"/>
            <a:ext cx="20043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84 % correct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908603" y="5062166"/>
            <a:ext cx="22753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12 % incorrect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908603" y="5543700"/>
            <a:ext cx="20043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88 % correct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570102" y="1484544"/>
            <a:ext cx="3449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			D			P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4361084" y="1984787"/>
                <a:ext cx="814647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85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1084" y="1984787"/>
                <a:ext cx="814647" cy="76937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TextBox 41"/>
          <p:cNvSpPr txBox="1"/>
          <p:nvPr/>
        </p:nvSpPr>
        <p:spPr>
          <a:xfrm>
            <a:off x="5663329" y="2186885"/>
            <a:ext cx="8242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0.85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992024" y="2188539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85 %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4361084" y="2971752"/>
                <a:ext cx="814647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84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1084" y="2971752"/>
                <a:ext cx="814647" cy="76937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TextBox 44"/>
          <p:cNvSpPr txBox="1"/>
          <p:nvPr/>
        </p:nvSpPr>
        <p:spPr>
          <a:xfrm>
            <a:off x="5663329" y="3173850"/>
            <a:ext cx="8242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0.84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992024" y="3175504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84 %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4361084" y="3959108"/>
                <a:ext cx="814647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80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1084" y="3959108"/>
                <a:ext cx="814647" cy="76937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TextBox 48"/>
          <p:cNvSpPr txBox="1"/>
          <p:nvPr/>
        </p:nvSpPr>
        <p:spPr>
          <a:xfrm>
            <a:off x="5663329" y="4161206"/>
            <a:ext cx="6415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0.8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992024" y="4162860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80 %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4361084" y="5047190"/>
                <a:ext cx="814647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88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1084" y="5047190"/>
                <a:ext cx="814647" cy="769378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TextBox 53"/>
          <p:cNvSpPr txBox="1"/>
          <p:nvPr/>
        </p:nvSpPr>
        <p:spPr>
          <a:xfrm>
            <a:off x="5663329" y="5249288"/>
            <a:ext cx="8242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0.88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992024" y="5250942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88 %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122509" y="416020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847973" y="5727129"/>
            <a:ext cx="6195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  <a:r>
              <a:rPr lang="en-GB" sz="2800" baseline="30000" dirty="0">
                <a:solidFill>
                  <a:schemeClr val="accent1"/>
                </a:solidFill>
              </a:rPr>
              <a:t>st</a:t>
            </a:r>
            <a:r>
              <a:rPr lang="en-GB" sz="2800" dirty="0">
                <a:solidFill>
                  <a:schemeClr val="accent1"/>
                </a:solidFill>
              </a:rPr>
              <a:t> 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847973" y="4691542"/>
            <a:ext cx="7360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  <a:r>
              <a:rPr lang="en-GB" sz="2800" baseline="30000" dirty="0">
                <a:solidFill>
                  <a:schemeClr val="accent1"/>
                </a:solidFill>
              </a:rPr>
              <a:t>th</a:t>
            </a:r>
            <a:r>
              <a:rPr lang="en-GB" sz="2800" dirty="0">
                <a:solidFill>
                  <a:schemeClr val="accent1"/>
                </a:solidFill>
              </a:rPr>
              <a:t>  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825206" y="3594073"/>
            <a:ext cx="7360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  <a:r>
              <a:rPr lang="en-GB" sz="2800" baseline="30000" dirty="0">
                <a:solidFill>
                  <a:schemeClr val="accent1"/>
                </a:solidFill>
              </a:rPr>
              <a:t>rd</a:t>
            </a:r>
            <a:r>
              <a:rPr lang="en-GB" sz="2800" dirty="0">
                <a:solidFill>
                  <a:schemeClr val="accent1"/>
                </a:solidFill>
              </a:rPr>
              <a:t>  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847973" y="2558486"/>
            <a:ext cx="7809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  <a:r>
              <a:rPr lang="en-GB" sz="2800" baseline="30000" dirty="0">
                <a:solidFill>
                  <a:schemeClr val="accent1"/>
                </a:solidFill>
              </a:rPr>
              <a:t>nd</a:t>
            </a:r>
            <a:r>
              <a:rPr lang="en-GB" sz="2800" dirty="0">
                <a:solidFill>
                  <a:schemeClr val="accent1"/>
                </a:solidFill>
              </a:rPr>
              <a:t>  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5457880" y="6812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32133" y="505072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00549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  <p:bldP spid="44" grpId="0"/>
      <p:bldP spid="45" grpId="0"/>
      <p:bldP spid="48" grpId="0"/>
      <p:bldP spid="49" grpId="0"/>
      <p:bldP spid="53" grpId="0"/>
      <p:bldP spid="54" grpId="0"/>
      <p:bldP spid="56" grpId="0"/>
      <p:bldP spid="57" grpId="0"/>
      <p:bldP spid="58" grpId="0"/>
      <p:bldP spid="59" grpId="0"/>
      <p:bldP spid="60" grpId="0"/>
      <p:bldP spid="6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2745" y="581952"/>
            <a:ext cx="1398816" cy="965635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956095" y="450496"/>
            <a:ext cx="4515188" cy="953699"/>
          </a:xfrm>
          <a:prstGeom prst="wedgeRoundRectCallout">
            <a:avLst>
              <a:gd name="adj1" fmla="val 67612"/>
              <a:gd name="adj2" fmla="val 18873"/>
              <a:gd name="adj3" fmla="val 16667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I’m thinking of a fraction – can you guess what it is?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42985" y="1338898"/>
            <a:ext cx="46168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- It is less than 73 %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42984" y="1874679"/>
            <a:ext cx="46168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- It is greater than 0.4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42984" y="2410459"/>
            <a:ext cx="46168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- It has a denominator of 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749576" y="2866240"/>
                <a:ext cx="449161" cy="7676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9576" y="2866240"/>
                <a:ext cx="449161" cy="76764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3621492" y="2866240"/>
                <a:ext cx="449161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1492" y="2866240"/>
                <a:ext cx="449161" cy="76937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503026" y="2866240"/>
                <a:ext cx="449161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3026" y="2866240"/>
                <a:ext cx="449161" cy="76937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5385360" y="2866240"/>
                <a:ext cx="449161" cy="76713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5360" y="2866240"/>
                <a:ext cx="449161" cy="76713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566834" y="3898311"/>
                <a:ext cx="814647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6834" y="3898311"/>
                <a:ext cx="814647" cy="76937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3438750" y="3898311"/>
                <a:ext cx="814647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8750" y="3898311"/>
                <a:ext cx="814647" cy="76937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4320284" y="3898311"/>
                <a:ext cx="814647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0284" y="3898311"/>
                <a:ext cx="814647" cy="76937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202618" y="3898311"/>
                <a:ext cx="814647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80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2618" y="3898311"/>
                <a:ext cx="814647" cy="769378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148942" y="2866240"/>
                <a:ext cx="449161" cy="7660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8942" y="2866240"/>
                <a:ext cx="449161" cy="766044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Cross 18">
            <a:extLst>
              <a:ext uri="{FF2B5EF4-FFF2-40B4-BE49-F238E27FC236}">
                <a16:creationId xmlns:a16="http://schemas.microsoft.com/office/drawing/2014/main" id="{7851BE09-65C9-9C49-A748-04734259E5F7}"/>
              </a:ext>
            </a:extLst>
          </p:cNvPr>
          <p:cNvSpPr/>
          <p:nvPr/>
        </p:nvSpPr>
        <p:spPr>
          <a:xfrm rot="2694387">
            <a:off x="6036073" y="3119424"/>
            <a:ext cx="578646" cy="578646"/>
          </a:xfrm>
          <a:prstGeom prst="plus">
            <a:avLst>
              <a:gd name="adj" fmla="val 4217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0" name="TextBox 19"/>
          <p:cNvSpPr txBox="1"/>
          <p:nvPr/>
        </p:nvSpPr>
        <p:spPr>
          <a:xfrm>
            <a:off x="2568437" y="5639873"/>
            <a:ext cx="6415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0.2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203420" y="5020961"/>
            <a:ext cx="8066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80%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465679" y="5648048"/>
            <a:ext cx="6415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0.4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312269" y="5020961"/>
            <a:ext cx="8066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60%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440353" y="5020961"/>
            <a:ext cx="8066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40%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362921" y="5648048"/>
            <a:ext cx="6415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0.6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568437" y="5020961"/>
            <a:ext cx="8066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20%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09423" y="563987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28" name="Right Bracket 27"/>
          <p:cNvSpPr/>
          <p:nvPr/>
        </p:nvSpPr>
        <p:spPr>
          <a:xfrm rot="10800000" flipV="1">
            <a:off x="2476395" y="3238417"/>
            <a:ext cx="185114" cy="1044583"/>
          </a:xfrm>
          <a:prstGeom prst="rightBracket">
            <a:avLst>
              <a:gd name="adj" fmla="val 693257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1621180" y="3499098"/>
                <a:ext cx="88838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20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1180" y="3499098"/>
                <a:ext cx="888385" cy="523220"/>
              </a:xfrm>
              <a:prstGeom prst="rect">
                <a:avLst/>
              </a:prstGeom>
              <a:blipFill>
                <a:blip r:embed="rId15"/>
                <a:stretch>
                  <a:fillRect t="-11628" r="-1164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Cross 29">
            <a:extLst>
              <a:ext uri="{FF2B5EF4-FFF2-40B4-BE49-F238E27FC236}">
                <a16:creationId xmlns:a16="http://schemas.microsoft.com/office/drawing/2014/main" id="{7851BE09-65C9-9C49-A748-04734259E5F7}"/>
              </a:ext>
            </a:extLst>
          </p:cNvPr>
          <p:cNvSpPr/>
          <p:nvPr/>
        </p:nvSpPr>
        <p:spPr>
          <a:xfrm rot="2694387">
            <a:off x="5245955" y="5024026"/>
            <a:ext cx="578646" cy="578646"/>
          </a:xfrm>
          <a:prstGeom prst="plus">
            <a:avLst>
              <a:gd name="adj" fmla="val 4217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1" name="Oval 30"/>
          <p:cNvSpPr/>
          <p:nvPr/>
        </p:nvSpPr>
        <p:spPr>
          <a:xfrm>
            <a:off x="4415848" y="2866240"/>
            <a:ext cx="535881" cy="799043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3" name="TextBox 32"/>
          <p:cNvSpPr txBox="1"/>
          <p:nvPr/>
        </p:nvSpPr>
        <p:spPr>
          <a:xfrm>
            <a:off x="5505240" y="540110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179493" y="5224963"/>
            <a:ext cx="747045" cy="747045"/>
          </a:xfrm>
          <a:prstGeom prst="rect">
            <a:avLst/>
          </a:prstGeom>
        </p:spPr>
      </p:pic>
      <p:sp>
        <p:nvSpPr>
          <p:cNvPr id="37" name="Cross 36">
            <a:extLst>
              <a:ext uri="{FF2B5EF4-FFF2-40B4-BE49-F238E27FC236}">
                <a16:creationId xmlns:a16="http://schemas.microsoft.com/office/drawing/2014/main" id="{7851BE09-65C9-9C49-A748-04734259E5F7}"/>
              </a:ext>
            </a:extLst>
          </p:cNvPr>
          <p:cNvSpPr/>
          <p:nvPr/>
        </p:nvSpPr>
        <p:spPr>
          <a:xfrm rot="2694387">
            <a:off x="2695161" y="5598498"/>
            <a:ext cx="578646" cy="578646"/>
          </a:xfrm>
          <a:prstGeom prst="plus">
            <a:avLst>
              <a:gd name="adj" fmla="val 4217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8" name="Cross 37">
            <a:extLst>
              <a:ext uri="{FF2B5EF4-FFF2-40B4-BE49-F238E27FC236}">
                <a16:creationId xmlns:a16="http://schemas.microsoft.com/office/drawing/2014/main" id="{7851BE09-65C9-9C49-A748-04734259E5F7}"/>
              </a:ext>
            </a:extLst>
          </p:cNvPr>
          <p:cNvSpPr/>
          <p:nvPr/>
        </p:nvSpPr>
        <p:spPr>
          <a:xfrm rot="2694387">
            <a:off x="3507034" y="5608130"/>
            <a:ext cx="578646" cy="578646"/>
          </a:xfrm>
          <a:prstGeom prst="plus">
            <a:avLst>
              <a:gd name="adj" fmla="val 4217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79752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 animBg="1"/>
      <p:bldP spid="20" grpId="0"/>
      <p:bldP spid="22" grpId="0"/>
      <p:bldP spid="25" grpId="0"/>
      <p:bldP spid="27" grpId="0"/>
      <p:bldP spid="27" grpId="1"/>
      <p:bldP spid="28" grpId="0" animBg="1"/>
      <p:bldP spid="29" grpId="0"/>
      <p:bldP spid="30" grpId="0" animBg="1"/>
      <p:bldP spid="31" grpId="0" animBg="1"/>
      <p:bldP spid="33" grpId="0"/>
      <p:bldP spid="37" grpId="0" animBg="1"/>
      <p:bldP spid="3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8254660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4.2|4|13.8|5.4|14.4|7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6.4|4.9|3.8|5.4|8.5|6.6|3.7|1.8|5.1|1.5|2.3|2.3|3|7.5|5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1.6|1.8|4.1|1|5.9|2.5|1.2|2.1|3.7|0.7|11.3|7|3.1|5.7|5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6.1|3.9|3.9|1.3|1.3|3.2|3|2.8|3.6|1.2|7|2.9|3.1|2.5|1.2|1.1|3.7|0.6|2.8|2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7|5.9|2.5|9.8|5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|3.9|14.2|3.1|2.9|7|1.3|1.7|4.8|3.1|9.3|3.7|9.7|3.3|1.9|2.1|17.7|2.4|3.3|2.1|3.3|3|1.5|2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2.9|2.4|12.2|7.1|13.9|11.4|2.5|3.1|1.3|1.7|8.6|11.8|2.3|2.9|7.3|2.4|8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0084266-0DD2-40B4-B6D0-621C693E5E65}"/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http://purl.org/dc/terms/"/>
    <ds:schemaRef ds:uri="cee99ee9-287b-4f9a-957c-ba5ae7375c9a"/>
    <ds:schemaRef ds:uri="522d4c35-b548-4432-90ae-af4376e1c4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4938</TotalTime>
  <Words>409</Words>
  <Application>Microsoft Office PowerPoint</Application>
  <PresentationFormat>On-screen Show (4:3)</PresentationFormat>
  <Paragraphs>147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Dawson</cp:lastModifiedBy>
  <cp:revision>281</cp:revision>
  <dcterms:created xsi:type="dcterms:W3CDTF">2019-07-05T11:02:13Z</dcterms:created>
  <dcterms:modified xsi:type="dcterms:W3CDTF">2021-01-19T12:50:11Z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