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329" r:id="rId11"/>
    <p:sldId id="297" r:id="rId12"/>
    <p:sldId id="308" r:id="rId13"/>
    <p:sldId id="330" r:id="rId14"/>
    <p:sldId id="299" r:id="rId15"/>
    <p:sldId id="326" r:id="rId16"/>
    <p:sldId id="306" r:id="rId17"/>
    <p:sldId id="317" r:id="rId18"/>
    <p:sldId id="301" r:id="rId19"/>
    <p:sldId id="327" r:id="rId20"/>
    <p:sldId id="328" r:id="rId21"/>
    <p:sldId id="31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11" Type="http://schemas.openxmlformats.org/officeDocument/2006/relationships/image" Target="../media/image13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41.png"/><Relationship Id="rId1" Type="http://schemas.openxmlformats.org/officeDocument/2006/relationships/tags" Target="../tags/tag4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13.png"/><Relationship Id="rId1" Type="http://schemas.openxmlformats.org/officeDocument/2006/relationships/tags" Target="../tags/tag5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13.png"/><Relationship Id="rId1" Type="http://schemas.openxmlformats.org/officeDocument/2006/relationships/tags" Target="../tags/tag6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88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/>
              <a:t>Convert the fractions to percentages.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Convert the percentages to fractions.</a:t>
            </a: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059397" y="41420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 41 %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4072998" y="41176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63899" y="51885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37 %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25249" y="5191573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10 %</a:t>
            </a:r>
          </a:p>
        </p:txBody>
      </p:sp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/>
              <a:t>Convert the fractions to percentages.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Convert the percentages to fractions.</a:t>
            </a: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1224699"/>
                <a:ext cx="1106424" cy="7643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1224699"/>
                <a:ext cx="1106424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397" y="2404895"/>
                <a:ext cx="1106424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998" y="2404895"/>
                <a:ext cx="1106424" cy="76431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059397" y="414200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 41 %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4072998" y="41176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63899" y="5188566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37 %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25249" y="5191573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10 %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65821" y="1345245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35 %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84201" y="1345245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62 %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65821" y="2580804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99 %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26587" y="2590391"/>
            <a:ext cx="110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chemeClr val="accent1"/>
                </a:solidFill>
              </a:rPr>
              <a:t>7 %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093539" y="3995453"/>
                <a:ext cx="102587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3539" y="3995453"/>
                <a:ext cx="1025870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964755" y="4026278"/>
                <a:ext cx="102587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4755" y="4026278"/>
                <a:ext cx="1025870" cy="76764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081266" y="5083820"/>
                <a:ext cx="102587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1266" y="5083820"/>
                <a:ext cx="1025870" cy="76764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026587" y="5104240"/>
                <a:ext cx="102587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6587" y="5104240"/>
                <a:ext cx="1025870" cy="76764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237513" y="5104240"/>
                <a:ext cx="102587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7513" y="5104240"/>
                <a:ext cx="1025870" cy="76764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5622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13889" y="1227616"/>
                <a:ext cx="220611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seventeen </a:t>
                </a:r>
              </a:p>
              <a:p>
                <a:r>
                  <a:rPr lang="en-GB" sz="2800" dirty="0"/>
                  <a:t>    hundredths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889" y="1227616"/>
                <a:ext cx="2206117" cy="954107"/>
              </a:xfrm>
              <a:prstGeom prst="rect">
                <a:avLst/>
              </a:prstGeom>
              <a:blipFill>
                <a:blip r:embed="rId5"/>
                <a:stretch>
                  <a:fillRect t="-5732" r="-3315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13889" y="2323048"/>
                <a:ext cx="1082348" cy="767646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889" y="2323048"/>
                <a:ext cx="1082348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498167"/>
              </p:ext>
            </p:extLst>
          </p:nvPr>
        </p:nvGraphicFramePr>
        <p:xfrm>
          <a:off x="914427" y="665536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446497" y="4488490"/>
            <a:ext cx="5902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What percentage of the grid is shaded?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1369513" y="5073265"/>
            <a:ext cx="176981" cy="367492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2156095" y="5073265"/>
            <a:ext cx="245806" cy="367492"/>
          </a:xfrm>
          <a:prstGeom prst="straightConnector1">
            <a:avLst/>
          </a:prstGeom>
          <a:ln w="28575">
            <a:solidFill>
              <a:schemeClr val="accent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369513" y="5007346"/>
            <a:ext cx="39820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880791" y="5007346"/>
            <a:ext cx="52111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770965" y="5328473"/>
            <a:ext cx="10961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‘out of’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767720" y="5328473"/>
            <a:ext cx="19414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‘one hundred’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022575" y="5146943"/>
                <a:ext cx="1082348" cy="767646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2575" y="5146943"/>
                <a:ext cx="1082348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362701" y="5309088"/>
                <a:ext cx="537327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dirty="0" smtClean="0">
                          <a:ea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2701" y="5309088"/>
                <a:ext cx="53732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5362701" y="5296565"/>
            <a:ext cx="32152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dirty="0"/>
              <a:t>out of one hundred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76741" y="5309087"/>
            <a:ext cx="55015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GB" sz="2800" dirty="0"/>
              <a:t>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588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8" grpId="0"/>
      <p:bldP spid="41" grpId="0"/>
      <p:bldP spid="42" grpId="0"/>
      <p:bldP spid="43" grpId="0"/>
      <p:bldP spid="44" grpId="0"/>
      <p:bldP spid="45" grpId="0"/>
      <p:bldP spid="45" grpId="1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010378"/>
              </p:ext>
            </p:extLst>
          </p:nvPr>
        </p:nvGraphicFramePr>
        <p:xfrm>
          <a:off x="668933" y="37354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0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522266"/>
              </p:ext>
            </p:extLst>
          </p:nvPr>
        </p:nvGraphicFramePr>
        <p:xfrm>
          <a:off x="668933" y="37354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805903" y="1932554"/>
                <a:ext cx="445352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 out of one hundred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5903" y="1932554"/>
                <a:ext cx="4453527" cy="769378"/>
              </a:xfrm>
              <a:prstGeom prst="rect">
                <a:avLst/>
              </a:prstGeom>
              <a:blipFill>
                <a:blip r:embed="rId5"/>
                <a:stretch>
                  <a:fillRect r="-123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ounded Rectangle 36"/>
          <p:cNvSpPr/>
          <p:nvPr/>
        </p:nvSpPr>
        <p:spPr>
          <a:xfrm>
            <a:off x="4842577" y="1994750"/>
            <a:ext cx="434578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Rounded Rectangle 37"/>
          <p:cNvSpPr/>
          <p:nvPr/>
        </p:nvSpPr>
        <p:spPr>
          <a:xfrm>
            <a:off x="3851183" y="1870470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918517" y="2784444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40 %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8517" y="2784444"/>
                <a:ext cx="1237839" cy="523220"/>
              </a:xfrm>
              <a:prstGeom prst="rect">
                <a:avLst/>
              </a:prstGeom>
              <a:blipFill>
                <a:blip r:embed="rId6"/>
                <a:stretch>
                  <a:fillRect t="-11628" r="-83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le 39"/>
          <p:cNvSpPr/>
          <p:nvPr/>
        </p:nvSpPr>
        <p:spPr>
          <a:xfrm>
            <a:off x="6352401" y="2864917"/>
            <a:ext cx="402324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437314" y="886950"/>
                <a:ext cx="16293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bg1"/>
                            </a:solidFill>
                          </a:rPr>
                          <m:t>40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7314" y="886950"/>
                <a:ext cx="1629357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ight Bracket 44"/>
          <p:cNvSpPr/>
          <p:nvPr/>
        </p:nvSpPr>
        <p:spPr>
          <a:xfrm rot="16200000">
            <a:off x="6082669" y="382070"/>
            <a:ext cx="192064" cy="976270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6" name="Right Bracket 45"/>
          <p:cNvSpPr/>
          <p:nvPr/>
        </p:nvSpPr>
        <p:spPr>
          <a:xfrm rot="5400000" flipV="1">
            <a:off x="6095069" y="1285766"/>
            <a:ext cx="192064" cy="976270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913243" y="345456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3243" y="345456"/>
                <a:ext cx="888385" cy="523220"/>
              </a:xfrm>
              <a:prstGeom prst="rect">
                <a:avLst/>
              </a:prstGeom>
              <a:blipFill>
                <a:blip r:embed="rId8"/>
                <a:stretch>
                  <a:fillRect t="-11765" r="-1232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5918517" y="1733140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8517" y="1733140"/>
                <a:ext cx="888385" cy="523220"/>
              </a:xfrm>
              <a:prstGeom prst="rect">
                <a:avLst/>
              </a:prstGeom>
              <a:blipFill>
                <a:blip r:embed="rId9"/>
                <a:stretch>
                  <a:fillRect t="-10465" r="-116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363284" y="891805"/>
                <a:ext cx="631904" cy="7660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40</m:t>
                        </m:r>
                      </m:num>
                      <m:den/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284" y="891805"/>
                <a:ext cx="631904" cy="7660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960302"/>
              </p:ext>
            </p:extLst>
          </p:nvPr>
        </p:nvGraphicFramePr>
        <p:xfrm>
          <a:off x="639906" y="3391422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0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5690566" y="53320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64819" y="515594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0" grpId="0" animBg="1"/>
      <p:bldP spid="43" grpId="0"/>
      <p:bldP spid="45" grpId="0" animBg="1"/>
      <p:bldP spid="46" grpId="0" animBg="1"/>
      <p:bldP spid="47" grpId="0"/>
      <p:bldP spid="48" grpId="0"/>
      <p:bldP spid="49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229786"/>
              </p:ext>
            </p:extLst>
          </p:nvPr>
        </p:nvGraphicFramePr>
        <p:xfrm>
          <a:off x="5688784" y="699285"/>
          <a:ext cx="2533000" cy="2222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00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22214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585553"/>
              </p:ext>
            </p:extLst>
          </p:nvPr>
        </p:nvGraphicFramePr>
        <p:xfrm>
          <a:off x="3027935" y="699285"/>
          <a:ext cx="2533000" cy="2222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00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253300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22214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799839"/>
              </p:ext>
            </p:extLst>
          </p:nvPr>
        </p:nvGraphicFramePr>
        <p:xfrm>
          <a:off x="367085" y="699285"/>
          <a:ext cx="2533000" cy="2222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6500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1266500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</a:tblGrid>
              <a:tr h="222214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FF0000"/>
                        </a:solidFill>
                      </a:endParaRPr>
                    </a:p>
                  </a:txBody>
                  <a:tcPr marL="55127" marR="55127" marT="27563" marB="2756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128193" y="4489842"/>
                <a:ext cx="5250220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 out of one hundred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8193" y="4489842"/>
                <a:ext cx="5250220" cy="769378"/>
              </a:xfrm>
              <a:prstGeom prst="rect">
                <a:avLst/>
              </a:prstGeom>
              <a:blipFill>
                <a:blip r:embed="rId5"/>
                <a:stretch>
                  <a:fillRect r="-813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59854" y="5250419"/>
                <a:ext cx="1703095" cy="7660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</m:den>
                    </m:f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50 %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9854" y="5250419"/>
                <a:ext cx="1703095" cy="766044"/>
              </a:xfrm>
              <a:prstGeom prst="rect">
                <a:avLst/>
              </a:prstGeom>
              <a:blipFill>
                <a:blip r:embed="rId6"/>
                <a:stretch>
                  <a:fillRect r="-6093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162949" y="3284048"/>
                <a:ext cx="631904" cy="8870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2949" y="3284048"/>
                <a:ext cx="631904" cy="8870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ket 26"/>
          <p:cNvSpPr/>
          <p:nvPr/>
        </p:nvSpPr>
        <p:spPr>
          <a:xfrm rot="16200000">
            <a:off x="5711586" y="1752538"/>
            <a:ext cx="192064" cy="2662995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0" name="Right Bracket 39"/>
          <p:cNvSpPr/>
          <p:nvPr/>
        </p:nvSpPr>
        <p:spPr>
          <a:xfrm rot="5400000" flipV="1">
            <a:off x="5713341" y="3046014"/>
            <a:ext cx="192064" cy="2659486"/>
          </a:xfrm>
          <a:prstGeom prst="rightBracket">
            <a:avLst>
              <a:gd name="adj" fmla="val 692344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414125" y="2939455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4125" y="2939455"/>
                <a:ext cx="888385" cy="523220"/>
              </a:xfrm>
              <a:prstGeom prst="rect">
                <a:avLst/>
              </a:prstGeom>
              <a:blipFill>
                <a:blip r:embed="rId8"/>
                <a:stretch>
                  <a:fillRect t="-10465" r="-12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436776" y="4037604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776" y="4037604"/>
                <a:ext cx="888385" cy="523220"/>
              </a:xfrm>
              <a:prstGeom prst="rect">
                <a:avLst/>
              </a:prstGeom>
              <a:blipFill>
                <a:blip r:embed="rId9"/>
                <a:stretch>
                  <a:fillRect t="-10465" r="-116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732852" y="3238300"/>
                <a:ext cx="814646" cy="8903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852" y="3238300"/>
                <a:ext cx="814646" cy="89037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522562" y="3240993"/>
                <a:ext cx="449162" cy="8853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562" y="3240993"/>
                <a:ext cx="449162" cy="88530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ight Bracket 44"/>
          <p:cNvSpPr/>
          <p:nvPr/>
        </p:nvSpPr>
        <p:spPr>
          <a:xfrm rot="16200000">
            <a:off x="4354461" y="382998"/>
            <a:ext cx="186906" cy="5389426"/>
          </a:xfrm>
          <a:prstGeom prst="rightBracket">
            <a:avLst>
              <a:gd name="adj" fmla="val 1441748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6" name="Right Bracket 45"/>
          <p:cNvSpPr/>
          <p:nvPr/>
        </p:nvSpPr>
        <p:spPr>
          <a:xfrm rot="5400000" flipV="1">
            <a:off x="4358011" y="1706642"/>
            <a:ext cx="186906" cy="5382324"/>
          </a:xfrm>
          <a:prstGeom prst="rightBracket">
            <a:avLst>
              <a:gd name="adj" fmla="val 1439848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147338" y="2939455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338" y="2939455"/>
                <a:ext cx="888385" cy="523220"/>
              </a:xfrm>
              <a:prstGeom prst="rect">
                <a:avLst/>
              </a:prstGeom>
              <a:blipFill>
                <a:blip r:embed="rId12"/>
                <a:stretch>
                  <a:fillRect t="-10465" r="-12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5169989" y="4037604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50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9989" y="4037604"/>
                <a:ext cx="888385" cy="523220"/>
              </a:xfrm>
              <a:prstGeom prst="rect">
                <a:avLst/>
              </a:prstGeom>
              <a:blipFill>
                <a:blip r:embed="rId13"/>
                <a:stretch>
                  <a:fillRect t="-10465" r="-12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ight Bracket 48"/>
          <p:cNvSpPr/>
          <p:nvPr/>
        </p:nvSpPr>
        <p:spPr>
          <a:xfrm rot="16200000">
            <a:off x="3015249" y="1752538"/>
            <a:ext cx="192064" cy="2662995"/>
          </a:xfrm>
          <a:prstGeom prst="rightBracket">
            <a:avLst>
              <a:gd name="adj" fmla="val 693257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0" name="Right Bracket 49"/>
          <p:cNvSpPr/>
          <p:nvPr/>
        </p:nvSpPr>
        <p:spPr>
          <a:xfrm rot="5400000" flipV="1">
            <a:off x="3017004" y="3046014"/>
            <a:ext cx="192064" cy="2659486"/>
          </a:xfrm>
          <a:prstGeom prst="rightBracket">
            <a:avLst>
              <a:gd name="adj" fmla="val 692344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717788" y="2939455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7788" y="2939455"/>
                <a:ext cx="705642" cy="523220"/>
              </a:xfrm>
              <a:prstGeom prst="rect">
                <a:avLst/>
              </a:prstGeom>
              <a:blipFill>
                <a:blip r:embed="rId14"/>
                <a:stretch>
                  <a:fillRect t="-10465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2740439" y="4037604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439" y="4037604"/>
                <a:ext cx="705642" cy="523220"/>
              </a:xfrm>
              <a:prstGeom prst="rect">
                <a:avLst/>
              </a:prstGeom>
              <a:blipFill>
                <a:blip r:embed="rId15"/>
                <a:stretch>
                  <a:fillRect t="-10465" r="-165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059333" y="5268023"/>
                <a:ext cx="1520353" cy="7643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50 %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9333" y="5268023"/>
                <a:ext cx="1520353" cy="764312"/>
              </a:xfrm>
              <a:prstGeom prst="rect">
                <a:avLst/>
              </a:prstGeom>
              <a:blipFill>
                <a:blip r:embed="rId16"/>
                <a:stretch>
                  <a:fillRect r="-682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7" grpId="0" animBg="1"/>
      <p:bldP spid="27" grpId="1" animBg="1"/>
      <p:bldP spid="40" grpId="0" animBg="1"/>
      <p:bldP spid="40" grpId="1" animBg="1"/>
      <p:bldP spid="41" grpId="0"/>
      <p:bldP spid="41" grpId="1"/>
      <p:bldP spid="42" grpId="0"/>
      <p:bldP spid="42" grpId="1"/>
      <p:bldP spid="43" grpId="0"/>
      <p:bldP spid="44" grpId="0"/>
      <p:bldP spid="45" grpId="0" animBg="1"/>
      <p:bldP spid="46" grpId="0" animBg="1"/>
      <p:bldP spid="47" grpId="0"/>
      <p:bldP spid="48" grpId="0"/>
      <p:bldP spid="49" grpId="0" animBg="1"/>
      <p:bldP spid="49" grpId="1" animBg="1"/>
      <p:bldP spid="50" grpId="0" animBg="1"/>
      <p:bldP spid="50" grpId="1" animBg="1"/>
      <p:bldP spid="51" grpId="0"/>
      <p:bldP spid="51" grpId="1"/>
      <p:bldP spid="52" grpId="0"/>
      <p:bldP spid="52" grpId="1"/>
      <p:bldP spid="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1106779" y="2171513"/>
                <a:ext cx="1949573" cy="7660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77 %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779" y="2171513"/>
                <a:ext cx="1949573" cy="766044"/>
              </a:xfrm>
              <a:prstGeom prst="rect">
                <a:avLst/>
              </a:prstGeom>
              <a:blipFill>
                <a:blip r:embed="rId5"/>
                <a:stretch>
                  <a:fillRect r="-5016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1056010" y="577491"/>
                <a:ext cx="873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010" y="577491"/>
                <a:ext cx="873957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2061078" y="583219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bg1"/>
                            </a:solidFill>
                          </a:rPr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078" y="583219"/>
                <a:ext cx="814647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2758651" y="78539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60 %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8651" y="78539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628" r="-83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ight Bracket 59"/>
          <p:cNvSpPr/>
          <p:nvPr/>
        </p:nvSpPr>
        <p:spPr>
          <a:xfrm rot="5400000" flipV="1">
            <a:off x="1749128" y="863495"/>
            <a:ext cx="192065" cy="1158813"/>
          </a:xfrm>
          <a:prstGeom prst="rightBracket">
            <a:avLst>
              <a:gd name="adj" fmla="val 30167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1349961" y="1446700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961" y="1446700"/>
                <a:ext cx="888385" cy="523220"/>
              </a:xfrm>
              <a:prstGeom prst="rect">
                <a:avLst/>
              </a:prstGeom>
              <a:blipFill>
                <a:blip r:embed="rId9"/>
                <a:stretch>
                  <a:fillRect t="-10465" r="-12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1157449" y="3540787"/>
                <a:ext cx="2563522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20 %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449" y="3540787"/>
                <a:ext cx="2563522" cy="769378"/>
              </a:xfrm>
              <a:prstGeom prst="rect">
                <a:avLst/>
              </a:prstGeom>
              <a:blipFill>
                <a:blip r:embed="rId10"/>
                <a:stretch>
                  <a:fillRect r="-357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1200575" y="4990669"/>
                <a:ext cx="2563522" cy="7670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smtClean="0"/>
                          <m:t>7</m:t>
                        </m:r>
                        <m:r>
                          <m:rPr>
                            <m:nor/>
                          </m:rPr>
                          <a:rPr lang="en-GB" sz="2800" b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75 %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0575" y="4990669"/>
                <a:ext cx="2563522" cy="767069"/>
              </a:xfrm>
              <a:prstGeom prst="rect">
                <a:avLst/>
              </a:prstGeom>
              <a:blipFill>
                <a:blip r:embed="rId11"/>
                <a:stretch>
                  <a:fillRect r="-357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060010" y="2081526"/>
                <a:ext cx="2563522" cy="767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5 %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0010" y="2081526"/>
                <a:ext cx="2563522" cy="767646"/>
              </a:xfrm>
              <a:prstGeom prst="rect">
                <a:avLst/>
              </a:prstGeom>
              <a:blipFill>
                <a:blip r:embed="rId12"/>
                <a:stretch>
                  <a:fillRect r="-332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096087" y="3682678"/>
                <a:ext cx="2746265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85 %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087" y="3682678"/>
                <a:ext cx="2746265" cy="769378"/>
              </a:xfrm>
              <a:prstGeom prst="rect">
                <a:avLst/>
              </a:prstGeom>
              <a:blipFill>
                <a:blip r:embed="rId13"/>
                <a:stretch>
                  <a:fillRect r="-311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ounded Rectangle 66"/>
          <p:cNvSpPr/>
          <p:nvPr/>
        </p:nvSpPr>
        <p:spPr>
          <a:xfrm>
            <a:off x="1232103" y="2077326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1" name="Rounded Rectangle 70"/>
          <p:cNvSpPr/>
          <p:nvPr/>
        </p:nvSpPr>
        <p:spPr>
          <a:xfrm>
            <a:off x="2875725" y="3748032"/>
            <a:ext cx="819414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2" name="Rounded Rectangle 71"/>
          <p:cNvSpPr/>
          <p:nvPr/>
        </p:nvSpPr>
        <p:spPr>
          <a:xfrm>
            <a:off x="2006911" y="3472984"/>
            <a:ext cx="364255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3" name="Rounded Rectangle 72"/>
          <p:cNvSpPr/>
          <p:nvPr/>
        </p:nvSpPr>
        <p:spPr>
          <a:xfrm>
            <a:off x="1288901" y="4868027"/>
            <a:ext cx="364255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4" name="Rounded Rectangle 73"/>
          <p:cNvSpPr/>
          <p:nvPr/>
        </p:nvSpPr>
        <p:spPr>
          <a:xfrm>
            <a:off x="2939684" y="5179036"/>
            <a:ext cx="796246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5" name="Rounded Rectangle 74"/>
          <p:cNvSpPr/>
          <p:nvPr/>
        </p:nvSpPr>
        <p:spPr>
          <a:xfrm>
            <a:off x="6007707" y="1987856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6" name="Rounded Rectangle 75"/>
          <p:cNvSpPr/>
          <p:nvPr/>
        </p:nvSpPr>
        <p:spPr>
          <a:xfrm>
            <a:off x="6007707" y="2552241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7" name="Rounded Rectangle 76"/>
          <p:cNvSpPr/>
          <p:nvPr/>
        </p:nvSpPr>
        <p:spPr>
          <a:xfrm>
            <a:off x="5144455" y="2560083"/>
            <a:ext cx="516922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0" name="Rounded Rectangle 79"/>
          <p:cNvSpPr/>
          <p:nvPr/>
        </p:nvSpPr>
        <p:spPr>
          <a:xfrm>
            <a:off x="7014342" y="3869823"/>
            <a:ext cx="801095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1" name="Rounded Rectangle 80"/>
          <p:cNvSpPr/>
          <p:nvPr/>
        </p:nvSpPr>
        <p:spPr>
          <a:xfrm>
            <a:off x="6049311" y="3620594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2061078" y="583219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078" y="583219"/>
                <a:ext cx="814647" cy="76937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8" name="Right Bracket 87"/>
          <p:cNvSpPr/>
          <p:nvPr/>
        </p:nvSpPr>
        <p:spPr>
          <a:xfrm rot="16200000">
            <a:off x="1749129" y="-33861"/>
            <a:ext cx="192065" cy="1158813"/>
          </a:xfrm>
          <a:prstGeom prst="rightBracket">
            <a:avLst>
              <a:gd name="adj" fmla="val 30167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1376696" y="33613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6696" y="33613"/>
                <a:ext cx="888385" cy="523220"/>
              </a:xfrm>
              <a:prstGeom prst="rect">
                <a:avLst/>
              </a:prstGeom>
              <a:blipFill>
                <a:blip r:embed="rId15"/>
                <a:stretch>
                  <a:fillRect t="-11765" r="-1164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0" name="TextBox 89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91" name="Picture 9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623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/>
      <p:bldP spid="60" grpId="0" animBg="1"/>
      <p:bldP spid="61" grpId="0"/>
      <p:bldP spid="62" grpId="0"/>
      <p:bldP spid="63" grpId="0"/>
      <p:bldP spid="64" grpId="0"/>
      <p:bldP spid="66" grpId="0"/>
      <p:bldP spid="67" grpId="0" animBg="1"/>
      <p:bldP spid="67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80" grpId="0" animBg="1"/>
      <p:bldP spid="80" grpId="1" animBg="1"/>
      <p:bldP spid="81" grpId="0" animBg="1"/>
      <p:bldP spid="81" grpId="1" animBg="1"/>
      <p:bldP spid="86" grpId="0"/>
      <p:bldP spid="88" grpId="0" animBg="1"/>
      <p:bldP spid="90" grpId="0"/>
      <p:bldP spid="9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67512" y="347674"/>
                <a:ext cx="5739200" cy="279050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of the children at a school go in a car.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20</m:t>
                        </m:r>
                      </m:den>
                    </m:f>
                  </m:oMath>
                </a14:m>
                <a:r>
                  <a:rPr lang="en-GB" sz="2400" dirty="0"/>
                  <a:t> of the children cycle.</a:t>
                </a:r>
              </a:p>
              <a:p>
                <a:r>
                  <a:rPr lang="en-GB" sz="2400" dirty="0"/>
                  <a:t>32 % of the children get the bus.</a:t>
                </a:r>
              </a:p>
              <a:p>
                <a:r>
                  <a:rPr lang="en-GB" sz="2400" dirty="0"/>
                  <a:t>The rest of the children walk. </a:t>
                </a:r>
              </a:p>
              <a:p>
                <a:r>
                  <a:rPr lang="en-GB" sz="2400" dirty="0"/>
                  <a:t>What percentage of children walk to school?</a:t>
                </a:r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47674"/>
                <a:ext cx="5739200" cy="2790508"/>
              </a:xfrm>
              <a:prstGeom prst="rect">
                <a:avLst/>
              </a:prstGeom>
              <a:blipFill>
                <a:blip r:embed="rId5"/>
                <a:stretch>
                  <a:fillRect l="-1700" r="-5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01504"/>
              </p:ext>
            </p:extLst>
          </p:nvPr>
        </p:nvGraphicFramePr>
        <p:xfrm>
          <a:off x="734689" y="2796987"/>
          <a:ext cx="3609430" cy="31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943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439058"/>
              </p:ext>
            </p:extLst>
          </p:nvPr>
        </p:nvGraphicFramePr>
        <p:xfrm>
          <a:off x="729659" y="2796987"/>
          <a:ext cx="3609430" cy="31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943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70" name="Table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583475"/>
              </p:ext>
            </p:extLst>
          </p:nvPr>
        </p:nvGraphicFramePr>
        <p:xfrm>
          <a:off x="729659" y="2796987"/>
          <a:ext cx="3609430" cy="31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943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078434"/>
              </p:ext>
            </p:extLst>
          </p:nvPr>
        </p:nvGraphicFramePr>
        <p:xfrm>
          <a:off x="729659" y="2796987"/>
          <a:ext cx="3609430" cy="31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943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60943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10868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74" name="TextBox 73"/>
          <p:cNvSpPr txBox="1"/>
          <p:nvPr/>
        </p:nvSpPr>
        <p:spPr>
          <a:xfrm>
            <a:off x="4577225" y="4892684"/>
            <a:ext cx="3282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23 % of children walk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577225" y="3052167"/>
                <a:ext cx="873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7225" y="3052167"/>
                <a:ext cx="873957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6084859" y="3229541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40 %</a:t>
                </a:r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859" y="3229541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Right Bracket 77"/>
          <p:cNvSpPr/>
          <p:nvPr/>
        </p:nvSpPr>
        <p:spPr>
          <a:xfrm rot="16200000">
            <a:off x="5452303" y="2248924"/>
            <a:ext cx="185661" cy="1480441"/>
          </a:xfrm>
          <a:prstGeom prst="rightBracket">
            <a:avLst>
              <a:gd name="adj" fmla="val 398695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9" name="Right Bracket 78"/>
          <p:cNvSpPr/>
          <p:nvPr/>
        </p:nvSpPr>
        <p:spPr>
          <a:xfrm rot="5400000" flipV="1">
            <a:off x="5240913" y="3393568"/>
            <a:ext cx="192065" cy="1082170"/>
          </a:xfrm>
          <a:prstGeom prst="rightBracket">
            <a:avLst>
              <a:gd name="adj" fmla="val 30167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4918911" y="2480301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8911" y="2480301"/>
                <a:ext cx="888385" cy="523220"/>
              </a:xfrm>
              <a:prstGeom prst="rect">
                <a:avLst/>
              </a:prstGeom>
              <a:blipFill>
                <a:blip r:embed="rId8"/>
                <a:stretch>
                  <a:fillRect t="-11628" r="-116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4869458" y="3930467"/>
                <a:ext cx="8883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9458" y="3930467"/>
                <a:ext cx="888385" cy="523220"/>
              </a:xfrm>
              <a:prstGeom prst="rect">
                <a:avLst/>
              </a:prstGeom>
              <a:blipFill>
                <a:blip r:embed="rId9"/>
                <a:stretch>
                  <a:fillRect t="-11628" r="-116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5470705" y="3070104"/>
                <a:ext cx="81464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0705" y="3070104"/>
                <a:ext cx="81464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4514748" y="3060857"/>
                <a:ext cx="1056700" cy="7676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4748" y="3060857"/>
                <a:ext cx="1056700" cy="76764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6604310" y="3237966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5 %</a:t>
                </a:r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310" y="3237966"/>
                <a:ext cx="1055097" cy="523220"/>
              </a:xfrm>
              <a:prstGeom prst="rect">
                <a:avLst/>
              </a:prstGeom>
              <a:blipFill>
                <a:blip r:embed="rId12"/>
                <a:stretch>
                  <a:fillRect t="-10465" r="-1040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Right Bracket 85"/>
          <p:cNvSpPr/>
          <p:nvPr/>
        </p:nvSpPr>
        <p:spPr>
          <a:xfrm rot="16200000">
            <a:off x="5258441" y="2427939"/>
            <a:ext cx="157157" cy="1082021"/>
          </a:xfrm>
          <a:prstGeom prst="rightBracket">
            <a:avLst>
              <a:gd name="adj" fmla="val 398576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7" name="Right Bracket 86"/>
          <p:cNvSpPr/>
          <p:nvPr/>
        </p:nvSpPr>
        <p:spPr>
          <a:xfrm rot="5400000" flipV="1">
            <a:off x="5472064" y="3177718"/>
            <a:ext cx="152609" cy="1473970"/>
          </a:xfrm>
          <a:prstGeom prst="rightBracket">
            <a:avLst>
              <a:gd name="adj" fmla="val 482924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5172386" y="2480614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386" y="2480614"/>
                <a:ext cx="705642" cy="523220"/>
              </a:xfrm>
              <a:prstGeom prst="rect">
                <a:avLst/>
              </a:prstGeom>
              <a:blipFill>
                <a:blip r:embed="rId13"/>
                <a:stretch>
                  <a:fillRect t="-11628" r="-1637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5172386" y="3930467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386" y="3930467"/>
                <a:ext cx="705642" cy="523220"/>
              </a:xfrm>
              <a:prstGeom prst="rect">
                <a:avLst/>
              </a:prstGeom>
              <a:blipFill>
                <a:blip r:embed="rId14"/>
                <a:stretch>
                  <a:fillRect t="-11628" r="-1637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5908060" y="3044438"/>
                <a:ext cx="814647" cy="7660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  <m:r>
                          <m:rPr>
                            <m:nor/>
                          </m:rPr>
                          <a:rPr lang="en-GB" sz="2800" b="0" i="0" smtClean="0"/>
                          <m:t>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060" y="3044438"/>
                <a:ext cx="814647" cy="76604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" name="Picture 9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37996" y="816355"/>
            <a:ext cx="747045" cy="747045"/>
          </a:xfrm>
          <a:prstGeom prst="rect">
            <a:avLst/>
          </a:prstGeom>
        </p:spPr>
      </p:pic>
      <p:sp>
        <p:nvSpPr>
          <p:cNvPr id="93" name="TextBox 92"/>
          <p:cNvSpPr txBox="1"/>
          <p:nvPr/>
        </p:nvSpPr>
        <p:spPr>
          <a:xfrm>
            <a:off x="5640840" y="9590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94" name="Table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87391"/>
              </p:ext>
            </p:extLst>
          </p:nvPr>
        </p:nvGraphicFramePr>
        <p:xfrm>
          <a:off x="723443" y="2796987"/>
          <a:ext cx="3609430" cy="31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886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721886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721886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721886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721886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</a:tblGrid>
              <a:tr h="3108680"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solidFill>
                          <a:srgbClr val="FF0000"/>
                        </a:solidFill>
                      </a:endParaRPr>
                    </a:p>
                  </a:txBody>
                  <a:tcPr marL="77717" marR="77717" marT="38858" marB="38858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0054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74" grpId="0"/>
      <p:bldP spid="75" grpId="0"/>
      <p:bldP spid="75" grpId="1"/>
      <p:bldP spid="77" grpId="0"/>
      <p:bldP spid="77" grpId="1"/>
      <p:bldP spid="78" grpId="0" animBg="1"/>
      <p:bldP spid="79" grpId="0" animBg="1"/>
      <p:bldP spid="79" grpId="1" animBg="1"/>
      <p:bldP spid="80" grpId="0"/>
      <p:bldP spid="80" grpId="1"/>
      <p:bldP spid="81" grpId="0"/>
      <p:bldP spid="81" grpId="1"/>
      <p:bldP spid="82" grpId="0"/>
      <p:bldP spid="82" grpId="1"/>
      <p:bldP spid="83" grpId="0"/>
      <p:bldP spid="85" grpId="0"/>
      <p:bldP spid="86" grpId="0" animBg="1"/>
      <p:bldP spid="86" grpId="1" animBg="1"/>
      <p:bldP spid="87" grpId="0" animBg="1"/>
      <p:bldP spid="88" grpId="0"/>
      <p:bldP spid="89" grpId="0"/>
      <p:bldP spid="90" grpId="0"/>
      <p:bldP spid="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2|4|3.5|11|3.3|3.6|3.9|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0.7|3.7|1.1|1.8|1|13.4|3|3.2|1.9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7.1|1.8|0.9|3.8|1.6|2.2|0.9|2.7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1.6|1.4|1.8|4.5|4.2|2.2|1|2.3|1.6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0.8|1.4|0.8|1|4|2|1.5|7.8|2.7|9.4|2.6|6.4|5.3|4.5|4.2|5.7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1.4|7.2|10.8|6.9|4.3|1.9|1|0.7|1.3|1.1|2.5|2.6|1|3.5|0.7|0.5|0.8|0.5|2.2|3.6|8.3|16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cee99ee9-287b-4f9a-957c-ba5ae7375c9a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847BB56-4836-4C18-A0CE-BC99BE59A1D6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4680</TotalTime>
  <Words>304</Words>
  <Application>Microsoft Office PowerPoint</Application>
  <PresentationFormat>On-screen Show (4:3)</PresentationFormat>
  <Paragraphs>102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Dawson</cp:lastModifiedBy>
  <cp:revision>267</cp:revision>
  <dcterms:created xsi:type="dcterms:W3CDTF">2019-07-05T11:02:13Z</dcterms:created>
  <dcterms:modified xsi:type="dcterms:W3CDTF">2021-01-19T12:48:40Z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