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6" r:id="rId14"/>
    <p:sldId id="299" r:id="rId15"/>
    <p:sldId id="306" r:id="rId16"/>
    <p:sldId id="307" r:id="rId17"/>
    <p:sldId id="309" r:id="rId18"/>
    <p:sldId id="311" r:id="rId19"/>
    <p:sldId id="312" r:id="rId20"/>
    <p:sldId id="313" r:id="rId21"/>
    <p:sldId id="314" r:id="rId22"/>
    <p:sldId id="301" r:id="rId23"/>
    <p:sldId id="304" r:id="rId24"/>
    <p:sldId id="317" r:id="rId25"/>
    <p:sldId id="31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89A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24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10" Type="http://schemas.openxmlformats.org/officeDocument/2006/relationships/image" Target="../media/image27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4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5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102174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74028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03192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49100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952817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04995" y="332964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952816" y="331084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52325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952817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22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38" y="1001188"/>
            <a:ext cx="1047536" cy="1506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372265"/>
            <a:ext cx="743145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making snowballs.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Do you agree with Eva?</a:t>
            </a:r>
          </a:p>
          <a:p>
            <a:endParaRPr lang="en-GB" sz="2800" dirty="0"/>
          </a:p>
        </p:txBody>
      </p:sp>
      <p:sp>
        <p:nvSpPr>
          <p:cNvPr id="10" name="Oval 9"/>
          <p:cNvSpPr/>
          <p:nvPr/>
        </p:nvSpPr>
        <p:spPr>
          <a:xfrm>
            <a:off x="1477234" y="179327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316" y="2207483"/>
            <a:ext cx="1074964" cy="128598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531578" y="2460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164222" y="238247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6532054" y="3357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7512385" y="283633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6929029" y="3191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5740481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6864385" y="351083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6194225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24" name="Group 23"/>
          <p:cNvGrpSpPr/>
          <p:nvPr/>
        </p:nvGrpSpPr>
        <p:grpSpPr>
          <a:xfrm>
            <a:off x="3762102" y="2165277"/>
            <a:ext cx="2912655" cy="846829"/>
            <a:chOff x="3523360" y="2193062"/>
            <a:chExt cx="3135654" cy="846829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twice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775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393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Does Eva have twice as many snowballs as Amir?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179816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2865531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2120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2470428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3844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3412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1595685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3009322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2032016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3305692" y="2176952"/>
            <a:ext cx="3957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has 3 snowballs.</a:t>
            </a:r>
          </a:p>
          <a:p>
            <a:endParaRPr lang="en-GB" sz="2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480212" y="3505706"/>
            <a:ext cx="3819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6 snowballs.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  <a:p>
                <a:r>
                  <a:rPr lang="en-GB" sz="2800" dirty="0"/>
                  <a:t>6 is twice as many as 3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blipFill>
                <a:blip r:embed="rId7"/>
                <a:stretch>
                  <a:fillRect l="-1998" t="-33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5744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now has 5 snowballs.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728462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3414177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760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0042" y="834359"/>
            <a:ext cx="7171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Eva makes twice as many snowballs, how many will she have?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</a:p>
              <a:p>
                <a:r>
                  <a:rPr lang="en-GB" sz="2800" dirty="0"/>
                  <a:t>10 is twice as many as 5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blipFill>
                <a:blip r:embed="rId7"/>
                <a:stretch>
                  <a:fillRect l="-3322" t="-3020" r="-2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3355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3" name="Oval 22"/>
          <p:cNvSpPr/>
          <p:nvPr/>
        </p:nvSpPr>
        <p:spPr>
          <a:xfrm>
            <a:off x="2923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4" name="Oval 23"/>
          <p:cNvSpPr/>
          <p:nvPr/>
        </p:nvSpPr>
        <p:spPr>
          <a:xfrm>
            <a:off x="2459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27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595685" y="40803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55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23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62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30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898692" y="4081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58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26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822997" y="3278020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10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02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28" grpId="0"/>
      <p:bldP spid="29" grpId="0"/>
      <p:bldP spid="22" grpId="0" animBg="1"/>
      <p:bldP spid="23" grpId="0" animBg="1"/>
      <p:bldP spid="24" grpId="0" animBg="1"/>
      <p:bldP spid="25" grpId="0" animBg="1"/>
      <p:bldP spid="2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920" y="851986"/>
            <a:ext cx="1101466" cy="131769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has Whitney made?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24" name="Oval 23"/>
          <p:cNvSpPr/>
          <p:nvPr/>
        </p:nvSpPr>
        <p:spPr>
          <a:xfrm>
            <a:off x="2492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60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628493" y="15181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88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56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95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63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931500" y="15188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91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59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819" y="46303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63663" y="6057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43" y="3009004"/>
            <a:ext cx="1134460" cy="135716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945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1" name="Oval 40"/>
          <p:cNvSpPr/>
          <p:nvPr/>
        </p:nvSpPr>
        <p:spPr>
          <a:xfrm>
            <a:off x="5513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2" name="Oval 41"/>
          <p:cNvSpPr/>
          <p:nvPr/>
        </p:nvSpPr>
        <p:spPr>
          <a:xfrm>
            <a:off x="5785156" y="424537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3" name="Oval 42"/>
          <p:cNvSpPr/>
          <p:nvPr/>
        </p:nvSpPr>
        <p:spPr>
          <a:xfrm>
            <a:off x="5677156" y="37476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Oval 43"/>
          <p:cNvSpPr/>
          <p:nvPr/>
        </p:nvSpPr>
        <p:spPr>
          <a:xfrm>
            <a:off x="6001156" y="411203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5" name="Oval 44"/>
          <p:cNvSpPr/>
          <p:nvPr/>
        </p:nvSpPr>
        <p:spPr>
          <a:xfrm>
            <a:off x="6223198" y="428295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6" name="Oval 45"/>
          <p:cNvSpPr/>
          <p:nvPr/>
        </p:nvSpPr>
        <p:spPr>
          <a:xfrm>
            <a:off x="6270763" y="396954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7" name="Oval 46"/>
          <p:cNvSpPr/>
          <p:nvPr/>
        </p:nvSpPr>
        <p:spPr>
          <a:xfrm>
            <a:off x="6096920" y="3615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8" name="Oval 47"/>
          <p:cNvSpPr/>
          <p:nvPr/>
        </p:nvSpPr>
        <p:spPr>
          <a:xfrm>
            <a:off x="6648370" y="4083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9" name="Oval 48"/>
          <p:cNvSpPr/>
          <p:nvPr/>
        </p:nvSpPr>
        <p:spPr>
          <a:xfrm>
            <a:off x="6528920" y="367246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0" name="Oval 49"/>
          <p:cNvSpPr/>
          <p:nvPr/>
        </p:nvSpPr>
        <p:spPr>
          <a:xfrm>
            <a:off x="7141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1" name="Oval 50"/>
          <p:cNvSpPr/>
          <p:nvPr/>
        </p:nvSpPr>
        <p:spPr>
          <a:xfrm>
            <a:off x="6709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2" name="Oval 51"/>
          <p:cNvSpPr/>
          <p:nvPr/>
        </p:nvSpPr>
        <p:spPr>
          <a:xfrm>
            <a:off x="6981043" y="423896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3" name="Oval 52"/>
          <p:cNvSpPr/>
          <p:nvPr/>
        </p:nvSpPr>
        <p:spPr>
          <a:xfrm>
            <a:off x="6873043" y="374125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4" name="Oval 53"/>
          <p:cNvSpPr/>
          <p:nvPr/>
        </p:nvSpPr>
        <p:spPr>
          <a:xfrm>
            <a:off x="7197043" y="410562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5" name="Oval 54"/>
          <p:cNvSpPr/>
          <p:nvPr/>
        </p:nvSpPr>
        <p:spPr>
          <a:xfrm>
            <a:off x="7419085" y="42765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6" name="Oval 55"/>
          <p:cNvSpPr/>
          <p:nvPr/>
        </p:nvSpPr>
        <p:spPr>
          <a:xfrm>
            <a:off x="7466650" y="396314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7" name="Oval 56"/>
          <p:cNvSpPr/>
          <p:nvPr/>
        </p:nvSpPr>
        <p:spPr>
          <a:xfrm>
            <a:off x="7292807" y="3609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8" name="Oval 57"/>
          <p:cNvSpPr/>
          <p:nvPr/>
        </p:nvSpPr>
        <p:spPr>
          <a:xfrm>
            <a:off x="7844257" y="4077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9" name="Oval 58"/>
          <p:cNvSpPr/>
          <p:nvPr/>
        </p:nvSpPr>
        <p:spPr>
          <a:xfrm>
            <a:off x="7724807" y="36660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0" name="Oval 59"/>
          <p:cNvSpPr/>
          <p:nvPr/>
        </p:nvSpPr>
        <p:spPr>
          <a:xfrm>
            <a:off x="6566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1" name="Oval 60"/>
          <p:cNvSpPr/>
          <p:nvPr/>
        </p:nvSpPr>
        <p:spPr>
          <a:xfrm>
            <a:off x="6134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2" name="Oval 61"/>
          <p:cNvSpPr/>
          <p:nvPr/>
        </p:nvSpPr>
        <p:spPr>
          <a:xfrm>
            <a:off x="6405860" y="3416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3" name="Oval 62"/>
          <p:cNvSpPr/>
          <p:nvPr/>
        </p:nvSpPr>
        <p:spPr>
          <a:xfrm>
            <a:off x="6297860" y="29182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4" name="Oval 63"/>
          <p:cNvSpPr/>
          <p:nvPr/>
        </p:nvSpPr>
        <p:spPr>
          <a:xfrm>
            <a:off x="6621860" y="32826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5" name="Oval 64"/>
          <p:cNvSpPr/>
          <p:nvPr/>
        </p:nvSpPr>
        <p:spPr>
          <a:xfrm>
            <a:off x="6843902" y="345358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6" name="Oval 65"/>
          <p:cNvSpPr/>
          <p:nvPr/>
        </p:nvSpPr>
        <p:spPr>
          <a:xfrm>
            <a:off x="6891467" y="31401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7" name="Oval 66"/>
          <p:cNvSpPr/>
          <p:nvPr/>
        </p:nvSpPr>
        <p:spPr>
          <a:xfrm>
            <a:off x="6717624" y="2786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8" name="Oval 67"/>
          <p:cNvSpPr/>
          <p:nvPr/>
        </p:nvSpPr>
        <p:spPr>
          <a:xfrm>
            <a:off x="7269074" y="3254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9" name="Oval 68"/>
          <p:cNvSpPr/>
          <p:nvPr/>
        </p:nvSpPr>
        <p:spPr>
          <a:xfrm>
            <a:off x="7149624" y="284310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71" name="Group 70"/>
          <p:cNvGrpSpPr/>
          <p:nvPr/>
        </p:nvGrpSpPr>
        <p:grpSpPr>
          <a:xfrm>
            <a:off x="792139" y="2988897"/>
            <a:ext cx="3545564" cy="846829"/>
            <a:chOff x="3508338" y="2193062"/>
            <a:chExt cx="3150676" cy="846829"/>
          </a:xfrm>
        </p:grpSpPr>
        <p:sp>
          <p:nvSpPr>
            <p:cNvPr id="72" name="Rounded Rectangular Callout 7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508338" y="2200977"/>
              <a:ext cx="31178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made three times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7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snowballs.</a:t>
            </a:r>
          </a:p>
          <a:p>
            <a:r>
              <a:rPr lang="en-GB" sz="2800" dirty="0"/>
              <a:t>Whitney has three times as many snowballs as Eva. 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does Whitney have?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30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87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4" grpId="0"/>
      <p:bldP spid="74" grpId="0" animBg="1"/>
      <p:bldP spid="76" grpId="0" animBg="1"/>
      <p:bldP spid="77" grpId="0" animBg="1"/>
      <p:bldP spid="78" grpId="0"/>
      <p:bldP spid="79" grpId="0"/>
      <p:bldP spid="80" grpId="0"/>
      <p:bldP spid="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else can you see from the bar model?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68359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20 more snowballs than Eva.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20 fewer snowballs than Whitney.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girls have 40 snowballs altogether.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5276" y="141898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88120" y="15616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86446" y="2044368"/>
            <a:ext cx="2037472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07351" y="1613318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23" name="Right Brace 22"/>
          <p:cNvSpPr/>
          <p:nvPr/>
        </p:nvSpPr>
        <p:spPr>
          <a:xfrm>
            <a:off x="4699839" y="1792506"/>
            <a:ext cx="356937" cy="1728121"/>
          </a:xfrm>
          <a:prstGeom prst="rightBrace">
            <a:avLst>
              <a:gd name="adj1" fmla="val 8333"/>
              <a:gd name="adj2" fmla="val 50569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64672" y="2425733"/>
            <a:ext cx="101138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0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17" grpId="0"/>
      <p:bldP spid="17" grpId="1"/>
      <p:bldP spid="10" grpId="0"/>
      <p:bldP spid="23" grpId="0" animBg="1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597772" y="402441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is a bar model to represent how children </a:t>
            </a:r>
            <a:r>
              <a:rPr lang="en-GB" sz="2800"/>
              <a:t>in Class </a:t>
            </a:r>
            <a:r>
              <a:rPr lang="en-GB" sz="2800" dirty="0"/>
              <a:t>3 travel to school.</a:t>
            </a:r>
          </a:p>
          <a:p>
            <a:r>
              <a:rPr lang="en-GB" sz="2800" dirty="0"/>
              <a:t>Use the bar model to complete the sentences.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36250" y="5412142"/>
            <a:ext cx="7388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</p:txBody>
      </p:sp>
      <p:sp>
        <p:nvSpPr>
          <p:cNvPr id="70" name="Rectangle 69"/>
          <p:cNvSpPr/>
          <p:nvPr/>
        </p:nvSpPr>
        <p:spPr>
          <a:xfrm>
            <a:off x="1684494" y="211550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Rectangle 73"/>
          <p:cNvSpPr/>
          <p:nvPr/>
        </p:nvSpPr>
        <p:spPr>
          <a:xfrm>
            <a:off x="1684494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703230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0" y="2829436"/>
            <a:ext cx="993730" cy="6101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06" y="1981356"/>
            <a:ext cx="758994" cy="82109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43552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 as many children travel by car as by bus.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88401" y="54121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_______ as many children walk as travel by bus.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9733" y="22484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12577" y="23911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6506" y="4315315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Twice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6506" y="3439590"/>
            <a:ext cx="5979914" cy="848763"/>
            <a:chOff x="796506" y="3439590"/>
            <a:chExt cx="5979914" cy="848763"/>
          </a:xfrm>
        </p:grpSpPr>
        <p:grpSp>
          <p:nvGrpSpPr>
            <p:cNvPr id="13" name="Group 12"/>
            <p:cNvGrpSpPr/>
            <p:nvPr/>
          </p:nvGrpSpPr>
          <p:grpSpPr>
            <a:xfrm>
              <a:off x="796506" y="3439590"/>
              <a:ext cx="4961178" cy="848763"/>
              <a:chOff x="796506" y="3439590"/>
              <a:chExt cx="4961178" cy="848763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1684494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96506" y="3439590"/>
                <a:ext cx="704088" cy="848763"/>
              </a:xfrm>
              <a:prstGeom prst="rect">
                <a:avLst/>
              </a:prstGeom>
            </p:spPr>
          </p:pic>
          <p:sp>
            <p:nvSpPr>
              <p:cNvPr id="24" name="Rectangle 23"/>
              <p:cNvSpPr/>
              <p:nvPr/>
            </p:nvSpPr>
            <p:spPr>
              <a:xfrm>
                <a:off x="2703230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3720212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738948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757684" y="3614590"/>
              <a:ext cx="1018736" cy="49876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96505" y="5370256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times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34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0052 -0.10718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74" grpId="0" animBg="1"/>
      <p:bldP spid="74" grpId="1" animBg="1"/>
      <p:bldP spid="74" grpId="2" animBg="1"/>
      <p:bldP spid="76" grpId="0" animBg="1"/>
      <p:bldP spid="76" grpId="1" animBg="1"/>
      <p:bldP spid="76" grpId="2" animBg="1"/>
      <p:bldP spid="28" grpId="0"/>
      <p:bldP spid="30" grpId="0"/>
      <p:bldP spid="32" grpId="0"/>
      <p:bldP spid="32" grpId="1"/>
      <p:bldP spid="12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16778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18205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437" y="284047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are 2 toys.</a:t>
            </a:r>
          </a:p>
          <a:p>
            <a:r>
              <a:rPr lang="en-GB" sz="2800" dirty="0"/>
              <a:t>The giraffe is 3 times as tall as the elephant.</a:t>
            </a:r>
          </a:p>
          <a:p>
            <a:r>
              <a:rPr lang="en-GB" sz="2800" dirty="0"/>
              <a:t>How tall is the elephant?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026721" y="3578632"/>
            <a:ext cx="4957698" cy="2668697"/>
            <a:chOff x="3504904" y="3124083"/>
            <a:chExt cx="5604735" cy="31110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2157" y="3124083"/>
              <a:ext cx="2247870" cy="311100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055" y="4679584"/>
              <a:ext cx="1730998" cy="1536504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4374146" y="3262264"/>
              <a:ext cx="0" cy="283464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3504904" y="4479528"/>
              <a:ext cx="113646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60 cm</a:t>
              </a: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V="1">
              <a:off x="7944679" y="4805826"/>
              <a:ext cx="0" cy="127208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7973171" y="5205936"/>
              <a:ext cx="1136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?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80" y="1983326"/>
            <a:ext cx="637127" cy="8817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86" y="2976544"/>
            <a:ext cx="584309" cy="51865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417395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Rectangle 29"/>
          <p:cNvSpPr/>
          <p:nvPr/>
        </p:nvSpPr>
        <p:spPr>
          <a:xfrm>
            <a:off x="2434854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Rectangle 30"/>
          <p:cNvSpPr/>
          <p:nvPr/>
        </p:nvSpPr>
        <p:spPr>
          <a:xfrm>
            <a:off x="3446104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Rectangle 31"/>
          <p:cNvSpPr/>
          <p:nvPr/>
        </p:nvSpPr>
        <p:spPr>
          <a:xfrm>
            <a:off x="1416118" y="297654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1417395" y="2131069"/>
            <a:ext cx="3056208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737665" y="1700019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693128" y="2277109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75769" y="2261066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90124" y="2276802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987987" y="2072459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7987" y="2072459"/>
                <a:ext cx="2545001" cy="800219"/>
              </a:xfrm>
              <a:prstGeom prst="rect">
                <a:avLst/>
              </a:prstGeom>
              <a:blipFill>
                <a:blip r:embed="rId8"/>
                <a:stretch>
                  <a:fillRect l="-4785" t="-76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693127" y="3017572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02428" y="4084758"/>
            <a:ext cx="63601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 is 3 times greater than 20</a:t>
            </a:r>
          </a:p>
          <a:p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2617641" y="2957230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elephant is 20 cm tall.</a:t>
            </a:r>
          </a:p>
          <a:p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777225" y="5046955"/>
            <a:ext cx="51178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is 3 times smaller than 60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4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437" y="284047"/>
            <a:ext cx="778581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and Ron have some playing cards.</a:t>
            </a:r>
          </a:p>
          <a:p>
            <a:r>
              <a:rPr lang="en-GB" sz="2800" dirty="0"/>
              <a:t>Amir has twice as many cards as Ron.</a:t>
            </a:r>
          </a:p>
          <a:p>
            <a:r>
              <a:rPr lang="en-GB" sz="2800" dirty="0"/>
              <a:t>Altogether there are 24 cards.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cards does each boy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16778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18205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336016" y="2939046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Rectangle 29"/>
          <p:cNvSpPr/>
          <p:nvPr/>
        </p:nvSpPr>
        <p:spPr>
          <a:xfrm>
            <a:off x="2353475" y="2939046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Rectangle 31"/>
          <p:cNvSpPr/>
          <p:nvPr/>
        </p:nvSpPr>
        <p:spPr>
          <a:xfrm>
            <a:off x="1334739" y="2096708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TextBox 37"/>
          <p:cNvSpPr txBox="1"/>
          <p:nvPr/>
        </p:nvSpPr>
        <p:spPr>
          <a:xfrm>
            <a:off x="1611749" y="2973638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594390" y="2957595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532897" y="2219620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897" y="2219620"/>
                <a:ext cx="2545001" cy="800219"/>
              </a:xfrm>
              <a:prstGeom prst="rect">
                <a:avLst/>
              </a:prstGeom>
              <a:blipFill>
                <a:blip r:embed="rId6"/>
                <a:stretch>
                  <a:fillRect l="-5036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611748" y="2137736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12864" y="3911337"/>
            <a:ext cx="40576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Ron has 8 cards.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Amir has 16 cards.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409" y="3963434"/>
            <a:ext cx="1427798" cy="170311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1760" y="3782557"/>
            <a:ext cx="1389408" cy="176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90">
            <a:off x="6441516" y="4628455"/>
            <a:ext cx="872952" cy="55245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90">
            <a:off x="6970920" y="4809333"/>
            <a:ext cx="872952" cy="5524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095" y="2627850"/>
            <a:ext cx="770017" cy="91849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1485" y="1924817"/>
            <a:ext cx="700333" cy="887502"/>
          </a:xfrm>
          <a:prstGeom prst="rect">
            <a:avLst/>
          </a:prstGeom>
        </p:spPr>
      </p:pic>
      <p:sp>
        <p:nvSpPr>
          <p:cNvPr id="49" name="Right Brace 48"/>
          <p:cNvSpPr/>
          <p:nvPr/>
        </p:nvSpPr>
        <p:spPr>
          <a:xfrm>
            <a:off x="3541074" y="2096709"/>
            <a:ext cx="337984" cy="1378600"/>
          </a:xfrm>
          <a:prstGeom prst="rightBrace">
            <a:avLst>
              <a:gd name="adj1" fmla="val 686"/>
              <a:gd name="adj2" fmla="val 50569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07962" y="2558174"/>
            <a:ext cx="101138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517173" y="2860031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173" y="2860031"/>
                <a:ext cx="2545001" cy="800219"/>
              </a:xfrm>
              <a:prstGeom prst="rect">
                <a:avLst/>
              </a:prstGeom>
              <a:blipFill>
                <a:blip r:embed="rId10"/>
                <a:stretch>
                  <a:fillRect l="-4785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74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2" grpId="0" animBg="1"/>
      <p:bldP spid="38" grpId="0"/>
      <p:bldP spid="39" grpId="0"/>
      <p:bldP spid="42" grpId="0"/>
      <p:bldP spid="43" grpId="0"/>
      <p:bldP spid="49" grpId="0" animBg="1"/>
      <p:bldP spid="50" grpId="0"/>
      <p:bldP spid="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188259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1|2.4|4.1|3.5|5|3.1|2.8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4|0.9|1|1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9|9.4|2.8|6.1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9.3|7.6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4|4.1|8.7|6.1|0.6|0.5|0.8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2.5|3.7|2.5|3.3|3|4.9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1|1.9|3.6|2|19.6|1.9|5.6|1.7|5.3|0.7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1|5.9|4.6|16|2.9|8.3|11.5|3.3|2|0.8|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|4.8|5|8.6|5.8|1.1|2.8|8.6|0.9|12.6|13.5|5.8|2.2|3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elements/1.1/"/>
    <ds:schemaRef ds:uri="cee99ee9-287b-4f9a-957c-ba5ae7375c9a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5CB072-950A-456D-BB95-DEC4D2DDD7F9}"/>
</file>

<file path=docProps/app.xml><?xml version="1.0" encoding="utf-8"?>
<Properties xmlns="http://schemas.openxmlformats.org/officeDocument/2006/extended-properties" xmlns:vt="http://schemas.openxmlformats.org/officeDocument/2006/docPropsVTypes">
  <TotalTime>8493</TotalTime>
  <Words>480</Words>
  <Application>Microsoft Office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235</cp:revision>
  <dcterms:created xsi:type="dcterms:W3CDTF">2019-07-05T11:02:13Z</dcterms:created>
  <dcterms:modified xsi:type="dcterms:W3CDTF">2021-01-12T17:37:11Z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