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slideMasters/slideMaster1.xml" ContentType="application/vnd.openxmlformats-officedocument.presentationml.slideMaster+xml"/>
  <Override PartName="/ppt/notesSlides/notesSlide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customXml/itemProps3.xml" ContentType="application/vnd.openxmlformats-officedocument.customXmlProperties+xml"/>
  <Override PartName="/customXml/itemProps1.xml" ContentType="application/vnd.openxmlformats-officedocument.customXmlProperties+xml"/>
  <Override PartName="/ppt/tags/tag1.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revisionInfo.xml" ContentType="application/vnd.ms-powerpoint.revisioninfo+xml"/>
  <Override PartName="/ppt/tags/tag2.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customXml/itemProps2.xml" ContentType="application/vnd.openxmlformats-officedocument.customXmlProperties+xml"/>
  <Override PartName="/ppt/tags/tag9.xml" ContentType="application/vnd.openxmlformats-officedocument.presentationml.tags+xml"/>
  <Override PartName="/ppt/tags/tag6.xml" ContentType="application/vnd.openxmlformats-officedocument.presentationml.tags+xml"/>
  <Override PartName="/docProps/app.xml" ContentType="application/vnd.openxmlformats-officedocument.extended-properties+xml"/>
  <Override PartName="/ppt/tags/tag10.xml" ContentType="application/vnd.openxmlformats-officedocument.presentationml.tags+xml"/>
  <Override PartName="/ppt/tags/tag7.xml" ContentType="application/vnd.openxmlformats-officedocument.presentationml.tag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310" r:id="rId5"/>
    <p:sldId id="324" r:id="rId6"/>
    <p:sldId id="366" r:id="rId7"/>
    <p:sldId id="367" r:id="rId8"/>
    <p:sldId id="325" r:id="rId9"/>
    <p:sldId id="368" r:id="rId10"/>
    <p:sldId id="360" r:id="rId11"/>
    <p:sldId id="369" r:id="rId12"/>
    <p:sldId id="370" r:id="rId13"/>
    <p:sldId id="371" r:id="rId14"/>
    <p:sldId id="372" r:id="rId15"/>
    <p:sldId id="37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793" userDrawn="1">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AE78D6"/>
    <a:srgbClr val="FF9933"/>
    <a:srgbClr val="FF964F"/>
    <a:srgbClr val="FF6600"/>
    <a:srgbClr val="0000FF"/>
    <a:srgbClr val="FF3399"/>
    <a:srgbClr val="FFFF66"/>
    <a:srgbClr val="990099"/>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8B6140-9AA1-43D5-B29A-246867ABB0D6}" v="7" dt="2021-01-20T19:42:22.1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727" autoAdjust="0"/>
  </p:normalViewPr>
  <p:slideViewPr>
    <p:cSldViewPr snapToGrid="0">
      <p:cViewPr varScale="1">
        <p:scale>
          <a:sx n="80" d="100"/>
          <a:sy n="80" d="100"/>
        </p:scale>
        <p:origin x="782" y="67"/>
      </p:cViewPr>
      <p:guideLst>
        <p:guide orient="horz" pos="3793"/>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52" d="100"/>
          <a:sy n="52" d="100"/>
        </p:scale>
        <p:origin x="28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45069D-0DA1-4F58-8F43-90C43489E8AD}" type="datetimeFigureOut">
              <a:rPr lang="en-GB" smtClean="0"/>
              <a:t>20/01/2021</a:t>
            </a:fld>
            <a:endParaRPr lang="en-GB"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09BC24-41CC-4FC4-BA18-F894B7ED82D1}" type="slidenum">
              <a:rPr lang="en-GB" smtClean="0"/>
              <a:t>‹#›</a:t>
            </a:fld>
            <a:endParaRPr lang="en-GB" dirty="0"/>
          </a:p>
        </p:txBody>
      </p:sp>
    </p:spTree>
    <p:extLst>
      <p:ext uri="{BB962C8B-B14F-4D97-AF65-F5344CB8AC3E}">
        <p14:creationId xmlns:p14="http://schemas.microsoft.com/office/powerpoint/2010/main" val="1692228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a:t>
            </a:fld>
            <a:endParaRPr lang="en-GB" dirty="0"/>
          </a:p>
        </p:txBody>
      </p:sp>
    </p:spTree>
    <p:extLst>
      <p:ext uri="{BB962C8B-B14F-4D97-AF65-F5344CB8AC3E}">
        <p14:creationId xmlns:p14="http://schemas.microsoft.com/office/powerpoint/2010/main" val="37860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2</a:t>
            </a:fld>
            <a:endParaRPr lang="en-GB" dirty="0"/>
          </a:p>
        </p:txBody>
      </p:sp>
    </p:spTree>
    <p:extLst>
      <p:ext uri="{BB962C8B-B14F-4D97-AF65-F5344CB8AC3E}">
        <p14:creationId xmlns:p14="http://schemas.microsoft.com/office/powerpoint/2010/main" val="3429485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3</a:t>
            </a:fld>
            <a:endParaRPr lang="en-GB" dirty="0"/>
          </a:p>
        </p:txBody>
      </p:sp>
    </p:spTree>
    <p:extLst>
      <p:ext uri="{BB962C8B-B14F-4D97-AF65-F5344CB8AC3E}">
        <p14:creationId xmlns:p14="http://schemas.microsoft.com/office/powerpoint/2010/main" val="10474826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4</a:t>
            </a:fld>
            <a:endParaRPr lang="en-GB" dirty="0"/>
          </a:p>
        </p:txBody>
      </p:sp>
    </p:spTree>
    <p:extLst>
      <p:ext uri="{BB962C8B-B14F-4D97-AF65-F5344CB8AC3E}">
        <p14:creationId xmlns:p14="http://schemas.microsoft.com/office/powerpoint/2010/main" val="13157679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5</a:t>
            </a:fld>
            <a:endParaRPr lang="en-GB" dirty="0"/>
          </a:p>
        </p:txBody>
      </p:sp>
    </p:spTree>
    <p:extLst>
      <p:ext uri="{BB962C8B-B14F-4D97-AF65-F5344CB8AC3E}">
        <p14:creationId xmlns:p14="http://schemas.microsoft.com/office/powerpoint/2010/main" val="3996814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6</a:t>
            </a:fld>
            <a:endParaRPr lang="en-GB" dirty="0"/>
          </a:p>
        </p:txBody>
      </p:sp>
    </p:spTree>
    <p:extLst>
      <p:ext uri="{BB962C8B-B14F-4D97-AF65-F5344CB8AC3E}">
        <p14:creationId xmlns:p14="http://schemas.microsoft.com/office/powerpoint/2010/main" val="23786635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7</a:t>
            </a:fld>
            <a:endParaRPr lang="en-GB" dirty="0"/>
          </a:p>
        </p:txBody>
      </p:sp>
    </p:spTree>
    <p:extLst>
      <p:ext uri="{BB962C8B-B14F-4D97-AF65-F5344CB8AC3E}">
        <p14:creationId xmlns:p14="http://schemas.microsoft.com/office/powerpoint/2010/main" val="2812842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8</a:t>
            </a:fld>
            <a:endParaRPr lang="en-GB" dirty="0"/>
          </a:p>
        </p:txBody>
      </p:sp>
    </p:spTree>
    <p:extLst>
      <p:ext uri="{BB962C8B-B14F-4D97-AF65-F5344CB8AC3E}">
        <p14:creationId xmlns:p14="http://schemas.microsoft.com/office/powerpoint/2010/main" val="3401565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9</a:t>
            </a:fld>
            <a:endParaRPr lang="en-GB" dirty="0"/>
          </a:p>
        </p:txBody>
      </p:sp>
    </p:spTree>
    <p:extLst>
      <p:ext uri="{BB962C8B-B14F-4D97-AF65-F5344CB8AC3E}">
        <p14:creationId xmlns:p14="http://schemas.microsoft.com/office/powerpoint/2010/main" val="34648356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10</a:t>
            </a:fld>
            <a:endParaRPr lang="en-GB" dirty="0"/>
          </a:p>
        </p:txBody>
      </p:sp>
    </p:spTree>
    <p:extLst>
      <p:ext uri="{BB962C8B-B14F-4D97-AF65-F5344CB8AC3E}">
        <p14:creationId xmlns:p14="http://schemas.microsoft.com/office/powerpoint/2010/main" val="41732099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11</a:t>
            </a:fld>
            <a:endParaRPr lang="en-GB" dirty="0"/>
          </a:p>
        </p:txBody>
      </p:sp>
    </p:spTree>
    <p:extLst>
      <p:ext uri="{BB962C8B-B14F-4D97-AF65-F5344CB8AC3E}">
        <p14:creationId xmlns:p14="http://schemas.microsoft.com/office/powerpoint/2010/main" val="872293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20/01/2021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425611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20/01/2021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243201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2AEE5F-8F5A-4802-B70F-D306782E7DF3}" type="datetimeFigureOut">
              <a:rPr lang="en-GB" smtClean="0"/>
              <a:t>20/01/2021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989414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2AEE5F-8F5A-4802-B70F-D306782E7DF3}" type="datetimeFigureOut">
              <a:rPr lang="en-GB" smtClean="0"/>
              <a:t>20/01/2021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833632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2AEE5F-8F5A-4802-B70F-D306782E7DF3}" type="datetimeFigureOut">
              <a:rPr lang="en-GB" smtClean="0"/>
              <a:t>20/01/2021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435399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2AEE5F-8F5A-4802-B70F-D306782E7DF3}" type="datetimeFigureOut">
              <a:rPr lang="en-GB" smtClean="0"/>
              <a:t>20/01/2021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33778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2AEE5F-8F5A-4802-B70F-D306782E7DF3}" type="datetimeFigureOut">
              <a:rPr lang="en-GB" smtClean="0"/>
              <a:t>20/01/2021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708655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t>20/01/2021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1200257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t>20/01/2021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96398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20/01/2021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28254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20/01/2021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1808080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2AEE5F-8F5A-4802-B70F-D306782E7DF3}" type="datetimeFigureOut">
              <a:rPr lang="en-GB" smtClean="0"/>
              <a:t>20/01/2021</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79AC1-07B4-42AE-95AF-E9964C39BE45}" type="slidenum">
              <a:rPr lang="en-GB" smtClean="0"/>
              <a:t>‹#›</a:t>
            </a:fld>
            <a:endParaRPr lang="en-GB" dirty="0"/>
          </a:p>
        </p:txBody>
      </p:sp>
    </p:spTree>
    <p:extLst>
      <p:ext uri="{BB962C8B-B14F-4D97-AF65-F5344CB8AC3E}">
        <p14:creationId xmlns:p14="http://schemas.microsoft.com/office/powerpoint/2010/main" val="22386868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2.png"/><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1.png"/><Relationship Id="rId5" Type="http://schemas.openxmlformats.org/officeDocument/2006/relationships/notesSlide" Target="../notesSlides/notesSlide2.xm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2.png"/><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1.png"/><Relationship Id="rId5" Type="http://schemas.openxmlformats.org/officeDocument/2006/relationships/notesSlide" Target="../notesSlides/notesSlide3.xml"/><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3.xml"/><Relationship Id="rId6" Type="http://schemas.openxmlformats.org/officeDocument/2006/relationships/image" Target="../media/image2.png"/><Relationship Id="rId5" Type="http://schemas.openxmlformats.org/officeDocument/2006/relationships/notesSlide" Target="../notesSlides/notesSlide4.xml"/><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4.xml"/><Relationship Id="rId6" Type="http://schemas.openxmlformats.org/officeDocument/2006/relationships/image" Target="../media/image2.png"/><Relationship Id="rId5" Type="http://schemas.openxmlformats.org/officeDocument/2006/relationships/notesSlide" Target="../notesSlides/notesSlide5.xml"/><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notesSlide" Target="../notesSlides/notesSlide6.xml"/><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7" Type="http://schemas.openxmlformats.org/officeDocument/2006/relationships/image" Target="../media/image2.png"/><Relationship Id="rId2" Type="http://schemas.microsoft.com/office/2007/relationships/media" Target="../media/media7.m4a"/><Relationship Id="rId1" Type="http://schemas.openxmlformats.org/officeDocument/2006/relationships/tags" Target="../tags/tag6.xml"/><Relationship Id="rId6" Type="http://schemas.openxmlformats.org/officeDocument/2006/relationships/image" Target="../media/image1.png"/><Relationship Id="rId5" Type="http://schemas.openxmlformats.org/officeDocument/2006/relationships/notesSlide" Target="../notesSlides/notesSlide7.xml"/><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7" Type="http://schemas.openxmlformats.org/officeDocument/2006/relationships/image" Target="../media/image2.png"/><Relationship Id="rId2" Type="http://schemas.microsoft.com/office/2007/relationships/media" Target="../media/media8.m4a"/><Relationship Id="rId1" Type="http://schemas.openxmlformats.org/officeDocument/2006/relationships/tags" Target="../tags/tag7.xml"/><Relationship Id="rId6" Type="http://schemas.openxmlformats.org/officeDocument/2006/relationships/image" Target="../media/image1.png"/><Relationship Id="rId5" Type="http://schemas.openxmlformats.org/officeDocument/2006/relationships/notesSlide" Target="../notesSlides/notesSlide8.xml"/><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7" Type="http://schemas.openxmlformats.org/officeDocument/2006/relationships/image" Target="../media/image2.png"/><Relationship Id="rId2" Type="http://schemas.microsoft.com/office/2007/relationships/media" Target="../media/media9.m4a"/><Relationship Id="rId1" Type="http://schemas.openxmlformats.org/officeDocument/2006/relationships/tags" Target="../tags/tag8.xml"/><Relationship Id="rId6" Type="http://schemas.openxmlformats.org/officeDocument/2006/relationships/image" Target="../media/image1.png"/><Relationship Id="rId5" Type="http://schemas.openxmlformats.org/officeDocument/2006/relationships/notesSlide" Target="../notesSlides/notesSlide9.xml"/><Relationship Id="rId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9.xml"/><Relationship Id="rId6" Type="http://schemas.openxmlformats.org/officeDocument/2006/relationships/image" Target="../media/image2.png"/><Relationship Id="rId5" Type="http://schemas.openxmlformats.org/officeDocument/2006/relationships/notesSlide" Target="../notesSlides/notesSlide10.xml"/><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10.xml"/><Relationship Id="rId6" Type="http://schemas.openxmlformats.org/officeDocument/2006/relationships/image" Target="../media/image2.png"/><Relationship Id="rId5" Type="http://schemas.openxmlformats.org/officeDocument/2006/relationships/notesSlide" Target="../notesSlides/notesSlide11.xml"/><Relationship Id="rId4"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806" y="275635"/>
            <a:ext cx="9851923" cy="1995617"/>
          </a:xfrm>
        </p:spPr>
        <p:txBody>
          <a:bodyPr>
            <a:noAutofit/>
          </a:bodyPr>
          <a:lstStyle/>
          <a:p>
            <a:pPr algn="l"/>
            <a:br>
              <a:rPr lang="en-GB" dirty="0"/>
            </a:br>
            <a:br>
              <a:rPr lang="en-GB" dirty="0"/>
            </a:br>
            <a:r>
              <a:rPr lang="en-GB" sz="4800" b="1" dirty="0">
                <a:latin typeface="+mn-lt"/>
              </a:rPr>
              <a:t>Cohesive Language</a:t>
            </a:r>
            <a:br>
              <a:rPr lang="en-GB" dirty="0"/>
            </a:br>
            <a:br>
              <a:rPr lang="en-GB" sz="3200" dirty="0">
                <a:latin typeface="+mn-lt"/>
              </a:rPr>
            </a:br>
            <a:endParaRPr lang="en-GB" sz="3200" dirty="0">
              <a:solidFill>
                <a:srgbClr val="7030A0"/>
              </a:solidFill>
              <a:latin typeface="+mn-lt"/>
            </a:endParaRPr>
          </a:p>
        </p:txBody>
      </p:sp>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5</a:t>
            </a:r>
            <a:endParaRPr lang="en-GB" sz="1000" dirty="0"/>
          </a:p>
        </p:txBody>
      </p:sp>
      <p:sp>
        <p:nvSpPr>
          <p:cNvPr id="5" name="Speech Bubble: Rectangle with Corners Rounded 4">
            <a:extLst>
              <a:ext uri="{FF2B5EF4-FFF2-40B4-BE49-F238E27FC236}">
                <a16:creationId xmlns:a16="http://schemas.microsoft.com/office/drawing/2014/main" id="{0679D9F7-C45F-4817-8F15-3C4033A71A53}"/>
              </a:ext>
            </a:extLst>
          </p:cNvPr>
          <p:cNvSpPr/>
          <p:nvPr/>
        </p:nvSpPr>
        <p:spPr>
          <a:xfrm>
            <a:off x="3616331" y="2295077"/>
            <a:ext cx="4921824" cy="2294313"/>
          </a:xfrm>
          <a:prstGeom prst="wedgeRoundRectCallout">
            <a:avLst>
              <a:gd name="adj1" fmla="val 65319"/>
              <a:gd name="adj2" fmla="val 3812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What does cohesion mean?</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What is cohesive writing?</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What type of language helps us write cohesively?</a:t>
            </a:r>
          </a:p>
        </p:txBody>
      </p:sp>
      <p:pic>
        <p:nvPicPr>
          <p:cNvPr id="7" name="Picture 6">
            <a:extLst>
              <a:ext uri="{FF2B5EF4-FFF2-40B4-BE49-F238E27FC236}">
                <a16:creationId xmlns:a16="http://schemas.microsoft.com/office/drawing/2014/main" id="{A042D1EB-D2DD-498E-B72A-327B2435084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80742" y="3647136"/>
            <a:ext cx="1058267" cy="1103714"/>
          </a:xfrm>
          <a:prstGeom prst="rect">
            <a:avLst/>
          </a:prstGeom>
        </p:spPr>
      </p:pic>
      <p:pic>
        <p:nvPicPr>
          <p:cNvPr id="6" name="Audio 5">
            <a:hlinkClick r:id="" action="ppaction://media"/>
            <a:extLst>
              <a:ext uri="{FF2B5EF4-FFF2-40B4-BE49-F238E27FC236}">
                <a16:creationId xmlns:a16="http://schemas.microsoft.com/office/drawing/2014/main" id="{ADAC88BD-4570-41F8-88A4-86321C224B7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89957897"/>
      </p:ext>
    </p:extLst>
  </p:cSld>
  <p:clrMapOvr>
    <a:masterClrMapping/>
  </p:clrMapOvr>
  <mc:AlternateContent xmlns:mc="http://schemas.openxmlformats.org/markup-compatibility/2006" xmlns:p14="http://schemas.microsoft.com/office/powerpoint/2010/main">
    <mc:Choice Requires="p14">
      <p:transition spd="slow" p14:dur="2000" advTm="19086"/>
    </mc:Choice>
    <mc:Fallback xmlns="">
      <p:transition spd="slow" advTm="190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5</a:t>
            </a:r>
            <a:endParaRPr lang="en-GB" sz="1000" dirty="0"/>
          </a:p>
        </p:txBody>
      </p:sp>
      <p:pic>
        <p:nvPicPr>
          <p:cNvPr id="23" name="Picture 22">
            <a:extLst>
              <a:ext uri="{FF2B5EF4-FFF2-40B4-BE49-F238E27FC236}">
                <a16:creationId xmlns:a16="http://schemas.microsoft.com/office/drawing/2014/main" id="{2BBE32F7-9469-491B-8E71-6DF5AF637D1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34847" y="5194414"/>
            <a:ext cx="1058267" cy="1103714"/>
          </a:xfrm>
          <a:prstGeom prst="rect">
            <a:avLst/>
          </a:prstGeom>
        </p:spPr>
      </p:pic>
      <p:sp>
        <p:nvSpPr>
          <p:cNvPr id="70" name="TextBox 69">
            <a:extLst>
              <a:ext uri="{FF2B5EF4-FFF2-40B4-BE49-F238E27FC236}">
                <a16:creationId xmlns:a16="http://schemas.microsoft.com/office/drawing/2014/main" id="{7B831AFA-8D02-4A8C-9B91-91F112BEF634}"/>
              </a:ext>
            </a:extLst>
          </p:cNvPr>
          <p:cNvSpPr txBox="1"/>
          <p:nvPr/>
        </p:nvSpPr>
        <p:spPr>
          <a:xfrm>
            <a:off x="903596" y="697757"/>
            <a:ext cx="10573555" cy="2369880"/>
          </a:xfrm>
          <a:prstGeom prst="rect">
            <a:avLst/>
          </a:prstGeom>
          <a:noFill/>
        </p:spPr>
        <p:txBody>
          <a:bodyPr wrap="square" rtlCol="0">
            <a:spAutoFit/>
          </a:bodyPr>
          <a:lstStyle/>
          <a:p>
            <a:pPr algn="ctr"/>
            <a:r>
              <a:rPr lang="en-GB" sz="3600" b="1" dirty="0">
                <a:ea typeface="Calibri" panose="020F0502020204030204" pitchFamily="34" charset="0"/>
                <a:cs typeface="Times New Roman" panose="02020603050405020304" pitchFamily="18" charset="0"/>
              </a:rPr>
              <a:t>Cohesion</a:t>
            </a:r>
          </a:p>
          <a:p>
            <a:r>
              <a:rPr lang="en-GB" sz="2800" dirty="0">
                <a:solidFill>
                  <a:srgbClr val="000000"/>
                </a:solidFill>
                <a:ea typeface="Calibri" panose="020F0502020204030204" pitchFamily="34" charset="0"/>
                <a:cs typeface="Times New Roman" panose="02020603050405020304" pitchFamily="18" charset="0"/>
              </a:rPr>
              <a:t>A </a:t>
            </a:r>
            <a:r>
              <a:rPr lang="en-GB" sz="2800" b="1" dirty="0">
                <a:ea typeface="Calibri" panose="020F0502020204030204" pitchFamily="34" charset="0"/>
                <a:cs typeface="Times New Roman" panose="02020603050405020304" pitchFamily="18" charset="0"/>
              </a:rPr>
              <a:t>cohesive</a:t>
            </a:r>
            <a:r>
              <a:rPr lang="en-GB" sz="2800" dirty="0">
                <a:solidFill>
                  <a:srgbClr val="0000FF"/>
                </a:solidFill>
                <a:ea typeface="Calibri" panose="020F0502020204030204" pitchFamily="34" charset="0"/>
                <a:cs typeface="Times New Roman" panose="02020603050405020304" pitchFamily="18" charset="0"/>
              </a:rPr>
              <a:t> </a:t>
            </a:r>
            <a:r>
              <a:rPr lang="en-GB" sz="2800" dirty="0">
                <a:solidFill>
                  <a:srgbClr val="000000"/>
                </a:solidFill>
                <a:ea typeface="Calibri" panose="020F0502020204030204" pitchFamily="34" charset="0"/>
                <a:cs typeface="Times New Roman" panose="02020603050405020304" pitchFamily="18" charset="0"/>
              </a:rPr>
              <a:t>text</a:t>
            </a:r>
            <a:r>
              <a:rPr lang="en-GB" sz="2800" dirty="0">
                <a:ea typeface="Calibri" panose="020F0502020204030204" pitchFamily="34" charset="0"/>
                <a:cs typeface="Times New Roman" panose="02020603050405020304" pitchFamily="18" charset="0"/>
              </a:rPr>
              <a:t>:</a:t>
            </a:r>
          </a:p>
          <a:p>
            <a:pPr marL="571500" indent="-571500">
              <a:buFont typeface="Arial" panose="020B0604020202020204" pitchFamily="34" charset="0"/>
              <a:buChar char="•"/>
            </a:pPr>
            <a:r>
              <a:rPr lang="en-GB" sz="2800" dirty="0">
                <a:solidFill>
                  <a:srgbClr val="000000"/>
                </a:solidFill>
                <a:ea typeface="Times New Roman" panose="02020603050405020304" pitchFamily="18" charset="0"/>
                <a:cs typeface="Times New Roman" panose="02020603050405020304" pitchFamily="18" charset="0"/>
              </a:rPr>
              <a:t>flows smoothly</a:t>
            </a:r>
          </a:p>
          <a:p>
            <a:pPr marL="571500" indent="-571500">
              <a:buFont typeface="Arial" panose="020B0604020202020204" pitchFamily="34" charset="0"/>
              <a:buChar char="•"/>
            </a:pPr>
            <a:r>
              <a:rPr lang="en-GB" sz="2800" dirty="0">
                <a:solidFill>
                  <a:srgbClr val="000000"/>
                </a:solidFill>
                <a:ea typeface="Calibri" panose="020F0502020204030204" pitchFamily="34" charset="0"/>
                <a:cs typeface="Times New Roman" panose="02020603050405020304" pitchFamily="18" charset="0"/>
              </a:rPr>
              <a:t>makes links between ideas</a:t>
            </a:r>
          </a:p>
          <a:p>
            <a:pPr marL="571500" indent="-571500">
              <a:buFont typeface="Arial" panose="020B0604020202020204" pitchFamily="34" charset="0"/>
              <a:buChar char="•"/>
            </a:pPr>
            <a:r>
              <a:rPr lang="en-GB" sz="2800" dirty="0">
                <a:solidFill>
                  <a:srgbClr val="000000"/>
                </a:solidFill>
                <a:ea typeface="Calibri" panose="020F0502020204030204" pitchFamily="34" charset="0"/>
                <a:cs typeface="Times New Roman" panose="02020603050405020304" pitchFamily="18" charset="0"/>
              </a:rPr>
              <a:t>makes clear how meanings fit together</a:t>
            </a:r>
          </a:p>
        </p:txBody>
      </p:sp>
      <p:sp>
        <p:nvSpPr>
          <p:cNvPr id="71" name="Rectangle 70">
            <a:extLst>
              <a:ext uri="{FF2B5EF4-FFF2-40B4-BE49-F238E27FC236}">
                <a16:creationId xmlns:a16="http://schemas.microsoft.com/office/drawing/2014/main" id="{9440CBEE-D4A4-4A21-BC6A-8230AFC1BF8C}"/>
              </a:ext>
            </a:extLst>
          </p:cNvPr>
          <p:cNvSpPr/>
          <p:nvPr/>
        </p:nvSpPr>
        <p:spPr>
          <a:xfrm>
            <a:off x="903596" y="3525730"/>
            <a:ext cx="10215623" cy="1384995"/>
          </a:xfrm>
          <a:prstGeom prst="rect">
            <a:avLst/>
          </a:prstGeom>
        </p:spPr>
        <p:txBody>
          <a:bodyPr wrap="square">
            <a:spAutoFit/>
          </a:bodyPr>
          <a:lstStyle/>
          <a:p>
            <a:pPr algn="ctr"/>
            <a:r>
              <a:rPr lang="en-GB" sz="2800" b="1" dirty="0"/>
              <a:t>Cohesive devices </a:t>
            </a:r>
            <a:r>
              <a:rPr lang="en-GB" sz="2800" dirty="0"/>
              <a:t>are like road signs. </a:t>
            </a:r>
          </a:p>
          <a:p>
            <a:pPr algn="ctr"/>
            <a:r>
              <a:rPr lang="en-GB" sz="2800" dirty="0"/>
              <a:t>They keep the text </a:t>
            </a:r>
            <a:r>
              <a:rPr lang="en-GB" sz="2800" i="1" dirty="0"/>
              <a:t>running smoothly</a:t>
            </a:r>
            <a:r>
              <a:rPr lang="en-GB" sz="2800" dirty="0"/>
              <a:t>, making it clear </a:t>
            </a:r>
            <a:r>
              <a:rPr lang="en-GB" sz="2800" i="1" dirty="0"/>
              <a:t>which direction</a:t>
            </a:r>
            <a:r>
              <a:rPr lang="en-GB" sz="2800" b="1" dirty="0"/>
              <a:t> </a:t>
            </a:r>
            <a:r>
              <a:rPr lang="en-GB" sz="2800" dirty="0"/>
              <a:t>to follow and how different parts are </a:t>
            </a:r>
            <a:r>
              <a:rPr lang="en-GB" sz="2800" i="1" dirty="0"/>
              <a:t>linked</a:t>
            </a:r>
            <a:r>
              <a:rPr lang="en-GB" sz="2800" dirty="0"/>
              <a:t>. </a:t>
            </a:r>
            <a:r>
              <a:rPr lang="en-GB" sz="2800" dirty="0">
                <a:solidFill>
                  <a:srgbClr val="0000CC"/>
                </a:solidFill>
                <a:ea typeface="Times New Roman" panose="02020603050405020304" pitchFamily="18" charset="0"/>
                <a:cs typeface="Arial" panose="020B0604020202020204" pitchFamily="34" charset="0"/>
              </a:rPr>
              <a:t> </a:t>
            </a:r>
            <a:endParaRPr lang="en-GB" sz="2800" dirty="0">
              <a:ea typeface="Times New Roman" panose="02020603050405020304" pitchFamily="18" charset="0"/>
            </a:endParaRPr>
          </a:p>
        </p:txBody>
      </p:sp>
      <p:pic>
        <p:nvPicPr>
          <p:cNvPr id="3" name="Audio 2">
            <a:hlinkClick r:id="" action="ppaction://media"/>
            <a:extLst>
              <a:ext uri="{FF2B5EF4-FFF2-40B4-BE49-F238E27FC236}">
                <a16:creationId xmlns:a16="http://schemas.microsoft.com/office/drawing/2014/main" id="{25F65199-CF48-42C1-91BB-CB75DF798C58}"/>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581589869"/>
      </p:ext>
    </p:extLst>
  </p:cSld>
  <p:clrMapOvr>
    <a:masterClrMapping/>
  </p:clrMapOvr>
  <mc:AlternateContent xmlns:mc="http://schemas.openxmlformats.org/markup-compatibility/2006" xmlns:p14="http://schemas.microsoft.com/office/powerpoint/2010/main">
    <mc:Choice Requires="p14">
      <p:transition spd="slow" p14:dur="2000" advTm="30661"/>
    </mc:Choice>
    <mc:Fallback xmlns="">
      <p:transition spd="slow" advTm="306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1">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3"/>
                </p:tgtEl>
              </p:cMediaNode>
            </p:audio>
          </p:childTnLst>
        </p:cTn>
      </p:par>
    </p:tnLst>
    <p:bldLst>
      <p:bldP spid="70" grpId="0" uiExpand="1" build="p"/>
      <p:bldP spid="7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AAE82786-D03C-4416-A06D-89C5191111E7}"/>
              </a:ext>
            </a:extLst>
          </p:cNvPr>
          <p:cNvSpPr/>
          <p:nvPr/>
        </p:nvSpPr>
        <p:spPr>
          <a:xfrm>
            <a:off x="731001" y="2505113"/>
            <a:ext cx="8957930" cy="882678"/>
          </a:xfrm>
          <a:prstGeom prst="rect">
            <a:avLst/>
          </a:prstGeom>
          <a:solidFill>
            <a:srgbClr val="CEE1F2"/>
          </a:solidFill>
        </p:spPr>
        <p:txBody>
          <a:bodyPr wrap="square">
            <a:spAutoFit/>
          </a:bodyPr>
          <a:lstStyle/>
          <a:p>
            <a:pPr lvl="0">
              <a:lnSpc>
                <a:spcPct val="107000"/>
              </a:lnSpc>
              <a:spcAft>
                <a:spcPts val="800"/>
              </a:spcAft>
            </a:pPr>
            <a:r>
              <a:rPr lang="en-GB" sz="2400" b="1" i="1" dirty="0">
                <a:solidFill>
                  <a:prstClr val="black"/>
                </a:solidFill>
                <a:latin typeface="Calibri Light"/>
                <a:ea typeface="Calibri" panose="020F0502020204030204" pitchFamily="34" charset="0"/>
                <a:cs typeface="Times New Roman" panose="02020603050405020304" pitchFamily="18" charset="0"/>
              </a:rPr>
              <a:t>Harry</a:t>
            </a:r>
            <a:r>
              <a:rPr lang="en-GB" sz="2400" i="1" dirty="0">
                <a:solidFill>
                  <a:prstClr val="black"/>
                </a:solidFill>
                <a:latin typeface="Calibri Light"/>
                <a:ea typeface="Calibri" panose="020F0502020204030204" pitchFamily="34" charset="0"/>
                <a:cs typeface="Times New Roman" panose="02020603050405020304" pitchFamily="18" charset="0"/>
              </a:rPr>
              <a:t> nodded but </a:t>
            </a:r>
            <a:r>
              <a:rPr lang="en-GB" sz="2400" i="1" dirty="0">
                <a:latin typeface="Calibri Light"/>
                <a:ea typeface="Calibri" panose="020F0502020204030204" pitchFamily="34" charset="0"/>
                <a:cs typeface="Times New Roman" panose="02020603050405020304" pitchFamily="18" charset="0"/>
              </a:rPr>
              <a:t>he couldn’t shake off a lurking feeling that he had forgotten to do something. It made him feel uneasy</a:t>
            </a:r>
            <a:r>
              <a:rPr lang="en-GB" sz="2400" i="1" dirty="0">
                <a:solidFill>
                  <a:prstClr val="black"/>
                </a:solidFill>
                <a:latin typeface="Calibri Light"/>
                <a:ea typeface="Calibri" panose="020F0502020204030204" pitchFamily="34" charset="0"/>
                <a:cs typeface="Times New Roman" panose="02020603050405020304" pitchFamily="18" charset="0"/>
              </a:rPr>
              <a:t>. </a:t>
            </a: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5</a:t>
            </a:r>
            <a:endParaRPr lang="en-GB" sz="1000" dirty="0"/>
          </a:p>
        </p:txBody>
      </p:sp>
      <p:sp>
        <p:nvSpPr>
          <p:cNvPr id="28" name="TextBox 27">
            <a:extLst>
              <a:ext uri="{FF2B5EF4-FFF2-40B4-BE49-F238E27FC236}">
                <a16:creationId xmlns:a16="http://schemas.microsoft.com/office/drawing/2014/main" id="{A24E65CB-992F-4A2F-9FC9-EB44F382B4F4}"/>
              </a:ext>
            </a:extLst>
          </p:cNvPr>
          <p:cNvSpPr txBox="1"/>
          <p:nvPr/>
        </p:nvSpPr>
        <p:spPr>
          <a:xfrm>
            <a:off x="649667" y="547878"/>
            <a:ext cx="10573555" cy="646331"/>
          </a:xfrm>
          <a:prstGeom prst="rect">
            <a:avLst/>
          </a:prstGeom>
          <a:noFill/>
        </p:spPr>
        <p:txBody>
          <a:bodyPr wrap="square" rtlCol="0">
            <a:spAutoFit/>
          </a:bodyPr>
          <a:lstStyle/>
          <a:p>
            <a:r>
              <a:rPr lang="en-GB" sz="3600" b="1" dirty="0"/>
              <a:t>Cohesive devices – </a:t>
            </a:r>
            <a:r>
              <a:rPr lang="en-GB" sz="3600" b="1" dirty="0">
                <a:solidFill>
                  <a:srgbClr val="FF6600"/>
                </a:solidFill>
              </a:rPr>
              <a:t>Pronouns</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29" name="Rectangle 28">
            <a:extLst>
              <a:ext uri="{FF2B5EF4-FFF2-40B4-BE49-F238E27FC236}">
                <a16:creationId xmlns:a16="http://schemas.microsoft.com/office/drawing/2014/main" id="{DCF2DE28-C06A-4B6C-8F86-AD2478BC12F2}"/>
              </a:ext>
            </a:extLst>
          </p:cNvPr>
          <p:cNvSpPr/>
          <p:nvPr/>
        </p:nvSpPr>
        <p:spPr>
          <a:xfrm>
            <a:off x="649667" y="1194209"/>
            <a:ext cx="6028317" cy="1200329"/>
          </a:xfrm>
          <a:prstGeom prst="rect">
            <a:avLst/>
          </a:prstGeom>
        </p:spPr>
        <p:txBody>
          <a:bodyPr wrap="none">
            <a:spAutoFit/>
          </a:bodyPr>
          <a:lstStyle/>
          <a:p>
            <a:pPr>
              <a:lnSpc>
                <a:spcPct val="150000"/>
              </a:lnSpc>
            </a:pPr>
            <a:r>
              <a:rPr lang="en-GB" sz="2400" dirty="0">
                <a:solidFill>
                  <a:srgbClr val="FF6600"/>
                </a:solidFill>
              </a:rPr>
              <a:t>Pronouns</a:t>
            </a:r>
            <a:r>
              <a:rPr lang="en-GB" sz="2400" dirty="0"/>
              <a:t> can be used as </a:t>
            </a:r>
            <a:r>
              <a:rPr lang="en-GB" sz="2400" b="1" dirty="0"/>
              <a:t>cohesive devices</a:t>
            </a:r>
            <a:r>
              <a:rPr lang="en-GB" sz="2400" dirty="0"/>
              <a:t>.</a:t>
            </a:r>
          </a:p>
          <a:p>
            <a:pPr>
              <a:lnSpc>
                <a:spcPct val="150000"/>
              </a:lnSpc>
            </a:pPr>
            <a:r>
              <a:rPr lang="en-GB" sz="2400" dirty="0"/>
              <a:t>They </a:t>
            </a:r>
            <a:r>
              <a:rPr lang="en-GB" sz="2400" i="1" dirty="0"/>
              <a:t>make links </a:t>
            </a:r>
            <a:r>
              <a:rPr lang="en-GB" sz="2400" dirty="0"/>
              <a:t>to what has already been said.</a:t>
            </a:r>
          </a:p>
        </p:txBody>
      </p:sp>
      <p:sp>
        <p:nvSpPr>
          <p:cNvPr id="30" name="TextBox 29">
            <a:extLst>
              <a:ext uri="{FF2B5EF4-FFF2-40B4-BE49-F238E27FC236}">
                <a16:creationId xmlns:a16="http://schemas.microsoft.com/office/drawing/2014/main" id="{EF19C437-24F5-4E2A-B7A2-97AA1F272BBF}"/>
              </a:ext>
            </a:extLst>
          </p:cNvPr>
          <p:cNvSpPr txBox="1"/>
          <p:nvPr/>
        </p:nvSpPr>
        <p:spPr>
          <a:xfrm>
            <a:off x="731000" y="3561813"/>
            <a:ext cx="9385757" cy="461665"/>
          </a:xfrm>
          <a:prstGeom prst="rect">
            <a:avLst/>
          </a:prstGeom>
          <a:noFill/>
        </p:spPr>
        <p:txBody>
          <a:bodyPr wrap="square" rtlCol="0">
            <a:spAutoFit/>
          </a:bodyPr>
          <a:lstStyle/>
          <a:p>
            <a:r>
              <a:rPr lang="en-GB" sz="2400" i="1" dirty="0">
                <a:solidFill>
                  <a:schemeClr val="accent5">
                    <a:lumMod val="75000"/>
                  </a:schemeClr>
                </a:solidFill>
              </a:rPr>
              <a:t>Which pronouns refer back to </a:t>
            </a:r>
            <a:r>
              <a:rPr lang="en-GB" sz="2400" b="1" i="1" dirty="0">
                <a:solidFill>
                  <a:schemeClr val="accent5">
                    <a:lumMod val="75000"/>
                  </a:schemeClr>
                </a:solidFill>
              </a:rPr>
              <a:t>Harry</a:t>
            </a:r>
            <a:r>
              <a:rPr lang="en-GB" sz="2400" i="1" dirty="0">
                <a:solidFill>
                  <a:schemeClr val="accent5">
                    <a:lumMod val="75000"/>
                  </a:schemeClr>
                </a:solidFill>
              </a:rPr>
              <a:t>?</a:t>
            </a:r>
          </a:p>
        </p:txBody>
      </p:sp>
      <p:sp>
        <p:nvSpPr>
          <p:cNvPr id="31" name="Rectangle: Rounded Corners 30">
            <a:extLst>
              <a:ext uri="{FF2B5EF4-FFF2-40B4-BE49-F238E27FC236}">
                <a16:creationId xmlns:a16="http://schemas.microsoft.com/office/drawing/2014/main" id="{337C6D1A-5B23-4B46-A931-A074EAE1C3A4}"/>
              </a:ext>
            </a:extLst>
          </p:cNvPr>
          <p:cNvSpPr/>
          <p:nvPr/>
        </p:nvSpPr>
        <p:spPr>
          <a:xfrm>
            <a:off x="8740492" y="591713"/>
            <a:ext cx="2752529" cy="563853"/>
          </a:xfrm>
          <a:prstGeom prst="roundRect">
            <a:avLst/>
          </a:prstGeom>
          <a:solidFill>
            <a:schemeClr val="accent6">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t>Within a paragraph</a:t>
            </a:r>
          </a:p>
        </p:txBody>
      </p:sp>
      <p:sp>
        <p:nvSpPr>
          <p:cNvPr id="32" name="Rectangle 31">
            <a:extLst>
              <a:ext uri="{FF2B5EF4-FFF2-40B4-BE49-F238E27FC236}">
                <a16:creationId xmlns:a16="http://schemas.microsoft.com/office/drawing/2014/main" id="{4FA8F885-2D62-476A-9D6F-886098136DC7}"/>
              </a:ext>
            </a:extLst>
          </p:cNvPr>
          <p:cNvSpPr/>
          <p:nvPr/>
        </p:nvSpPr>
        <p:spPr>
          <a:xfrm>
            <a:off x="730999" y="2510295"/>
            <a:ext cx="8957931" cy="882678"/>
          </a:xfrm>
          <a:prstGeom prst="rect">
            <a:avLst/>
          </a:prstGeom>
          <a:solidFill>
            <a:srgbClr val="CEE1F2"/>
          </a:solidFill>
        </p:spPr>
        <p:txBody>
          <a:bodyPr wrap="square">
            <a:spAutoFit/>
          </a:bodyPr>
          <a:lstStyle/>
          <a:p>
            <a:pPr>
              <a:lnSpc>
                <a:spcPct val="107000"/>
              </a:lnSpc>
              <a:spcAft>
                <a:spcPts val="800"/>
              </a:spcAft>
            </a:pPr>
            <a:r>
              <a:rPr lang="en-GB" sz="2400" b="1" i="1" dirty="0">
                <a:effectLst/>
                <a:latin typeface="+mj-lt"/>
                <a:ea typeface="Calibri" panose="020F0502020204030204" pitchFamily="34" charset="0"/>
                <a:cs typeface="Times New Roman" panose="02020603050405020304" pitchFamily="18" charset="0"/>
              </a:rPr>
              <a:t>Harry</a:t>
            </a:r>
            <a:r>
              <a:rPr lang="en-GB" sz="2400" i="1" dirty="0">
                <a:effectLst/>
                <a:latin typeface="+mj-lt"/>
                <a:ea typeface="Calibri" panose="020F0502020204030204" pitchFamily="34" charset="0"/>
                <a:cs typeface="Times New Roman" panose="02020603050405020304" pitchFamily="18" charset="0"/>
              </a:rPr>
              <a:t> nodded but </a:t>
            </a:r>
            <a:r>
              <a:rPr lang="en-GB" sz="2400" i="1" u="sng" dirty="0">
                <a:solidFill>
                  <a:srgbClr val="FF6600"/>
                </a:solidFill>
                <a:effectLst/>
                <a:latin typeface="+mj-lt"/>
                <a:ea typeface="Calibri" panose="020F0502020204030204" pitchFamily="34" charset="0"/>
                <a:cs typeface="Times New Roman" panose="02020603050405020304" pitchFamily="18" charset="0"/>
              </a:rPr>
              <a:t>he</a:t>
            </a:r>
            <a:r>
              <a:rPr lang="en-GB" sz="2400" i="1" dirty="0">
                <a:effectLst/>
                <a:latin typeface="+mj-lt"/>
                <a:ea typeface="Calibri" panose="020F0502020204030204" pitchFamily="34" charset="0"/>
                <a:cs typeface="Times New Roman" panose="02020603050405020304" pitchFamily="18" charset="0"/>
              </a:rPr>
              <a:t> couldn’t shake off a lurking feeling that </a:t>
            </a:r>
            <a:r>
              <a:rPr lang="en-GB" sz="2400" i="1" u="sng" dirty="0">
                <a:solidFill>
                  <a:srgbClr val="FF6600"/>
                </a:solidFill>
                <a:effectLst/>
                <a:latin typeface="+mj-lt"/>
                <a:ea typeface="Calibri" panose="020F0502020204030204" pitchFamily="34" charset="0"/>
                <a:cs typeface="Times New Roman" panose="02020603050405020304" pitchFamily="18" charset="0"/>
              </a:rPr>
              <a:t>he</a:t>
            </a:r>
            <a:r>
              <a:rPr lang="en-GB" sz="2400" i="1" dirty="0">
                <a:effectLst/>
                <a:latin typeface="+mj-lt"/>
                <a:ea typeface="Calibri" panose="020F0502020204030204" pitchFamily="34" charset="0"/>
                <a:cs typeface="Times New Roman" panose="02020603050405020304" pitchFamily="18" charset="0"/>
              </a:rPr>
              <a:t> had forgotten to do something. It made </a:t>
            </a:r>
            <a:r>
              <a:rPr lang="en-GB" sz="2400" i="1" u="sng" dirty="0">
                <a:solidFill>
                  <a:srgbClr val="FF6600"/>
                </a:solidFill>
                <a:effectLst/>
                <a:latin typeface="+mj-lt"/>
                <a:ea typeface="Calibri" panose="020F0502020204030204" pitchFamily="34" charset="0"/>
                <a:cs typeface="Times New Roman" panose="02020603050405020304" pitchFamily="18" charset="0"/>
              </a:rPr>
              <a:t>him</a:t>
            </a:r>
            <a:r>
              <a:rPr lang="en-GB" sz="2400" i="1" dirty="0">
                <a:effectLst/>
                <a:latin typeface="+mj-lt"/>
                <a:ea typeface="Calibri" panose="020F0502020204030204" pitchFamily="34" charset="0"/>
                <a:cs typeface="Times New Roman" panose="02020603050405020304" pitchFamily="18" charset="0"/>
              </a:rPr>
              <a:t> feel uneasy. </a:t>
            </a:r>
          </a:p>
        </p:txBody>
      </p:sp>
      <p:sp>
        <p:nvSpPr>
          <p:cNvPr id="33" name="Rectangle 32">
            <a:extLst>
              <a:ext uri="{FF2B5EF4-FFF2-40B4-BE49-F238E27FC236}">
                <a16:creationId xmlns:a16="http://schemas.microsoft.com/office/drawing/2014/main" id="{BED59BA6-BE97-4612-8B51-27419CBB853A}"/>
              </a:ext>
            </a:extLst>
          </p:cNvPr>
          <p:cNvSpPr/>
          <p:nvPr/>
        </p:nvSpPr>
        <p:spPr>
          <a:xfrm>
            <a:off x="731000" y="4052364"/>
            <a:ext cx="9385757" cy="646331"/>
          </a:xfrm>
          <a:prstGeom prst="rect">
            <a:avLst/>
          </a:prstGeom>
        </p:spPr>
        <p:txBody>
          <a:bodyPr wrap="square">
            <a:spAutoFit/>
          </a:bodyPr>
          <a:lstStyle/>
          <a:p>
            <a:pPr lvl="0">
              <a:lnSpc>
                <a:spcPct val="150000"/>
              </a:lnSpc>
            </a:pPr>
            <a:r>
              <a:rPr lang="en-GB" sz="2400" dirty="0">
                <a:solidFill>
                  <a:prstClr val="black"/>
                </a:solidFill>
              </a:rPr>
              <a:t>Pronouns also help </a:t>
            </a:r>
            <a:r>
              <a:rPr lang="en-GB" sz="2400" b="1" dirty="0">
                <a:solidFill>
                  <a:prstClr val="black"/>
                </a:solidFill>
              </a:rPr>
              <a:t>avoid repetition</a:t>
            </a:r>
            <a:r>
              <a:rPr lang="en-GB" sz="2400" dirty="0">
                <a:solidFill>
                  <a:prstClr val="black"/>
                </a:solidFill>
              </a:rPr>
              <a:t>, so the words flow more smoothly.</a:t>
            </a:r>
            <a:endParaRPr lang="en-GB" sz="2400" b="1" dirty="0">
              <a:solidFill>
                <a:prstClr val="black"/>
              </a:solidFill>
            </a:endParaRPr>
          </a:p>
        </p:txBody>
      </p:sp>
      <p:sp>
        <p:nvSpPr>
          <p:cNvPr id="34" name="Rectangle 33">
            <a:extLst>
              <a:ext uri="{FF2B5EF4-FFF2-40B4-BE49-F238E27FC236}">
                <a16:creationId xmlns:a16="http://schemas.microsoft.com/office/drawing/2014/main" id="{12AC9095-7ED8-479A-8A51-CF16C0673EEA}"/>
              </a:ext>
            </a:extLst>
          </p:cNvPr>
          <p:cNvSpPr/>
          <p:nvPr/>
        </p:nvSpPr>
        <p:spPr>
          <a:xfrm>
            <a:off x="731000" y="4958413"/>
            <a:ext cx="8957931" cy="882678"/>
          </a:xfrm>
          <a:prstGeom prst="rect">
            <a:avLst/>
          </a:prstGeom>
          <a:solidFill>
            <a:srgbClr val="CEE1F2"/>
          </a:solidFill>
        </p:spPr>
        <p:txBody>
          <a:bodyPr wrap="square">
            <a:spAutoFit/>
          </a:bodyPr>
          <a:lstStyle/>
          <a:p>
            <a:pPr>
              <a:lnSpc>
                <a:spcPct val="107000"/>
              </a:lnSpc>
              <a:spcAft>
                <a:spcPts val="800"/>
              </a:spcAft>
            </a:pPr>
            <a:r>
              <a:rPr lang="en-GB" sz="2400" b="1" i="1" dirty="0">
                <a:latin typeface="+mj-lt"/>
                <a:ea typeface="Calibri" panose="020F0502020204030204" pitchFamily="34" charset="0"/>
                <a:cs typeface="Times New Roman" panose="02020603050405020304" pitchFamily="18" charset="0"/>
              </a:rPr>
              <a:t>Harry</a:t>
            </a:r>
            <a:r>
              <a:rPr lang="en-GB" sz="2400" i="1" dirty="0">
                <a:latin typeface="+mj-lt"/>
                <a:ea typeface="Calibri" panose="020F0502020204030204" pitchFamily="34" charset="0"/>
                <a:cs typeface="Times New Roman" panose="02020603050405020304" pitchFamily="18" charset="0"/>
              </a:rPr>
              <a:t> nodded but </a:t>
            </a:r>
            <a:r>
              <a:rPr lang="en-GB" sz="2400" b="1" i="1" dirty="0">
                <a:latin typeface="+mj-lt"/>
                <a:ea typeface="Calibri" panose="020F0502020204030204" pitchFamily="34" charset="0"/>
                <a:cs typeface="Times New Roman" panose="02020603050405020304" pitchFamily="18" charset="0"/>
              </a:rPr>
              <a:t>Harry</a:t>
            </a:r>
            <a:r>
              <a:rPr lang="en-GB" sz="2400" i="1" dirty="0">
                <a:latin typeface="+mj-lt"/>
                <a:ea typeface="Calibri" panose="020F0502020204030204" pitchFamily="34" charset="0"/>
                <a:cs typeface="Times New Roman" panose="02020603050405020304" pitchFamily="18" charset="0"/>
              </a:rPr>
              <a:t> couldn’t shake off a lurking feeling that </a:t>
            </a:r>
            <a:r>
              <a:rPr lang="en-GB" sz="2400" b="1" i="1" dirty="0">
                <a:latin typeface="+mj-lt"/>
                <a:ea typeface="Calibri" panose="020F0502020204030204" pitchFamily="34" charset="0"/>
                <a:cs typeface="Times New Roman" panose="02020603050405020304" pitchFamily="18" charset="0"/>
              </a:rPr>
              <a:t>Harry</a:t>
            </a:r>
            <a:r>
              <a:rPr lang="en-GB" sz="2400" i="1" dirty="0">
                <a:latin typeface="+mj-lt"/>
                <a:ea typeface="Calibri" panose="020F0502020204030204" pitchFamily="34" charset="0"/>
                <a:cs typeface="Times New Roman" panose="02020603050405020304" pitchFamily="18" charset="0"/>
              </a:rPr>
              <a:t> had forgotten to do something. It made </a:t>
            </a:r>
            <a:r>
              <a:rPr lang="en-GB" sz="2400" b="1" i="1" dirty="0">
                <a:latin typeface="+mj-lt"/>
                <a:ea typeface="Calibri" panose="020F0502020204030204" pitchFamily="34" charset="0"/>
                <a:cs typeface="Times New Roman" panose="02020603050405020304" pitchFamily="18" charset="0"/>
              </a:rPr>
              <a:t>Harry</a:t>
            </a:r>
            <a:r>
              <a:rPr lang="en-GB" sz="2400" i="1" dirty="0">
                <a:latin typeface="+mj-lt"/>
                <a:ea typeface="Calibri" panose="020F0502020204030204" pitchFamily="34" charset="0"/>
                <a:cs typeface="Times New Roman" panose="02020603050405020304" pitchFamily="18" charset="0"/>
              </a:rPr>
              <a:t> feel uneasy. </a:t>
            </a:r>
          </a:p>
        </p:txBody>
      </p:sp>
      <p:sp>
        <p:nvSpPr>
          <p:cNvPr id="35" name="Rectangle: Rounded Corners 34">
            <a:extLst>
              <a:ext uri="{FF2B5EF4-FFF2-40B4-BE49-F238E27FC236}">
                <a16:creationId xmlns:a16="http://schemas.microsoft.com/office/drawing/2014/main" id="{7CB93991-719F-4F96-86AB-D10E51E48643}"/>
              </a:ext>
            </a:extLst>
          </p:cNvPr>
          <p:cNvSpPr/>
          <p:nvPr/>
        </p:nvSpPr>
        <p:spPr>
          <a:xfrm>
            <a:off x="9688931" y="1217261"/>
            <a:ext cx="1765145" cy="1057020"/>
          </a:xfrm>
          <a:prstGeom prst="roundRect">
            <a:avLst/>
          </a:prstGeom>
          <a:solidFill>
            <a:srgbClr val="FFBA8B"/>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i="1" dirty="0"/>
              <a:t>A </a:t>
            </a:r>
            <a:r>
              <a:rPr lang="en-GB" sz="1600" i="1" dirty="0">
                <a:solidFill>
                  <a:srgbClr val="FF6600"/>
                </a:solidFill>
              </a:rPr>
              <a:t>pronoun</a:t>
            </a:r>
            <a:r>
              <a:rPr lang="en-GB" sz="1600" i="1" dirty="0"/>
              <a:t> can replace a noun or noun phrase.</a:t>
            </a:r>
          </a:p>
        </p:txBody>
      </p:sp>
      <p:sp>
        <p:nvSpPr>
          <p:cNvPr id="36" name="Speech Bubble: Rectangle with Corners Rounded 35">
            <a:extLst>
              <a:ext uri="{FF2B5EF4-FFF2-40B4-BE49-F238E27FC236}">
                <a16:creationId xmlns:a16="http://schemas.microsoft.com/office/drawing/2014/main" id="{3E2C22FA-64DC-48EA-A2DC-7FD65E6C7EDF}"/>
              </a:ext>
            </a:extLst>
          </p:cNvPr>
          <p:cNvSpPr/>
          <p:nvPr/>
        </p:nvSpPr>
        <p:spPr>
          <a:xfrm>
            <a:off x="9803500" y="3550491"/>
            <a:ext cx="1740130" cy="1308742"/>
          </a:xfrm>
          <a:prstGeom prst="wedgeRoundRectCallout">
            <a:avLst>
              <a:gd name="adj1" fmla="val 9228"/>
              <a:gd name="adj2" fmla="val 5852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This repetition is distracting and stops the words flowing smoothly. </a:t>
            </a:r>
          </a:p>
        </p:txBody>
      </p:sp>
      <p:pic>
        <p:nvPicPr>
          <p:cNvPr id="38" name="Picture 37">
            <a:extLst>
              <a:ext uri="{FF2B5EF4-FFF2-40B4-BE49-F238E27FC236}">
                <a16:creationId xmlns:a16="http://schemas.microsoft.com/office/drawing/2014/main" id="{F392403E-6F97-4761-BBDC-39AFAF922B1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34754" y="4958219"/>
            <a:ext cx="1058267" cy="1103714"/>
          </a:xfrm>
          <a:prstGeom prst="rect">
            <a:avLst/>
          </a:prstGeom>
        </p:spPr>
      </p:pic>
      <p:pic>
        <p:nvPicPr>
          <p:cNvPr id="3" name="Audio 2">
            <a:hlinkClick r:id="" action="ppaction://media"/>
            <a:extLst>
              <a:ext uri="{FF2B5EF4-FFF2-40B4-BE49-F238E27FC236}">
                <a16:creationId xmlns:a16="http://schemas.microsoft.com/office/drawing/2014/main" id="{66424285-EA19-4388-A7A4-B752FF5EDA29}"/>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833522809"/>
      </p:ext>
    </p:extLst>
  </p:cSld>
  <p:clrMapOvr>
    <a:masterClrMapping/>
  </p:clrMapOvr>
  <mc:AlternateContent xmlns:mc="http://schemas.openxmlformats.org/markup-compatibility/2006" xmlns:p14="http://schemas.microsoft.com/office/powerpoint/2010/main">
    <mc:Choice Requires="p14">
      <p:transition spd="slow" p14:dur="2000" advTm="71462"/>
    </mc:Choice>
    <mc:Fallback xmlns="">
      <p:transition spd="slow" advTm="714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ppt_w</p:attrName>
                                        </p:attrNameLst>
                                      </p:cBhvr>
                                      <p:tavLst>
                                        <p:tav tm="0">
                                          <p:val>
                                            <p:fltVal val="0"/>
                                          </p:val>
                                        </p:tav>
                                        <p:tav tm="100000">
                                          <p:val>
                                            <p:strVal val="#ppt_w"/>
                                          </p:val>
                                        </p:tav>
                                      </p:tavLst>
                                    </p:anim>
                                    <p:anim calcmode="lin" valueType="num">
                                      <p:cBhvr>
                                        <p:cTn id="12" dur="500" fill="hold"/>
                                        <p:tgtEl>
                                          <p:spTgt spid="35"/>
                                        </p:tgtEl>
                                        <p:attrNameLst>
                                          <p:attrName>ppt_h</p:attrName>
                                        </p:attrNameLst>
                                      </p:cBhvr>
                                      <p:tavLst>
                                        <p:tav tm="0">
                                          <p:val>
                                            <p:fltVal val="0"/>
                                          </p:val>
                                        </p:tav>
                                        <p:tav tm="100000">
                                          <p:val>
                                            <p:strVal val="#ppt_h"/>
                                          </p:val>
                                        </p:tav>
                                      </p:tavLst>
                                    </p:anim>
                                    <p:animEffect transition="in" filter="fade">
                                      <p:cBhvr>
                                        <p:cTn id="13" dur="500"/>
                                        <p:tgtEl>
                                          <p:spTgt spid="35"/>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9">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p:cTn id="26" dur="500" fill="hold"/>
                                        <p:tgtEl>
                                          <p:spTgt spid="37"/>
                                        </p:tgtEl>
                                        <p:attrNameLst>
                                          <p:attrName>ppt_w</p:attrName>
                                        </p:attrNameLst>
                                      </p:cBhvr>
                                      <p:tavLst>
                                        <p:tav tm="0">
                                          <p:val>
                                            <p:fltVal val="0"/>
                                          </p:val>
                                        </p:tav>
                                        <p:tav tm="100000">
                                          <p:val>
                                            <p:strVal val="#ppt_w"/>
                                          </p:val>
                                        </p:tav>
                                      </p:tavLst>
                                    </p:anim>
                                    <p:anim calcmode="lin" valueType="num">
                                      <p:cBhvr>
                                        <p:cTn id="27" dur="500" fill="hold"/>
                                        <p:tgtEl>
                                          <p:spTgt spid="37"/>
                                        </p:tgtEl>
                                        <p:attrNameLst>
                                          <p:attrName>ppt_h</p:attrName>
                                        </p:attrNameLst>
                                      </p:cBhvr>
                                      <p:tavLst>
                                        <p:tav tm="0">
                                          <p:val>
                                            <p:fltVal val="0"/>
                                          </p:val>
                                        </p:tav>
                                        <p:tav tm="100000">
                                          <p:val>
                                            <p:strVal val="#ppt_h"/>
                                          </p:val>
                                        </p:tav>
                                      </p:tavLst>
                                    </p:anim>
                                    <p:animEffect transition="in" filter="fade">
                                      <p:cBhvr>
                                        <p:cTn id="28" dur="500"/>
                                        <p:tgtEl>
                                          <p:spTgt spid="37"/>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3"/>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p:cTn id="41" dur="500" fill="hold"/>
                                        <p:tgtEl>
                                          <p:spTgt spid="34"/>
                                        </p:tgtEl>
                                        <p:attrNameLst>
                                          <p:attrName>ppt_w</p:attrName>
                                        </p:attrNameLst>
                                      </p:cBhvr>
                                      <p:tavLst>
                                        <p:tav tm="0">
                                          <p:val>
                                            <p:fltVal val="0"/>
                                          </p:val>
                                        </p:tav>
                                        <p:tav tm="100000">
                                          <p:val>
                                            <p:strVal val="#ppt_w"/>
                                          </p:val>
                                        </p:tav>
                                      </p:tavLst>
                                    </p:anim>
                                    <p:anim calcmode="lin" valueType="num">
                                      <p:cBhvr>
                                        <p:cTn id="42" dur="500" fill="hold"/>
                                        <p:tgtEl>
                                          <p:spTgt spid="34"/>
                                        </p:tgtEl>
                                        <p:attrNameLst>
                                          <p:attrName>ppt_h</p:attrName>
                                        </p:attrNameLst>
                                      </p:cBhvr>
                                      <p:tavLst>
                                        <p:tav tm="0">
                                          <p:val>
                                            <p:fltVal val="0"/>
                                          </p:val>
                                        </p:tav>
                                        <p:tav tm="100000">
                                          <p:val>
                                            <p:strVal val="#ppt_h"/>
                                          </p:val>
                                        </p:tav>
                                      </p:tavLst>
                                    </p:anim>
                                    <p:animEffect transition="in" filter="fade">
                                      <p:cBhvr>
                                        <p:cTn id="43" dur="500"/>
                                        <p:tgtEl>
                                          <p:spTgt spid="34"/>
                                        </p:tgtEl>
                                      </p:cBhvr>
                                    </p:animEffec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8" fill="hold" display="0">
                  <p:stCondLst>
                    <p:cond delay="indefinite"/>
                  </p:stCondLst>
                  <p:endCondLst>
                    <p:cond evt="onStopAudio" delay="0">
                      <p:tgtEl>
                        <p:sldTgt/>
                      </p:tgtEl>
                    </p:cond>
                  </p:endCondLst>
                </p:cTn>
                <p:tgtEl>
                  <p:spTgt spid="3"/>
                </p:tgtEl>
              </p:cMediaNode>
            </p:audio>
          </p:childTnLst>
        </p:cTn>
      </p:par>
    </p:tnLst>
    <p:bldLst>
      <p:bldP spid="37" grpId="0" animBg="1"/>
      <p:bldP spid="29" grpId="0" uiExpand="1" build="p"/>
      <p:bldP spid="30" grpId="0" build="p"/>
      <p:bldP spid="32" grpId="0" animBg="1"/>
      <p:bldP spid="33" grpId="0"/>
      <p:bldP spid="34" grpId="0" animBg="1"/>
      <p:bldP spid="35" grpId="0" animBg="1"/>
      <p:bldP spid="3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Callout: Line 41">
            <a:extLst>
              <a:ext uri="{FF2B5EF4-FFF2-40B4-BE49-F238E27FC236}">
                <a16:creationId xmlns:a16="http://schemas.microsoft.com/office/drawing/2014/main" id="{3BAE614C-0AB8-4D8C-BDF2-E5E6C53B1294}"/>
              </a:ext>
            </a:extLst>
          </p:cNvPr>
          <p:cNvSpPr/>
          <p:nvPr/>
        </p:nvSpPr>
        <p:spPr>
          <a:xfrm>
            <a:off x="8143892" y="4618816"/>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Callout: Line 40">
            <a:extLst>
              <a:ext uri="{FF2B5EF4-FFF2-40B4-BE49-F238E27FC236}">
                <a16:creationId xmlns:a16="http://schemas.microsoft.com/office/drawing/2014/main" id="{35C8A23A-5294-4141-B9EA-C341CEDD6885}"/>
              </a:ext>
            </a:extLst>
          </p:cNvPr>
          <p:cNvSpPr/>
          <p:nvPr/>
        </p:nvSpPr>
        <p:spPr>
          <a:xfrm>
            <a:off x="2846717" y="4618816"/>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Callout: Line 38">
            <a:extLst>
              <a:ext uri="{FF2B5EF4-FFF2-40B4-BE49-F238E27FC236}">
                <a16:creationId xmlns:a16="http://schemas.microsoft.com/office/drawing/2014/main" id="{DFFB433B-9519-4D7E-BD73-7F8DE4445490}"/>
              </a:ext>
            </a:extLst>
          </p:cNvPr>
          <p:cNvSpPr/>
          <p:nvPr/>
        </p:nvSpPr>
        <p:spPr>
          <a:xfrm>
            <a:off x="7877698" y="3312849"/>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Callout: Line 26">
            <a:extLst>
              <a:ext uri="{FF2B5EF4-FFF2-40B4-BE49-F238E27FC236}">
                <a16:creationId xmlns:a16="http://schemas.microsoft.com/office/drawing/2014/main" id="{5E070C3C-52D4-437B-B70A-696A4D5D7EAF}"/>
              </a:ext>
            </a:extLst>
          </p:cNvPr>
          <p:cNvSpPr/>
          <p:nvPr/>
        </p:nvSpPr>
        <p:spPr>
          <a:xfrm>
            <a:off x="2846717" y="3322378"/>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Callout: Line 25">
            <a:extLst>
              <a:ext uri="{FF2B5EF4-FFF2-40B4-BE49-F238E27FC236}">
                <a16:creationId xmlns:a16="http://schemas.microsoft.com/office/drawing/2014/main" id="{7B47EC06-CD97-4DBF-A0AF-98390E8CD38D}"/>
              </a:ext>
            </a:extLst>
          </p:cNvPr>
          <p:cNvSpPr/>
          <p:nvPr/>
        </p:nvSpPr>
        <p:spPr>
          <a:xfrm>
            <a:off x="4256274" y="1970640"/>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5</a:t>
            </a:r>
            <a:endParaRPr lang="en-GB" sz="1000" dirty="0"/>
          </a:p>
        </p:txBody>
      </p:sp>
      <p:sp>
        <p:nvSpPr>
          <p:cNvPr id="15" name="TextBox 14">
            <a:extLst>
              <a:ext uri="{FF2B5EF4-FFF2-40B4-BE49-F238E27FC236}">
                <a16:creationId xmlns:a16="http://schemas.microsoft.com/office/drawing/2014/main" id="{5813D7FF-C301-4465-A7FF-C7B594496F9D}"/>
              </a:ext>
            </a:extLst>
          </p:cNvPr>
          <p:cNvSpPr txBox="1"/>
          <p:nvPr/>
        </p:nvSpPr>
        <p:spPr>
          <a:xfrm>
            <a:off x="649667" y="547878"/>
            <a:ext cx="10573555" cy="646331"/>
          </a:xfrm>
          <a:prstGeom prst="rect">
            <a:avLst/>
          </a:prstGeom>
          <a:noFill/>
        </p:spPr>
        <p:txBody>
          <a:bodyPr wrap="square" rtlCol="0">
            <a:spAutoFit/>
          </a:bodyPr>
          <a:lstStyle/>
          <a:p>
            <a:r>
              <a:rPr lang="en-GB" sz="3600" b="1" dirty="0"/>
              <a:t>Cohesive devices – </a:t>
            </a:r>
            <a:r>
              <a:rPr lang="en-GB" sz="3600" b="1" dirty="0">
                <a:solidFill>
                  <a:srgbClr val="FF6600"/>
                </a:solidFill>
              </a:rPr>
              <a:t>Pronouns</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16" name="Rectangle 15">
            <a:extLst>
              <a:ext uri="{FF2B5EF4-FFF2-40B4-BE49-F238E27FC236}">
                <a16:creationId xmlns:a16="http://schemas.microsoft.com/office/drawing/2014/main" id="{B221F5A0-B267-462A-8F01-692E21B854F3}"/>
              </a:ext>
            </a:extLst>
          </p:cNvPr>
          <p:cNvSpPr/>
          <p:nvPr/>
        </p:nvSpPr>
        <p:spPr>
          <a:xfrm>
            <a:off x="2366561" y="2710192"/>
            <a:ext cx="6898209" cy="487506"/>
          </a:xfrm>
          <a:prstGeom prst="rect">
            <a:avLst/>
          </a:prstGeom>
          <a:solidFill>
            <a:srgbClr val="CEE1F2"/>
          </a:solidFill>
        </p:spPr>
        <p:txBody>
          <a:bodyPr wrap="square">
            <a:spAutoFit/>
          </a:bodyPr>
          <a:lstStyle/>
          <a:p>
            <a:pPr algn="ctr">
              <a:lnSpc>
                <a:spcPct val="107000"/>
              </a:lnSpc>
              <a:spcAft>
                <a:spcPts val="800"/>
              </a:spcAft>
            </a:pPr>
            <a:r>
              <a:rPr lang="en-GB" sz="2400" i="1" dirty="0">
                <a:effectLst/>
                <a:latin typeface="+mj-lt"/>
                <a:ea typeface="Calibri" panose="020F0502020204030204" pitchFamily="34" charset="0"/>
                <a:cs typeface="Times New Roman" panose="02020603050405020304" pitchFamily="18" charset="0"/>
              </a:rPr>
              <a:t>Harry watched </a:t>
            </a:r>
            <a:r>
              <a:rPr lang="en-GB" sz="2400" b="1" i="1" dirty="0">
                <a:effectLst/>
                <a:latin typeface="+mj-lt"/>
                <a:ea typeface="Calibri" panose="020F0502020204030204" pitchFamily="34" charset="0"/>
                <a:cs typeface="Times New Roman" panose="02020603050405020304" pitchFamily="18" charset="0"/>
              </a:rPr>
              <a:t>an owl </a:t>
            </a:r>
            <a:r>
              <a:rPr lang="en-GB" sz="2400" i="1" dirty="0">
                <a:effectLst/>
                <a:latin typeface="+mj-lt"/>
                <a:ea typeface="Calibri" panose="020F0502020204030204" pitchFamily="34" charset="0"/>
                <a:cs typeface="Times New Roman" panose="02020603050405020304" pitchFamily="18" charset="0"/>
              </a:rPr>
              <a:t>flutter across the bright blue sky.</a:t>
            </a:r>
          </a:p>
        </p:txBody>
      </p:sp>
      <p:sp>
        <p:nvSpPr>
          <p:cNvPr id="17" name="TextBox 16">
            <a:extLst>
              <a:ext uri="{FF2B5EF4-FFF2-40B4-BE49-F238E27FC236}">
                <a16:creationId xmlns:a16="http://schemas.microsoft.com/office/drawing/2014/main" id="{14D023BA-BF9F-466B-9F11-9685C5ACB6F3}"/>
              </a:ext>
            </a:extLst>
          </p:cNvPr>
          <p:cNvSpPr txBox="1"/>
          <p:nvPr/>
        </p:nvSpPr>
        <p:spPr>
          <a:xfrm>
            <a:off x="649667" y="1453927"/>
            <a:ext cx="8405843" cy="461665"/>
          </a:xfrm>
          <a:prstGeom prst="rect">
            <a:avLst/>
          </a:prstGeom>
          <a:noFill/>
        </p:spPr>
        <p:txBody>
          <a:bodyPr wrap="square" rtlCol="0">
            <a:spAutoFit/>
          </a:bodyPr>
          <a:lstStyle/>
          <a:p>
            <a:r>
              <a:rPr lang="en-GB" sz="2400" i="1" dirty="0">
                <a:solidFill>
                  <a:schemeClr val="accent5">
                    <a:lumMod val="75000"/>
                  </a:schemeClr>
                </a:solidFill>
              </a:rPr>
              <a:t>Which pronouns could replace the </a:t>
            </a:r>
            <a:r>
              <a:rPr lang="en-GB" sz="2400" b="1" i="1" dirty="0">
                <a:solidFill>
                  <a:schemeClr val="accent5">
                    <a:lumMod val="75000"/>
                  </a:schemeClr>
                </a:solidFill>
              </a:rPr>
              <a:t>nouns</a:t>
            </a:r>
            <a:r>
              <a:rPr lang="en-GB" sz="2400" i="1" dirty="0">
                <a:solidFill>
                  <a:schemeClr val="accent5">
                    <a:lumMod val="75000"/>
                  </a:schemeClr>
                </a:solidFill>
              </a:rPr>
              <a:t> and </a:t>
            </a:r>
            <a:r>
              <a:rPr lang="en-GB" sz="2400" b="1" i="1" dirty="0">
                <a:solidFill>
                  <a:schemeClr val="accent5">
                    <a:lumMod val="75000"/>
                  </a:schemeClr>
                </a:solidFill>
              </a:rPr>
              <a:t>noun phrases</a:t>
            </a:r>
            <a:r>
              <a:rPr lang="en-GB" sz="2400" i="1" dirty="0">
                <a:solidFill>
                  <a:schemeClr val="accent5">
                    <a:lumMod val="75000"/>
                  </a:schemeClr>
                </a:solidFill>
              </a:rPr>
              <a:t>?</a:t>
            </a:r>
          </a:p>
        </p:txBody>
      </p:sp>
      <p:sp>
        <p:nvSpPr>
          <p:cNvPr id="18" name="Rectangle: Rounded Corners 17">
            <a:extLst>
              <a:ext uri="{FF2B5EF4-FFF2-40B4-BE49-F238E27FC236}">
                <a16:creationId xmlns:a16="http://schemas.microsoft.com/office/drawing/2014/main" id="{80286AD3-9365-424B-9BD5-4E9A7A2E0F73}"/>
              </a:ext>
            </a:extLst>
          </p:cNvPr>
          <p:cNvSpPr/>
          <p:nvPr/>
        </p:nvSpPr>
        <p:spPr>
          <a:xfrm>
            <a:off x="9688931" y="1217261"/>
            <a:ext cx="1765145" cy="1057020"/>
          </a:xfrm>
          <a:prstGeom prst="roundRect">
            <a:avLst/>
          </a:prstGeom>
          <a:solidFill>
            <a:srgbClr val="FFBA8B"/>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i="1" dirty="0"/>
              <a:t>A </a:t>
            </a:r>
            <a:r>
              <a:rPr lang="en-GB" sz="1600" i="1" dirty="0">
                <a:solidFill>
                  <a:srgbClr val="FF6600"/>
                </a:solidFill>
              </a:rPr>
              <a:t>pronoun</a:t>
            </a:r>
            <a:r>
              <a:rPr lang="en-GB" sz="1600" i="1" dirty="0"/>
              <a:t> can replace a noun or noun phrase.</a:t>
            </a:r>
          </a:p>
        </p:txBody>
      </p:sp>
      <p:sp>
        <p:nvSpPr>
          <p:cNvPr id="19" name="Rectangle 18">
            <a:extLst>
              <a:ext uri="{FF2B5EF4-FFF2-40B4-BE49-F238E27FC236}">
                <a16:creationId xmlns:a16="http://schemas.microsoft.com/office/drawing/2014/main" id="{B50BF871-06DC-46F6-92AC-3C9F0DAF8CD2}"/>
              </a:ext>
            </a:extLst>
          </p:cNvPr>
          <p:cNvSpPr/>
          <p:nvPr/>
        </p:nvSpPr>
        <p:spPr>
          <a:xfrm>
            <a:off x="2846717" y="4012327"/>
            <a:ext cx="6577891" cy="487506"/>
          </a:xfrm>
          <a:prstGeom prst="rect">
            <a:avLst/>
          </a:prstGeom>
          <a:solidFill>
            <a:srgbClr val="CEE1F2"/>
          </a:solidFill>
        </p:spPr>
        <p:txBody>
          <a:bodyPr wrap="square">
            <a:spAutoFit/>
          </a:bodyPr>
          <a:lstStyle/>
          <a:p>
            <a:pPr algn="ctr">
              <a:lnSpc>
                <a:spcPct val="107000"/>
              </a:lnSpc>
              <a:spcAft>
                <a:spcPts val="800"/>
              </a:spcAft>
            </a:pPr>
            <a:r>
              <a:rPr lang="en-GB" sz="2400" b="1" i="1" dirty="0">
                <a:effectLst/>
                <a:latin typeface="+mj-lt"/>
                <a:ea typeface="Calibri" panose="020F0502020204030204" pitchFamily="34" charset="0"/>
                <a:cs typeface="Times New Roman" panose="02020603050405020304" pitchFamily="18" charset="0"/>
              </a:rPr>
              <a:t>Hagrid</a:t>
            </a:r>
            <a:r>
              <a:rPr lang="en-GB" sz="2400" i="1" dirty="0">
                <a:effectLst/>
                <a:latin typeface="+mj-lt"/>
                <a:ea typeface="Calibri" panose="020F0502020204030204" pitchFamily="34" charset="0"/>
                <a:cs typeface="Times New Roman" panose="02020603050405020304" pitchFamily="18" charset="0"/>
              </a:rPr>
              <a:t> was the only one who sent Harry </a:t>
            </a:r>
            <a:r>
              <a:rPr lang="en-GB" sz="2400" b="1" i="1" dirty="0">
                <a:effectLst/>
                <a:latin typeface="+mj-lt"/>
                <a:ea typeface="Calibri" panose="020F0502020204030204" pitchFamily="34" charset="0"/>
                <a:cs typeface="Times New Roman" panose="02020603050405020304" pitchFamily="18" charset="0"/>
              </a:rPr>
              <a:t>any letters</a:t>
            </a:r>
            <a:r>
              <a:rPr lang="en-GB" sz="2400" i="1" dirty="0">
                <a:effectLst/>
                <a:latin typeface="+mj-lt"/>
                <a:ea typeface="Calibri" panose="020F0502020204030204" pitchFamily="34" charset="0"/>
                <a:cs typeface="Times New Roman" panose="02020603050405020304" pitchFamily="18" charset="0"/>
              </a:rPr>
              <a:t>.</a:t>
            </a:r>
          </a:p>
        </p:txBody>
      </p:sp>
      <p:sp>
        <p:nvSpPr>
          <p:cNvPr id="20" name="Rounded Rectangular Callout 2">
            <a:extLst>
              <a:ext uri="{FF2B5EF4-FFF2-40B4-BE49-F238E27FC236}">
                <a16:creationId xmlns:a16="http://schemas.microsoft.com/office/drawing/2014/main" id="{2CD84796-6FFB-4DD5-85B6-575AC2D5BB3B}"/>
              </a:ext>
            </a:extLst>
          </p:cNvPr>
          <p:cNvSpPr/>
          <p:nvPr/>
        </p:nvSpPr>
        <p:spPr>
          <a:xfrm>
            <a:off x="10111352" y="5626612"/>
            <a:ext cx="1342724"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chemeClr val="tx1"/>
                </a:solidFill>
              </a:rPr>
              <a:t>ANSWERS</a:t>
            </a:r>
          </a:p>
        </p:txBody>
      </p:sp>
      <p:sp>
        <p:nvSpPr>
          <p:cNvPr id="21" name="Rectangle 20">
            <a:extLst>
              <a:ext uri="{FF2B5EF4-FFF2-40B4-BE49-F238E27FC236}">
                <a16:creationId xmlns:a16="http://schemas.microsoft.com/office/drawing/2014/main" id="{FD835DA9-2191-4F4F-AEE8-19C44E450616}"/>
              </a:ext>
            </a:extLst>
          </p:cNvPr>
          <p:cNvSpPr/>
          <p:nvPr/>
        </p:nvSpPr>
        <p:spPr>
          <a:xfrm>
            <a:off x="2790579" y="5294433"/>
            <a:ext cx="6573328" cy="487506"/>
          </a:xfrm>
          <a:prstGeom prst="rect">
            <a:avLst/>
          </a:prstGeom>
          <a:solidFill>
            <a:srgbClr val="CEE1F2"/>
          </a:solidFill>
        </p:spPr>
        <p:txBody>
          <a:bodyPr wrap="square">
            <a:spAutoFit/>
          </a:bodyPr>
          <a:lstStyle/>
          <a:p>
            <a:pPr algn="ctr">
              <a:lnSpc>
                <a:spcPct val="107000"/>
              </a:lnSpc>
              <a:spcAft>
                <a:spcPts val="800"/>
              </a:spcAft>
            </a:pPr>
            <a:r>
              <a:rPr lang="en-GB" sz="2400" b="1" i="1" dirty="0">
                <a:effectLst/>
                <a:latin typeface="+mj-lt"/>
                <a:ea typeface="Calibri" panose="020F0502020204030204" pitchFamily="34" charset="0"/>
                <a:cs typeface="Times New Roman" panose="02020603050405020304" pitchFamily="18" charset="0"/>
              </a:rPr>
              <a:t>Harry</a:t>
            </a:r>
            <a:r>
              <a:rPr lang="en-GB" sz="2400" i="1" dirty="0">
                <a:effectLst/>
                <a:latin typeface="+mj-lt"/>
                <a:ea typeface="Calibri" panose="020F0502020204030204" pitchFamily="34" charset="0"/>
                <a:cs typeface="Times New Roman" panose="02020603050405020304" pitchFamily="18" charset="0"/>
              </a:rPr>
              <a:t> wondered if any of the post would be </a:t>
            </a:r>
            <a:r>
              <a:rPr lang="en-GB" sz="2400" b="1" i="1" dirty="0">
                <a:effectLst/>
                <a:latin typeface="+mj-lt"/>
                <a:ea typeface="Calibri" panose="020F0502020204030204" pitchFamily="34" charset="0"/>
                <a:cs typeface="Times New Roman" panose="02020603050405020304" pitchFamily="18" charset="0"/>
              </a:rPr>
              <a:t>Harry’s</a:t>
            </a:r>
            <a:r>
              <a:rPr lang="en-GB" sz="2400" i="1" dirty="0">
                <a:effectLst/>
                <a:latin typeface="+mj-lt"/>
                <a:ea typeface="Calibri" panose="020F0502020204030204" pitchFamily="34" charset="0"/>
                <a:cs typeface="Times New Roman" panose="02020603050405020304" pitchFamily="18" charset="0"/>
              </a:rPr>
              <a:t>.</a:t>
            </a:r>
          </a:p>
        </p:txBody>
      </p:sp>
      <p:sp>
        <p:nvSpPr>
          <p:cNvPr id="22" name="Callout: Line 21">
            <a:extLst>
              <a:ext uri="{FF2B5EF4-FFF2-40B4-BE49-F238E27FC236}">
                <a16:creationId xmlns:a16="http://schemas.microsoft.com/office/drawing/2014/main" id="{3BD1D07E-D893-4F96-B734-F4093B5DCB70}"/>
              </a:ext>
            </a:extLst>
          </p:cNvPr>
          <p:cNvSpPr/>
          <p:nvPr/>
        </p:nvSpPr>
        <p:spPr>
          <a:xfrm>
            <a:off x="4256274" y="1970640"/>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6600"/>
                </a:solidFill>
              </a:rPr>
              <a:t>it</a:t>
            </a:r>
            <a:endParaRPr lang="en-GB" dirty="0">
              <a:solidFill>
                <a:srgbClr val="FF6600"/>
              </a:solidFill>
            </a:endParaRPr>
          </a:p>
        </p:txBody>
      </p:sp>
      <p:sp>
        <p:nvSpPr>
          <p:cNvPr id="23" name="Callout: Line 22">
            <a:extLst>
              <a:ext uri="{FF2B5EF4-FFF2-40B4-BE49-F238E27FC236}">
                <a16:creationId xmlns:a16="http://schemas.microsoft.com/office/drawing/2014/main" id="{6A25C209-B213-4273-A43E-B8ACF2CFF0A3}"/>
              </a:ext>
            </a:extLst>
          </p:cNvPr>
          <p:cNvSpPr/>
          <p:nvPr/>
        </p:nvSpPr>
        <p:spPr>
          <a:xfrm>
            <a:off x="2846717" y="3322378"/>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6600"/>
                </a:solidFill>
              </a:rPr>
              <a:t>He</a:t>
            </a:r>
            <a:endParaRPr lang="en-GB" dirty="0">
              <a:solidFill>
                <a:srgbClr val="FF6600"/>
              </a:solidFill>
            </a:endParaRPr>
          </a:p>
        </p:txBody>
      </p:sp>
      <p:sp>
        <p:nvSpPr>
          <p:cNvPr id="24" name="Callout: Line 23">
            <a:extLst>
              <a:ext uri="{FF2B5EF4-FFF2-40B4-BE49-F238E27FC236}">
                <a16:creationId xmlns:a16="http://schemas.microsoft.com/office/drawing/2014/main" id="{80C6E006-364A-4A85-AC36-F04D51ADAF50}"/>
              </a:ext>
            </a:extLst>
          </p:cNvPr>
          <p:cNvSpPr/>
          <p:nvPr/>
        </p:nvSpPr>
        <p:spPr>
          <a:xfrm>
            <a:off x="7877698" y="3322378"/>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6600"/>
                </a:solidFill>
              </a:rPr>
              <a:t>them</a:t>
            </a:r>
            <a:endParaRPr lang="en-GB" dirty="0">
              <a:solidFill>
                <a:srgbClr val="FF6600"/>
              </a:solidFill>
            </a:endParaRPr>
          </a:p>
        </p:txBody>
      </p:sp>
      <p:sp>
        <p:nvSpPr>
          <p:cNvPr id="25" name="Callout: Line 24">
            <a:extLst>
              <a:ext uri="{FF2B5EF4-FFF2-40B4-BE49-F238E27FC236}">
                <a16:creationId xmlns:a16="http://schemas.microsoft.com/office/drawing/2014/main" id="{2CB8316F-06B7-4FB6-B563-6DC0AB9B8FE7}"/>
              </a:ext>
            </a:extLst>
          </p:cNvPr>
          <p:cNvSpPr/>
          <p:nvPr/>
        </p:nvSpPr>
        <p:spPr>
          <a:xfrm>
            <a:off x="8143892" y="4618816"/>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6600"/>
                </a:solidFill>
              </a:rPr>
              <a:t>his</a:t>
            </a:r>
            <a:endParaRPr lang="en-GB" dirty="0">
              <a:solidFill>
                <a:srgbClr val="FF6600"/>
              </a:solidFill>
            </a:endParaRPr>
          </a:p>
        </p:txBody>
      </p:sp>
      <p:sp>
        <p:nvSpPr>
          <p:cNvPr id="40" name="Callout: Line 39">
            <a:extLst>
              <a:ext uri="{FF2B5EF4-FFF2-40B4-BE49-F238E27FC236}">
                <a16:creationId xmlns:a16="http://schemas.microsoft.com/office/drawing/2014/main" id="{B78487AE-7065-454D-8B9F-4C7A757F1F2E}"/>
              </a:ext>
            </a:extLst>
          </p:cNvPr>
          <p:cNvSpPr/>
          <p:nvPr/>
        </p:nvSpPr>
        <p:spPr>
          <a:xfrm>
            <a:off x="2846717" y="4618816"/>
            <a:ext cx="1120878" cy="442452"/>
          </a:xfrm>
          <a:prstGeom prst="borderCallout1">
            <a:avLst>
              <a:gd name="adj1" fmla="val 105417"/>
              <a:gd name="adj2" fmla="val 50878"/>
              <a:gd name="adj3" fmla="val 159167"/>
              <a:gd name="adj4" fmla="val 5114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FF6600"/>
                </a:solidFill>
              </a:rPr>
              <a:t>He</a:t>
            </a:r>
            <a:endParaRPr lang="en-GB" dirty="0">
              <a:solidFill>
                <a:srgbClr val="FF6600"/>
              </a:solidFill>
            </a:endParaRPr>
          </a:p>
        </p:txBody>
      </p:sp>
      <p:pic>
        <p:nvPicPr>
          <p:cNvPr id="3" name="Audio 2">
            <a:hlinkClick r:id="" action="ppaction://media"/>
            <a:extLst>
              <a:ext uri="{FF2B5EF4-FFF2-40B4-BE49-F238E27FC236}">
                <a16:creationId xmlns:a16="http://schemas.microsoft.com/office/drawing/2014/main" id="{60342061-4247-424D-B47D-2D35664DF8D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662927190"/>
      </p:ext>
    </p:extLst>
  </p:cSld>
  <p:clrMapOvr>
    <a:masterClrMapping/>
  </p:clrMapOvr>
  <mc:AlternateContent xmlns:mc="http://schemas.openxmlformats.org/markup-compatibility/2006" xmlns:p14="http://schemas.microsoft.com/office/powerpoint/2010/main">
    <mc:Choice Requires="p14">
      <p:transition spd="slow" p14:dur="2000" advTm="63484"/>
    </mc:Choice>
    <mc:Fallback xmlns="">
      <p:transition spd="slow" advTm="634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3"/>
                </p:tgtEl>
              </p:cMediaNode>
            </p:audio>
          </p:childTnLst>
        </p:cTn>
      </p:par>
    </p:tnLst>
    <p:bldLst>
      <p:bldP spid="20" grpId="0" animBg="1"/>
      <p:bldP spid="22" grpId="0" animBg="1"/>
      <p:bldP spid="23" grpId="0" animBg="1"/>
      <p:bldP spid="24" grpId="0" animBg="1"/>
      <p:bldP spid="25" grpId="0" animBg="1"/>
      <p:bldP spid="4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42">
            <a:extLst>
              <a:ext uri="{FF2B5EF4-FFF2-40B4-BE49-F238E27FC236}">
                <a16:creationId xmlns:a16="http://schemas.microsoft.com/office/drawing/2014/main" id="{031E7E85-DCB8-4496-8ED2-C4ADC9AD84CB}"/>
              </a:ext>
            </a:extLst>
          </p:cNvPr>
          <p:cNvSpPr/>
          <p:nvPr/>
        </p:nvSpPr>
        <p:spPr>
          <a:xfrm>
            <a:off x="1306290" y="3368261"/>
            <a:ext cx="9541906" cy="1277850"/>
          </a:xfrm>
          <a:prstGeom prst="rect">
            <a:avLst/>
          </a:prstGeom>
          <a:solidFill>
            <a:srgbClr val="CEE1F2"/>
          </a:solidFill>
        </p:spPr>
        <p:txBody>
          <a:bodyPr wrap="square">
            <a:spAutoFit/>
          </a:bodyPr>
          <a:lstStyle/>
          <a:p>
            <a:pPr>
              <a:lnSpc>
                <a:spcPct val="107000"/>
              </a:lnSpc>
              <a:spcAft>
                <a:spcPts val="800"/>
              </a:spcAft>
            </a:pPr>
            <a:r>
              <a:rPr lang="en-GB" sz="2400" i="1" dirty="0">
                <a:latin typeface="+mj-lt"/>
                <a:ea typeface="Calibri" panose="020F0502020204030204" pitchFamily="34" charset="0"/>
                <a:cs typeface="Times New Roman" panose="02020603050405020304" pitchFamily="18" charset="0"/>
              </a:rPr>
              <a:t>His chair was covered rips and patches but it was this chair where Hagrid was most comfortable. He rested his arms on those patches and looked up when he heard the knock. </a:t>
            </a:r>
            <a:endParaRPr lang="en-GB" sz="2400" i="1" dirty="0">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5</a:t>
            </a:r>
            <a:endParaRPr lang="en-GB" sz="1000" dirty="0"/>
          </a:p>
        </p:txBody>
      </p:sp>
      <p:sp>
        <p:nvSpPr>
          <p:cNvPr id="22" name="Rectangle 21">
            <a:extLst>
              <a:ext uri="{FF2B5EF4-FFF2-40B4-BE49-F238E27FC236}">
                <a16:creationId xmlns:a16="http://schemas.microsoft.com/office/drawing/2014/main" id="{81AF9D87-CCA4-46DD-9E39-33DF65EB068A}"/>
              </a:ext>
            </a:extLst>
          </p:cNvPr>
          <p:cNvSpPr/>
          <p:nvPr/>
        </p:nvSpPr>
        <p:spPr>
          <a:xfrm>
            <a:off x="649667" y="1224481"/>
            <a:ext cx="6097247" cy="1200329"/>
          </a:xfrm>
          <a:prstGeom prst="rect">
            <a:avLst/>
          </a:prstGeom>
        </p:spPr>
        <p:txBody>
          <a:bodyPr wrap="none">
            <a:spAutoFit/>
          </a:bodyPr>
          <a:lstStyle/>
          <a:p>
            <a:pPr>
              <a:lnSpc>
                <a:spcPct val="150000"/>
              </a:lnSpc>
            </a:pPr>
            <a:r>
              <a:rPr lang="en-GB" sz="2400" dirty="0">
                <a:solidFill>
                  <a:srgbClr val="FF0066"/>
                </a:solidFill>
              </a:rPr>
              <a:t>Determiners</a:t>
            </a:r>
            <a:r>
              <a:rPr lang="en-GB" sz="2400" dirty="0"/>
              <a:t> can be used as </a:t>
            </a:r>
            <a:r>
              <a:rPr lang="en-GB" sz="2400" b="1" dirty="0"/>
              <a:t>cohesive devices</a:t>
            </a:r>
            <a:r>
              <a:rPr lang="en-GB" sz="2400" dirty="0"/>
              <a:t>.</a:t>
            </a:r>
          </a:p>
          <a:p>
            <a:pPr>
              <a:lnSpc>
                <a:spcPct val="150000"/>
              </a:lnSpc>
            </a:pPr>
            <a:r>
              <a:rPr lang="en-GB" sz="2400" dirty="0"/>
              <a:t>They </a:t>
            </a:r>
            <a:r>
              <a:rPr lang="en-GB" sz="2400" i="1" dirty="0"/>
              <a:t>make links </a:t>
            </a:r>
            <a:r>
              <a:rPr lang="en-GB" sz="2400" dirty="0"/>
              <a:t>to what has already been said.</a:t>
            </a:r>
          </a:p>
        </p:txBody>
      </p:sp>
      <p:sp>
        <p:nvSpPr>
          <p:cNvPr id="26" name="TextBox 25">
            <a:extLst>
              <a:ext uri="{FF2B5EF4-FFF2-40B4-BE49-F238E27FC236}">
                <a16:creationId xmlns:a16="http://schemas.microsoft.com/office/drawing/2014/main" id="{F959115F-3D32-4B56-B027-089106BB222B}"/>
              </a:ext>
            </a:extLst>
          </p:cNvPr>
          <p:cNvSpPr txBox="1"/>
          <p:nvPr/>
        </p:nvSpPr>
        <p:spPr>
          <a:xfrm>
            <a:off x="846048" y="5329077"/>
            <a:ext cx="5900866" cy="461665"/>
          </a:xfrm>
          <a:prstGeom prst="rect">
            <a:avLst/>
          </a:prstGeom>
          <a:noFill/>
        </p:spPr>
        <p:txBody>
          <a:bodyPr wrap="square" rtlCol="0">
            <a:spAutoFit/>
          </a:bodyPr>
          <a:lstStyle/>
          <a:p>
            <a:r>
              <a:rPr lang="en-GB" sz="2400" i="1" dirty="0">
                <a:solidFill>
                  <a:schemeClr val="accent5">
                    <a:lumMod val="75000"/>
                  </a:schemeClr>
                </a:solidFill>
              </a:rPr>
              <a:t>Can you spot the determiners? </a:t>
            </a:r>
          </a:p>
        </p:txBody>
      </p:sp>
      <p:sp>
        <p:nvSpPr>
          <p:cNvPr id="27" name="TextBox 26">
            <a:extLst>
              <a:ext uri="{FF2B5EF4-FFF2-40B4-BE49-F238E27FC236}">
                <a16:creationId xmlns:a16="http://schemas.microsoft.com/office/drawing/2014/main" id="{B9D5D14A-BE66-43E8-B54D-ED3F6A1CBB2E}"/>
              </a:ext>
            </a:extLst>
          </p:cNvPr>
          <p:cNvSpPr txBox="1"/>
          <p:nvPr/>
        </p:nvSpPr>
        <p:spPr>
          <a:xfrm>
            <a:off x="649667" y="547878"/>
            <a:ext cx="10573555" cy="646331"/>
          </a:xfrm>
          <a:prstGeom prst="rect">
            <a:avLst/>
          </a:prstGeom>
          <a:noFill/>
        </p:spPr>
        <p:txBody>
          <a:bodyPr wrap="square" rtlCol="0">
            <a:spAutoFit/>
          </a:bodyPr>
          <a:lstStyle/>
          <a:p>
            <a:r>
              <a:rPr lang="en-GB" sz="3600" b="1" dirty="0"/>
              <a:t>Cohesive devices – </a:t>
            </a:r>
            <a:r>
              <a:rPr lang="en-GB" sz="3600" b="1" dirty="0">
                <a:solidFill>
                  <a:srgbClr val="FF0066"/>
                </a:solidFill>
              </a:rPr>
              <a:t>Determiners</a:t>
            </a:r>
            <a:r>
              <a:rPr lang="en-GB" sz="800" b="1" dirty="0">
                <a:solidFill>
                  <a:srgbClr val="FF0066"/>
                </a:solidFill>
              </a:rPr>
              <a:t> </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29" name="TextBox 28">
            <a:extLst>
              <a:ext uri="{FF2B5EF4-FFF2-40B4-BE49-F238E27FC236}">
                <a16:creationId xmlns:a16="http://schemas.microsoft.com/office/drawing/2014/main" id="{0C76C7A6-DBEE-4A3C-938C-5B7B3212ECA5}"/>
              </a:ext>
            </a:extLst>
          </p:cNvPr>
          <p:cNvSpPr txBox="1"/>
          <p:nvPr/>
        </p:nvSpPr>
        <p:spPr>
          <a:xfrm>
            <a:off x="846048" y="5718055"/>
            <a:ext cx="10462390" cy="461665"/>
          </a:xfrm>
          <a:prstGeom prst="rect">
            <a:avLst/>
          </a:prstGeom>
          <a:noFill/>
        </p:spPr>
        <p:txBody>
          <a:bodyPr wrap="square" rtlCol="0">
            <a:spAutoFit/>
          </a:bodyPr>
          <a:lstStyle/>
          <a:p>
            <a:r>
              <a:rPr lang="en-GB" sz="2400" i="1" dirty="0">
                <a:solidFill>
                  <a:schemeClr val="accent5">
                    <a:lumMod val="75000"/>
                  </a:schemeClr>
                </a:solidFill>
              </a:rPr>
              <a:t>Each determiner makes links to other parts of the text.</a:t>
            </a:r>
          </a:p>
        </p:txBody>
      </p:sp>
      <p:sp>
        <p:nvSpPr>
          <p:cNvPr id="32" name="Rectangle: Rounded Corners 31">
            <a:extLst>
              <a:ext uri="{FF2B5EF4-FFF2-40B4-BE49-F238E27FC236}">
                <a16:creationId xmlns:a16="http://schemas.microsoft.com/office/drawing/2014/main" id="{BFE8FEE2-2F49-4A51-AE1E-9E646D603BFD}"/>
              </a:ext>
            </a:extLst>
          </p:cNvPr>
          <p:cNvSpPr/>
          <p:nvPr/>
        </p:nvSpPr>
        <p:spPr>
          <a:xfrm>
            <a:off x="8740492" y="591713"/>
            <a:ext cx="2752529" cy="563853"/>
          </a:xfrm>
          <a:prstGeom prst="roundRect">
            <a:avLst/>
          </a:prstGeom>
          <a:solidFill>
            <a:schemeClr val="accent6">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t>Within a paragraph</a:t>
            </a:r>
          </a:p>
        </p:txBody>
      </p:sp>
      <p:sp>
        <p:nvSpPr>
          <p:cNvPr id="33" name="Rectangle: Rounded Corners 32">
            <a:extLst>
              <a:ext uri="{FF2B5EF4-FFF2-40B4-BE49-F238E27FC236}">
                <a16:creationId xmlns:a16="http://schemas.microsoft.com/office/drawing/2014/main" id="{37DDA0E3-E294-440E-BFF7-E5E04A0C4FC0}"/>
              </a:ext>
            </a:extLst>
          </p:cNvPr>
          <p:cNvSpPr/>
          <p:nvPr/>
        </p:nvSpPr>
        <p:spPr>
          <a:xfrm>
            <a:off x="9688931" y="1217261"/>
            <a:ext cx="1765145" cy="1057020"/>
          </a:xfrm>
          <a:prstGeom prst="roundRect">
            <a:avLst/>
          </a:prstGeom>
          <a:solidFill>
            <a:srgbClr val="FF9BC3"/>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i="1" dirty="0"/>
              <a:t>A </a:t>
            </a:r>
            <a:r>
              <a:rPr lang="en-GB" sz="1600" i="1" dirty="0">
                <a:solidFill>
                  <a:srgbClr val="FF0066"/>
                </a:solidFill>
              </a:rPr>
              <a:t>determiner</a:t>
            </a:r>
            <a:r>
              <a:rPr lang="en-GB" sz="1600" i="1" dirty="0"/>
              <a:t> specifies a noun (known or unknown)</a:t>
            </a:r>
          </a:p>
        </p:txBody>
      </p:sp>
      <p:sp>
        <p:nvSpPr>
          <p:cNvPr id="35" name="Rectangle 34">
            <a:extLst>
              <a:ext uri="{FF2B5EF4-FFF2-40B4-BE49-F238E27FC236}">
                <a16:creationId xmlns:a16="http://schemas.microsoft.com/office/drawing/2014/main" id="{3D8FFCF4-C5FB-4AE3-86BA-50C57B574C98}"/>
              </a:ext>
            </a:extLst>
          </p:cNvPr>
          <p:cNvSpPr/>
          <p:nvPr/>
        </p:nvSpPr>
        <p:spPr>
          <a:xfrm>
            <a:off x="1306290" y="3368561"/>
            <a:ext cx="9541906" cy="1277850"/>
          </a:xfrm>
          <a:prstGeom prst="rect">
            <a:avLst/>
          </a:prstGeom>
          <a:solidFill>
            <a:srgbClr val="CEE1F2"/>
          </a:solidFill>
        </p:spPr>
        <p:txBody>
          <a:bodyPr wrap="square">
            <a:spAutoFit/>
          </a:bodyPr>
          <a:lstStyle/>
          <a:p>
            <a:pPr>
              <a:lnSpc>
                <a:spcPct val="107000"/>
              </a:lnSpc>
              <a:spcAft>
                <a:spcPts val="800"/>
              </a:spcAft>
            </a:pPr>
            <a:r>
              <a:rPr lang="en-GB" sz="2400" i="1" u="sng" dirty="0">
                <a:solidFill>
                  <a:srgbClr val="FF0066"/>
                </a:solidFill>
                <a:latin typeface="+mj-lt"/>
                <a:ea typeface="Calibri" panose="020F0502020204030204" pitchFamily="34" charset="0"/>
                <a:cs typeface="Times New Roman" panose="02020603050405020304" pitchFamily="18" charset="0"/>
              </a:rPr>
              <a:t>His</a:t>
            </a:r>
            <a:r>
              <a:rPr lang="en-GB" sz="2400" i="1" dirty="0">
                <a:latin typeface="+mj-lt"/>
                <a:ea typeface="Calibri" panose="020F0502020204030204" pitchFamily="34" charset="0"/>
                <a:cs typeface="Times New Roman" panose="02020603050405020304" pitchFamily="18" charset="0"/>
              </a:rPr>
              <a:t> chair was covered in rips and patches but it was </a:t>
            </a:r>
            <a:r>
              <a:rPr lang="en-GB" sz="2400" i="1" u="sng" dirty="0">
                <a:solidFill>
                  <a:srgbClr val="FF0066"/>
                </a:solidFill>
                <a:latin typeface="+mj-lt"/>
                <a:ea typeface="Calibri" panose="020F0502020204030204" pitchFamily="34" charset="0"/>
                <a:cs typeface="Times New Roman" panose="02020603050405020304" pitchFamily="18" charset="0"/>
              </a:rPr>
              <a:t>this</a:t>
            </a:r>
            <a:r>
              <a:rPr lang="en-GB" sz="2400" i="1" dirty="0">
                <a:latin typeface="+mj-lt"/>
                <a:ea typeface="Calibri" panose="020F0502020204030204" pitchFamily="34" charset="0"/>
                <a:cs typeface="Times New Roman" panose="02020603050405020304" pitchFamily="18" charset="0"/>
              </a:rPr>
              <a:t> chair where Hagrid was most comfortable. He rested </a:t>
            </a:r>
            <a:r>
              <a:rPr lang="en-GB" sz="2400" i="1" u="sng" dirty="0">
                <a:solidFill>
                  <a:srgbClr val="FF0066"/>
                </a:solidFill>
                <a:latin typeface="+mj-lt"/>
                <a:ea typeface="Calibri" panose="020F0502020204030204" pitchFamily="34" charset="0"/>
                <a:cs typeface="Times New Roman" panose="02020603050405020304" pitchFamily="18" charset="0"/>
              </a:rPr>
              <a:t>his</a:t>
            </a:r>
            <a:r>
              <a:rPr lang="en-GB" sz="2400" i="1" dirty="0">
                <a:latin typeface="+mj-lt"/>
                <a:ea typeface="Calibri" panose="020F0502020204030204" pitchFamily="34" charset="0"/>
                <a:cs typeface="Times New Roman" panose="02020603050405020304" pitchFamily="18" charset="0"/>
              </a:rPr>
              <a:t> arms on </a:t>
            </a:r>
            <a:r>
              <a:rPr lang="en-GB" sz="2400" i="1" u="sng" dirty="0">
                <a:solidFill>
                  <a:srgbClr val="FF0066"/>
                </a:solidFill>
                <a:latin typeface="+mj-lt"/>
                <a:ea typeface="Calibri" panose="020F0502020204030204" pitchFamily="34" charset="0"/>
                <a:cs typeface="Times New Roman" panose="02020603050405020304" pitchFamily="18" charset="0"/>
              </a:rPr>
              <a:t>those</a:t>
            </a:r>
            <a:r>
              <a:rPr lang="en-GB" sz="2400" i="1" dirty="0">
                <a:latin typeface="+mj-lt"/>
                <a:ea typeface="Calibri" panose="020F0502020204030204" pitchFamily="34" charset="0"/>
                <a:cs typeface="Times New Roman" panose="02020603050405020304" pitchFamily="18" charset="0"/>
              </a:rPr>
              <a:t> patches and looked up when he heard </a:t>
            </a:r>
            <a:r>
              <a:rPr lang="en-GB" sz="2400" i="1" u="sng" dirty="0">
                <a:solidFill>
                  <a:srgbClr val="FF3399"/>
                </a:solidFill>
                <a:latin typeface="+mj-lt"/>
                <a:ea typeface="Calibri" panose="020F0502020204030204" pitchFamily="34" charset="0"/>
                <a:cs typeface="Times New Roman" panose="02020603050405020304" pitchFamily="18" charset="0"/>
              </a:rPr>
              <a:t>the</a:t>
            </a:r>
            <a:r>
              <a:rPr lang="en-GB" sz="2400" i="1" dirty="0">
                <a:latin typeface="+mj-lt"/>
                <a:ea typeface="Calibri" panose="020F0502020204030204" pitchFamily="34" charset="0"/>
                <a:cs typeface="Times New Roman" panose="02020603050405020304" pitchFamily="18" charset="0"/>
              </a:rPr>
              <a:t> knock. </a:t>
            </a:r>
            <a:endParaRPr lang="en-GB" sz="2400" i="1" dirty="0">
              <a:effectLst/>
              <a:latin typeface="+mj-lt"/>
              <a:ea typeface="Calibri" panose="020F0502020204030204" pitchFamily="34" charset="0"/>
              <a:cs typeface="Times New Roman" panose="02020603050405020304" pitchFamily="18" charset="0"/>
            </a:endParaRPr>
          </a:p>
        </p:txBody>
      </p:sp>
      <p:sp>
        <p:nvSpPr>
          <p:cNvPr id="36" name="Callout: Line 35">
            <a:extLst>
              <a:ext uri="{FF2B5EF4-FFF2-40B4-BE49-F238E27FC236}">
                <a16:creationId xmlns:a16="http://schemas.microsoft.com/office/drawing/2014/main" id="{819D0B51-1869-46BD-992C-30A21141976D}"/>
              </a:ext>
            </a:extLst>
          </p:cNvPr>
          <p:cNvSpPr/>
          <p:nvPr/>
        </p:nvSpPr>
        <p:spPr>
          <a:xfrm>
            <a:off x="649667" y="2671529"/>
            <a:ext cx="2742541" cy="468472"/>
          </a:xfrm>
          <a:prstGeom prst="borderCallout1">
            <a:avLst>
              <a:gd name="adj1" fmla="val 97455"/>
              <a:gd name="adj2" fmla="val 29422"/>
              <a:gd name="adj3" fmla="val 162871"/>
              <a:gd name="adj4" fmla="val 35153"/>
            </a:avLst>
          </a:prstGeom>
          <a:solidFill>
            <a:srgbClr val="EAF2FA"/>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600" dirty="0">
                <a:solidFill>
                  <a:schemeClr val="tx1"/>
                </a:solidFill>
                <a:latin typeface="+mj-lt"/>
              </a:rPr>
              <a:t>the chair belonging to Hagrid</a:t>
            </a:r>
          </a:p>
        </p:txBody>
      </p:sp>
      <p:sp>
        <p:nvSpPr>
          <p:cNvPr id="37" name="Callout: Line 36">
            <a:extLst>
              <a:ext uri="{FF2B5EF4-FFF2-40B4-BE49-F238E27FC236}">
                <a16:creationId xmlns:a16="http://schemas.microsoft.com/office/drawing/2014/main" id="{91AA589B-F0B8-4322-B4BD-DAAB36E3B1DF}"/>
              </a:ext>
            </a:extLst>
          </p:cNvPr>
          <p:cNvSpPr/>
          <p:nvPr/>
        </p:nvSpPr>
        <p:spPr>
          <a:xfrm>
            <a:off x="7731750" y="2726214"/>
            <a:ext cx="1957181" cy="468472"/>
          </a:xfrm>
          <a:prstGeom prst="borderCallout1">
            <a:avLst>
              <a:gd name="adj1" fmla="val 97455"/>
              <a:gd name="adj2" fmla="val 29422"/>
              <a:gd name="adj3" fmla="val 147130"/>
              <a:gd name="adj4" fmla="val 7802"/>
            </a:avLst>
          </a:prstGeom>
          <a:solidFill>
            <a:srgbClr val="EAF2FA"/>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600" dirty="0">
                <a:solidFill>
                  <a:schemeClr val="tx1"/>
                </a:solidFill>
                <a:latin typeface="+mj-lt"/>
              </a:rPr>
              <a:t>this particular chair</a:t>
            </a:r>
          </a:p>
        </p:txBody>
      </p:sp>
      <p:sp>
        <p:nvSpPr>
          <p:cNvPr id="38" name="Callout: Line 37">
            <a:extLst>
              <a:ext uri="{FF2B5EF4-FFF2-40B4-BE49-F238E27FC236}">
                <a16:creationId xmlns:a16="http://schemas.microsoft.com/office/drawing/2014/main" id="{2D3F70C5-D3A0-4705-B5CF-85BC165F8359}"/>
              </a:ext>
            </a:extLst>
          </p:cNvPr>
          <p:cNvSpPr/>
          <p:nvPr/>
        </p:nvSpPr>
        <p:spPr>
          <a:xfrm>
            <a:off x="2020937" y="4874971"/>
            <a:ext cx="4214616" cy="468472"/>
          </a:xfrm>
          <a:prstGeom prst="borderCallout1">
            <a:avLst>
              <a:gd name="adj1" fmla="val 3009"/>
              <a:gd name="adj2" fmla="val 52968"/>
              <a:gd name="adj3" fmla="val -66828"/>
              <a:gd name="adj4" fmla="val 36504"/>
            </a:avLst>
          </a:prstGeom>
          <a:solidFill>
            <a:srgbClr val="EAF2FA"/>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600" dirty="0">
                <a:solidFill>
                  <a:schemeClr val="tx1"/>
                </a:solidFill>
                <a:latin typeface="+mj-lt"/>
              </a:rPr>
              <a:t>the knock which is important to what comes next</a:t>
            </a:r>
          </a:p>
        </p:txBody>
      </p:sp>
      <p:sp>
        <p:nvSpPr>
          <p:cNvPr id="42" name="Callout: Line 41">
            <a:extLst>
              <a:ext uri="{FF2B5EF4-FFF2-40B4-BE49-F238E27FC236}">
                <a16:creationId xmlns:a16="http://schemas.microsoft.com/office/drawing/2014/main" id="{96ED54BF-446C-4ABA-9C76-9E8E9048CAB5}"/>
              </a:ext>
            </a:extLst>
          </p:cNvPr>
          <p:cNvSpPr/>
          <p:nvPr/>
        </p:nvSpPr>
        <p:spPr>
          <a:xfrm>
            <a:off x="7507010" y="4730115"/>
            <a:ext cx="3716211" cy="468472"/>
          </a:xfrm>
          <a:prstGeom prst="borderCallout1">
            <a:avLst>
              <a:gd name="adj1" fmla="val 3009"/>
              <a:gd name="adj2" fmla="val 17347"/>
              <a:gd name="adj3" fmla="val -114170"/>
              <a:gd name="adj4" fmla="val -4694"/>
            </a:avLst>
          </a:prstGeom>
          <a:solidFill>
            <a:srgbClr val="EAF2FA"/>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600" dirty="0">
                <a:solidFill>
                  <a:schemeClr val="tx1"/>
                </a:solidFill>
                <a:latin typeface="+mj-lt"/>
              </a:rPr>
              <a:t>the specific patches mentioned previously</a:t>
            </a:r>
          </a:p>
        </p:txBody>
      </p:sp>
      <p:sp>
        <p:nvSpPr>
          <p:cNvPr id="16" name="Callout: Line 15">
            <a:extLst>
              <a:ext uri="{FF2B5EF4-FFF2-40B4-BE49-F238E27FC236}">
                <a16:creationId xmlns:a16="http://schemas.microsoft.com/office/drawing/2014/main" id="{2D6B1F37-2A54-45CB-B0E8-50DC3FCC8841}"/>
              </a:ext>
            </a:extLst>
          </p:cNvPr>
          <p:cNvSpPr/>
          <p:nvPr/>
        </p:nvSpPr>
        <p:spPr>
          <a:xfrm>
            <a:off x="4401361" y="2705097"/>
            <a:ext cx="2742541" cy="468472"/>
          </a:xfrm>
          <a:prstGeom prst="borderCallout1">
            <a:avLst>
              <a:gd name="adj1" fmla="val 100655"/>
              <a:gd name="adj2" fmla="val 73695"/>
              <a:gd name="adj3" fmla="val 262065"/>
              <a:gd name="adj4" fmla="val 54829"/>
            </a:avLst>
          </a:prstGeom>
          <a:solidFill>
            <a:srgbClr val="EAF2FA"/>
          </a:solidFill>
          <a:ln>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600" dirty="0">
                <a:solidFill>
                  <a:schemeClr val="tx1"/>
                </a:solidFill>
                <a:latin typeface="+mj-lt"/>
              </a:rPr>
              <a:t>the arms belonging to Hagrid</a:t>
            </a:r>
          </a:p>
        </p:txBody>
      </p:sp>
      <p:pic>
        <p:nvPicPr>
          <p:cNvPr id="5" name="Audio 4">
            <a:hlinkClick r:id="" action="ppaction://media"/>
            <a:extLst>
              <a:ext uri="{FF2B5EF4-FFF2-40B4-BE49-F238E27FC236}">
                <a16:creationId xmlns:a16="http://schemas.microsoft.com/office/drawing/2014/main" id="{249A5ADD-2369-4B68-9123-BD8F984E088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41127567"/>
      </p:ext>
    </p:extLst>
  </p:cSld>
  <p:clrMapOvr>
    <a:masterClrMapping/>
  </p:clrMapOvr>
  <mc:AlternateContent xmlns:mc="http://schemas.openxmlformats.org/markup-compatibility/2006" xmlns:p14="http://schemas.microsoft.com/office/powerpoint/2010/main">
    <mc:Choice Requires="p14">
      <p:transition spd="slow" p14:dur="2000" advTm="82811"/>
    </mc:Choice>
    <mc:Fallback xmlns="">
      <p:transition spd="slow" advTm="82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p:cTn id="11" dur="500" fill="hold"/>
                                        <p:tgtEl>
                                          <p:spTgt spid="33"/>
                                        </p:tgtEl>
                                        <p:attrNameLst>
                                          <p:attrName>ppt_w</p:attrName>
                                        </p:attrNameLst>
                                      </p:cBhvr>
                                      <p:tavLst>
                                        <p:tav tm="0">
                                          <p:val>
                                            <p:fltVal val="0"/>
                                          </p:val>
                                        </p:tav>
                                        <p:tav tm="100000">
                                          <p:val>
                                            <p:strVal val="#ppt_w"/>
                                          </p:val>
                                        </p:tav>
                                      </p:tavLst>
                                    </p:anim>
                                    <p:anim calcmode="lin" valueType="num">
                                      <p:cBhvr>
                                        <p:cTn id="12" dur="500" fill="hold"/>
                                        <p:tgtEl>
                                          <p:spTgt spid="33"/>
                                        </p:tgtEl>
                                        <p:attrNameLst>
                                          <p:attrName>ppt_h</p:attrName>
                                        </p:attrNameLst>
                                      </p:cBhvr>
                                      <p:tavLst>
                                        <p:tav tm="0">
                                          <p:val>
                                            <p:fltVal val="0"/>
                                          </p:val>
                                        </p:tav>
                                        <p:tav tm="100000">
                                          <p:val>
                                            <p:strVal val="#ppt_h"/>
                                          </p:val>
                                        </p:tav>
                                      </p:tavLst>
                                    </p:anim>
                                    <p:animEffect transition="in" filter="fade">
                                      <p:cBhvr>
                                        <p:cTn id="13" dur="500"/>
                                        <p:tgtEl>
                                          <p:spTgt spid="33"/>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2">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4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35"/>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36"/>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37"/>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42"/>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4" fill="hold" display="0">
                  <p:stCondLst>
                    <p:cond delay="indefinite"/>
                  </p:stCondLst>
                  <p:endCondLst>
                    <p:cond evt="onStopAudio" delay="0">
                      <p:tgtEl>
                        <p:sldTgt/>
                      </p:tgtEl>
                    </p:cond>
                  </p:endCondLst>
                </p:cTn>
                <p:tgtEl>
                  <p:spTgt spid="5"/>
                </p:tgtEl>
              </p:cMediaNode>
            </p:audio>
          </p:childTnLst>
        </p:cTn>
      </p:par>
    </p:tnLst>
    <p:bldLst>
      <p:bldP spid="43" grpId="0" animBg="1"/>
      <p:bldP spid="22" grpId="0" uiExpand="1" build="p"/>
      <p:bldP spid="26" grpId="0" build="p"/>
      <p:bldP spid="29" grpId="0"/>
      <p:bldP spid="33" grpId="0" animBg="1"/>
      <p:bldP spid="35" grpId="0" animBg="1"/>
      <p:bldP spid="36" grpId="0" animBg="1"/>
      <p:bldP spid="37" grpId="0" animBg="1"/>
      <p:bldP spid="38" grpId="0" animBg="1"/>
      <p:bldP spid="42"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846048" y="2865258"/>
            <a:ext cx="5278707" cy="487506"/>
          </a:xfrm>
          <a:prstGeom prst="rect">
            <a:avLst/>
          </a:prstGeom>
          <a:solidFill>
            <a:srgbClr val="CEE1F2"/>
          </a:solidFill>
        </p:spPr>
        <p:txBody>
          <a:bodyPr wrap="square">
            <a:spAutoFit/>
          </a:bodyPr>
          <a:lstStyle/>
          <a:p>
            <a:pPr>
              <a:lnSpc>
                <a:spcPct val="107000"/>
              </a:lnSpc>
              <a:spcAft>
                <a:spcPts val="800"/>
              </a:spcAft>
            </a:pPr>
            <a:r>
              <a:rPr lang="en-GB" sz="2400" i="1" dirty="0">
                <a:latin typeface="+mj-lt"/>
                <a:ea typeface="Calibri" panose="020F0502020204030204" pitchFamily="34" charset="0"/>
                <a:cs typeface="Times New Roman" panose="02020603050405020304" pitchFamily="18" charset="0"/>
              </a:rPr>
              <a:t> Ron would be happy to pass </a:t>
            </a:r>
            <a:r>
              <a:rPr lang="en-GB" sz="2400" i="1" u="sng" dirty="0">
                <a:latin typeface="+mj-lt"/>
                <a:ea typeface="Calibri" panose="020F0502020204030204" pitchFamily="34" charset="0"/>
                <a:cs typeface="Times New Roman" panose="02020603050405020304" pitchFamily="18" charset="0"/>
              </a:rPr>
              <a:t>        </a:t>
            </a:r>
            <a:r>
              <a:rPr lang="en-GB" sz="2400" i="1" dirty="0">
                <a:latin typeface="+mj-lt"/>
                <a:ea typeface="Calibri" panose="020F0502020204030204" pitchFamily="34" charset="0"/>
                <a:cs typeface="Times New Roman" panose="02020603050405020304" pitchFamily="18" charset="0"/>
              </a:rPr>
              <a:t>  exam.</a:t>
            </a:r>
            <a:endParaRPr lang="en-GB" sz="2400" i="1" dirty="0">
              <a:effectLst/>
              <a:latin typeface="+mj-lt"/>
              <a:ea typeface="Calibri" panose="020F0502020204030204" pitchFamily="34" charset="0"/>
              <a:cs typeface="Times New Roman" panose="02020603050405020304" pitchFamily="18" charset="0"/>
            </a:endParaRPr>
          </a:p>
        </p:txBody>
      </p:sp>
      <p:sp>
        <p:nvSpPr>
          <p:cNvPr id="15" name="TextBox 14"/>
          <p:cNvSpPr txBox="1"/>
          <p:nvPr/>
        </p:nvSpPr>
        <p:spPr>
          <a:xfrm>
            <a:off x="649666" y="2338938"/>
            <a:ext cx="9461685" cy="461665"/>
          </a:xfrm>
          <a:prstGeom prst="rect">
            <a:avLst/>
          </a:prstGeom>
          <a:noFill/>
        </p:spPr>
        <p:txBody>
          <a:bodyPr wrap="square" rtlCol="0">
            <a:spAutoFit/>
          </a:bodyPr>
          <a:lstStyle/>
          <a:p>
            <a:r>
              <a:rPr lang="en-GB" sz="2400" i="1" dirty="0">
                <a:solidFill>
                  <a:schemeClr val="accent5">
                    <a:lumMod val="75000"/>
                  </a:schemeClr>
                </a:solidFill>
              </a:rPr>
              <a:t>Choose a determiner to show that Ron would be happy to pass any exam. </a:t>
            </a:r>
          </a:p>
        </p:txBody>
      </p:sp>
      <p:sp>
        <p:nvSpPr>
          <p:cNvPr id="8" name="TextBox 7"/>
          <p:cNvSpPr txBox="1"/>
          <p:nvPr/>
        </p:nvSpPr>
        <p:spPr>
          <a:xfrm>
            <a:off x="649667" y="547878"/>
            <a:ext cx="10573555" cy="646331"/>
          </a:xfrm>
          <a:prstGeom prst="rect">
            <a:avLst/>
          </a:prstGeom>
          <a:noFill/>
        </p:spPr>
        <p:txBody>
          <a:bodyPr wrap="square" rtlCol="0">
            <a:spAutoFit/>
          </a:bodyPr>
          <a:lstStyle/>
          <a:p>
            <a:r>
              <a:rPr lang="en-GB" sz="3600" b="1" dirty="0"/>
              <a:t>Cohesive devices – </a:t>
            </a:r>
            <a:r>
              <a:rPr lang="en-GB" sz="3600" b="1" dirty="0">
                <a:solidFill>
                  <a:srgbClr val="FF0066"/>
                </a:solidFill>
              </a:rPr>
              <a:t>Determiners</a:t>
            </a:r>
            <a:r>
              <a:rPr lang="en-GB" sz="800" b="1" dirty="0">
                <a:solidFill>
                  <a:srgbClr val="FF0066"/>
                </a:solidFill>
              </a:rPr>
              <a:t> </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19" name="Rectangle: Rounded Corners 18"/>
          <p:cNvSpPr/>
          <p:nvPr/>
        </p:nvSpPr>
        <p:spPr>
          <a:xfrm>
            <a:off x="8740492" y="591713"/>
            <a:ext cx="2752529" cy="563853"/>
          </a:xfrm>
          <a:prstGeom prst="roundRect">
            <a:avLst/>
          </a:prstGeom>
          <a:solidFill>
            <a:schemeClr val="accent6">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t>Within a paragraph</a:t>
            </a:r>
          </a:p>
        </p:txBody>
      </p:sp>
      <p:sp>
        <p:nvSpPr>
          <p:cNvPr id="20" name="Rectangle: Rounded Corners 19"/>
          <p:cNvSpPr/>
          <p:nvPr/>
        </p:nvSpPr>
        <p:spPr>
          <a:xfrm>
            <a:off x="9688931" y="1217261"/>
            <a:ext cx="1765145" cy="1057020"/>
          </a:xfrm>
          <a:prstGeom prst="roundRect">
            <a:avLst/>
          </a:prstGeom>
          <a:solidFill>
            <a:srgbClr val="FF9BC3"/>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i="1" dirty="0"/>
              <a:t>A </a:t>
            </a:r>
            <a:r>
              <a:rPr lang="en-GB" sz="1600" i="1" dirty="0">
                <a:solidFill>
                  <a:srgbClr val="FF0066"/>
                </a:solidFill>
              </a:rPr>
              <a:t>determiner</a:t>
            </a:r>
            <a:r>
              <a:rPr lang="en-GB" sz="1600" i="1" dirty="0"/>
              <a:t> specifies a noun (known or unknown)</a:t>
            </a:r>
          </a:p>
        </p:txBody>
      </p:sp>
      <p:sp>
        <p:nvSpPr>
          <p:cNvPr id="21" name="Rectangle 20"/>
          <p:cNvSpPr/>
          <p:nvPr/>
        </p:nvSpPr>
        <p:spPr>
          <a:xfrm>
            <a:off x="6275656" y="2865258"/>
            <a:ext cx="2573375" cy="487506"/>
          </a:xfrm>
          <a:prstGeom prst="rect">
            <a:avLst/>
          </a:prstGeom>
          <a:solidFill>
            <a:srgbClr val="CEE1F2"/>
          </a:solidFill>
        </p:spPr>
        <p:txBody>
          <a:bodyPr wrap="square">
            <a:spAutoFit/>
          </a:bodyPr>
          <a:lstStyle/>
          <a:p>
            <a:pPr>
              <a:lnSpc>
                <a:spcPct val="107000"/>
              </a:lnSpc>
              <a:spcAft>
                <a:spcPts val="800"/>
              </a:spcAft>
            </a:pPr>
            <a:r>
              <a:rPr lang="en-GB" sz="2400" b="1" i="1" dirty="0">
                <a:solidFill>
                  <a:srgbClr val="FF0066"/>
                </a:solidFill>
                <a:latin typeface="+mj-lt"/>
                <a:ea typeface="Calibri" panose="020F0502020204030204" pitchFamily="34" charset="0"/>
                <a:cs typeface="Times New Roman" panose="02020603050405020304" pitchFamily="18" charset="0"/>
              </a:rPr>
              <a:t> a  the  an</a:t>
            </a:r>
            <a:endParaRPr lang="en-GB" sz="2400" b="1" i="1" dirty="0">
              <a:solidFill>
                <a:srgbClr val="FF0066"/>
              </a:solidFill>
              <a:effectLst/>
              <a:latin typeface="+mj-lt"/>
              <a:ea typeface="Calibri" panose="020F0502020204030204" pitchFamily="34" charset="0"/>
              <a:cs typeface="Times New Roman" panose="02020603050405020304" pitchFamily="18" charset="0"/>
            </a:endParaRPr>
          </a:p>
        </p:txBody>
      </p:sp>
      <p:sp>
        <p:nvSpPr>
          <p:cNvPr id="22" name="Rectangle 21"/>
          <p:cNvSpPr/>
          <p:nvPr/>
        </p:nvSpPr>
        <p:spPr>
          <a:xfrm>
            <a:off x="846049" y="4240842"/>
            <a:ext cx="5090394" cy="470000"/>
          </a:xfrm>
          <a:prstGeom prst="rect">
            <a:avLst/>
          </a:prstGeom>
          <a:solidFill>
            <a:srgbClr val="CEE1F2"/>
          </a:solidFill>
        </p:spPr>
        <p:txBody>
          <a:bodyPr wrap="square">
            <a:spAutoFit/>
          </a:bodyPr>
          <a:lstStyle/>
          <a:p>
            <a:pPr>
              <a:lnSpc>
                <a:spcPct val="107000"/>
              </a:lnSpc>
              <a:spcAft>
                <a:spcPts val="800"/>
              </a:spcAft>
            </a:pPr>
            <a:r>
              <a:rPr lang="en-GB" sz="2400" i="1" dirty="0">
                <a:latin typeface="+mj-lt"/>
                <a:ea typeface="Calibri" panose="020F0502020204030204" pitchFamily="34" charset="0"/>
                <a:cs typeface="Times New Roman" panose="02020603050405020304" pitchFamily="18" charset="0"/>
              </a:rPr>
              <a:t> ______ hut was plain but comfortable.</a:t>
            </a:r>
            <a:endParaRPr lang="en-GB" sz="2400" i="1" dirty="0">
              <a:effectLst/>
              <a:latin typeface="+mj-lt"/>
              <a:ea typeface="Calibri" panose="020F0502020204030204" pitchFamily="34" charset="0"/>
              <a:cs typeface="Times New Roman" panose="02020603050405020304" pitchFamily="18" charset="0"/>
            </a:endParaRPr>
          </a:p>
        </p:txBody>
      </p:sp>
      <p:sp>
        <p:nvSpPr>
          <p:cNvPr id="23" name="TextBox 22"/>
          <p:cNvSpPr txBox="1"/>
          <p:nvPr/>
        </p:nvSpPr>
        <p:spPr>
          <a:xfrm>
            <a:off x="649667" y="3714521"/>
            <a:ext cx="9305494" cy="461665"/>
          </a:xfrm>
          <a:prstGeom prst="rect">
            <a:avLst/>
          </a:prstGeom>
          <a:noFill/>
        </p:spPr>
        <p:txBody>
          <a:bodyPr wrap="square" rtlCol="0">
            <a:spAutoFit/>
          </a:bodyPr>
          <a:lstStyle/>
          <a:p>
            <a:r>
              <a:rPr lang="en-GB" sz="2400" i="1" dirty="0">
                <a:solidFill>
                  <a:schemeClr val="accent5">
                    <a:lumMod val="75000"/>
                  </a:schemeClr>
                </a:solidFill>
              </a:rPr>
              <a:t>Choose a determiner to show that it was Hagrid’s hut. </a:t>
            </a:r>
          </a:p>
        </p:txBody>
      </p:sp>
      <p:sp>
        <p:nvSpPr>
          <p:cNvPr id="24" name="Rectangle 23"/>
          <p:cNvSpPr/>
          <p:nvPr/>
        </p:nvSpPr>
        <p:spPr>
          <a:xfrm>
            <a:off x="6275656" y="4240842"/>
            <a:ext cx="2573376" cy="487506"/>
          </a:xfrm>
          <a:prstGeom prst="rect">
            <a:avLst/>
          </a:prstGeom>
          <a:solidFill>
            <a:srgbClr val="CEE1F2"/>
          </a:solidFill>
        </p:spPr>
        <p:txBody>
          <a:bodyPr wrap="square">
            <a:spAutoFit/>
          </a:bodyPr>
          <a:lstStyle/>
          <a:p>
            <a:pPr>
              <a:lnSpc>
                <a:spcPct val="107000"/>
              </a:lnSpc>
              <a:spcAft>
                <a:spcPts val="800"/>
              </a:spcAft>
            </a:pPr>
            <a:r>
              <a:rPr lang="en-GB" sz="2400" b="1" i="1" dirty="0">
                <a:solidFill>
                  <a:srgbClr val="FF0066"/>
                </a:solidFill>
                <a:latin typeface="+mj-lt"/>
                <a:ea typeface="Calibri" panose="020F0502020204030204" pitchFamily="34" charset="0"/>
                <a:cs typeface="Times New Roman" panose="02020603050405020304" pitchFamily="18" charset="0"/>
              </a:rPr>
              <a:t> My  Your  His</a:t>
            </a:r>
            <a:endParaRPr lang="en-GB" sz="2400" b="1" i="1" dirty="0">
              <a:solidFill>
                <a:srgbClr val="FF0066"/>
              </a:solidFill>
              <a:effectLst/>
              <a:latin typeface="+mj-lt"/>
              <a:ea typeface="Calibri" panose="020F0502020204030204" pitchFamily="34" charset="0"/>
              <a:cs typeface="Times New Roman" panose="02020603050405020304" pitchFamily="18" charset="0"/>
            </a:endParaRPr>
          </a:p>
        </p:txBody>
      </p:sp>
      <p:sp>
        <p:nvSpPr>
          <p:cNvPr id="25" name="Rectangle 24"/>
          <p:cNvSpPr/>
          <p:nvPr/>
        </p:nvSpPr>
        <p:spPr>
          <a:xfrm>
            <a:off x="846049" y="5616426"/>
            <a:ext cx="5090394" cy="487506"/>
          </a:xfrm>
          <a:prstGeom prst="rect">
            <a:avLst/>
          </a:prstGeom>
          <a:solidFill>
            <a:srgbClr val="CEE1F2"/>
          </a:solidFill>
        </p:spPr>
        <p:txBody>
          <a:bodyPr wrap="square">
            <a:spAutoFit/>
          </a:bodyPr>
          <a:lstStyle/>
          <a:p>
            <a:pPr>
              <a:lnSpc>
                <a:spcPct val="107000"/>
              </a:lnSpc>
              <a:spcAft>
                <a:spcPts val="800"/>
              </a:spcAft>
            </a:pPr>
            <a:r>
              <a:rPr lang="en-GB" sz="2400" i="1" dirty="0">
                <a:latin typeface="+mj-lt"/>
                <a:ea typeface="Calibri" panose="020F0502020204030204" pitchFamily="34" charset="0"/>
                <a:cs typeface="Times New Roman" panose="02020603050405020304" pitchFamily="18" charset="0"/>
              </a:rPr>
              <a:t>Hermione had revised      ______  day.</a:t>
            </a:r>
            <a:endParaRPr lang="en-GB" sz="2400" i="1" dirty="0">
              <a:effectLst/>
              <a:latin typeface="+mj-lt"/>
              <a:ea typeface="Calibri" panose="020F0502020204030204" pitchFamily="34" charset="0"/>
              <a:cs typeface="Times New Roman" panose="02020603050405020304" pitchFamily="18" charset="0"/>
            </a:endParaRPr>
          </a:p>
        </p:txBody>
      </p:sp>
      <p:sp>
        <p:nvSpPr>
          <p:cNvPr id="26" name="TextBox 25"/>
          <p:cNvSpPr txBox="1"/>
          <p:nvPr/>
        </p:nvSpPr>
        <p:spPr>
          <a:xfrm>
            <a:off x="649666" y="5090105"/>
            <a:ext cx="10160901" cy="461665"/>
          </a:xfrm>
          <a:prstGeom prst="rect">
            <a:avLst/>
          </a:prstGeom>
          <a:noFill/>
        </p:spPr>
        <p:txBody>
          <a:bodyPr wrap="square" rtlCol="0">
            <a:spAutoFit/>
          </a:bodyPr>
          <a:lstStyle/>
          <a:p>
            <a:r>
              <a:rPr lang="en-GB" sz="2400" i="1" dirty="0">
                <a:solidFill>
                  <a:schemeClr val="accent5">
                    <a:lumMod val="75000"/>
                  </a:schemeClr>
                </a:solidFill>
              </a:rPr>
              <a:t>Choose a determiner to show Hermione had revised regularly for the exams. </a:t>
            </a:r>
          </a:p>
        </p:txBody>
      </p:sp>
      <p:sp>
        <p:nvSpPr>
          <p:cNvPr id="27" name="Rectangle 26"/>
          <p:cNvSpPr/>
          <p:nvPr/>
        </p:nvSpPr>
        <p:spPr>
          <a:xfrm>
            <a:off x="6275656" y="5616426"/>
            <a:ext cx="2573376" cy="487506"/>
          </a:xfrm>
          <a:prstGeom prst="rect">
            <a:avLst/>
          </a:prstGeom>
          <a:solidFill>
            <a:srgbClr val="CEE1F2"/>
          </a:solidFill>
        </p:spPr>
        <p:txBody>
          <a:bodyPr wrap="square">
            <a:spAutoFit/>
          </a:bodyPr>
          <a:lstStyle/>
          <a:p>
            <a:pPr>
              <a:lnSpc>
                <a:spcPct val="107000"/>
              </a:lnSpc>
              <a:spcAft>
                <a:spcPts val="800"/>
              </a:spcAft>
            </a:pPr>
            <a:r>
              <a:rPr lang="en-GB" sz="2400" b="1" i="1" dirty="0">
                <a:solidFill>
                  <a:srgbClr val="FF0066"/>
                </a:solidFill>
                <a:latin typeface="+mj-lt"/>
                <a:ea typeface="Calibri" panose="020F0502020204030204" pitchFamily="34" charset="0"/>
                <a:cs typeface="Times New Roman" panose="02020603050405020304" pitchFamily="18" charset="0"/>
              </a:rPr>
              <a:t> some  every  any</a:t>
            </a:r>
            <a:endParaRPr lang="en-GB" sz="2400" b="1" i="1" dirty="0">
              <a:solidFill>
                <a:srgbClr val="FF0066"/>
              </a:solidFill>
              <a:effectLst/>
              <a:latin typeface="+mj-lt"/>
              <a:ea typeface="Calibri" panose="020F0502020204030204" pitchFamily="34" charset="0"/>
              <a:cs typeface="Times New Roman" panose="02020603050405020304" pitchFamily="18" charset="0"/>
            </a:endParaRPr>
          </a:p>
        </p:txBody>
      </p:sp>
      <p:sp>
        <p:nvSpPr>
          <p:cNvPr id="29" name="Rectangle 28"/>
          <p:cNvSpPr/>
          <p:nvPr/>
        </p:nvSpPr>
        <p:spPr>
          <a:xfrm>
            <a:off x="4417539" y="2865258"/>
            <a:ext cx="663678" cy="487506"/>
          </a:xfrm>
          <a:prstGeom prst="rect">
            <a:avLst/>
          </a:prstGeom>
          <a:solidFill>
            <a:srgbClr val="CEE1F2"/>
          </a:solidFill>
        </p:spPr>
        <p:txBody>
          <a:bodyPr wrap="square">
            <a:spAutoFit/>
          </a:bodyPr>
          <a:lstStyle/>
          <a:p>
            <a:pPr algn="ctr">
              <a:lnSpc>
                <a:spcPct val="107000"/>
              </a:lnSpc>
              <a:spcAft>
                <a:spcPts val="800"/>
              </a:spcAft>
            </a:pPr>
            <a:r>
              <a:rPr lang="en-GB" sz="2400" b="1" i="1" dirty="0">
                <a:solidFill>
                  <a:srgbClr val="FF0066"/>
                </a:solidFill>
                <a:latin typeface="+mj-lt"/>
                <a:ea typeface="Calibri" panose="020F0502020204030204" pitchFamily="34" charset="0"/>
                <a:cs typeface="Times New Roman" panose="02020603050405020304" pitchFamily="18" charset="0"/>
              </a:rPr>
              <a:t> an</a:t>
            </a:r>
            <a:endParaRPr lang="en-GB" sz="2400" b="1" i="1" dirty="0">
              <a:solidFill>
                <a:srgbClr val="FF0066"/>
              </a:solidFill>
              <a:effectLst/>
              <a:latin typeface="+mj-lt"/>
              <a:ea typeface="Calibri" panose="020F0502020204030204" pitchFamily="34" charset="0"/>
              <a:cs typeface="Times New Roman" panose="02020603050405020304" pitchFamily="18" charset="0"/>
            </a:endParaRPr>
          </a:p>
        </p:txBody>
      </p:sp>
      <p:sp>
        <p:nvSpPr>
          <p:cNvPr id="30" name="Rectangle 29"/>
          <p:cNvSpPr/>
          <p:nvPr/>
        </p:nvSpPr>
        <p:spPr>
          <a:xfrm>
            <a:off x="846048" y="4240842"/>
            <a:ext cx="1085991" cy="487506"/>
          </a:xfrm>
          <a:prstGeom prst="rect">
            <a:avLst/>
          </a:prstGeom>
          <a:solidFill>
            <a:srgbClr val="CEE1F2"/>
          </a:solidFill>
        </p:spPr>
        <p:txBody>
          <a:bodyPr wrap="square">
            <a:spAutoFit/>
          </a:bodyPr>
          <a:lstStyle/>
          <a:p>
            <a:pPr algn="ctr">
              <a:lnSpc>
                <a:spcPct val="107000"/>
              </a:lnSpc>
              <a:spcAft>
                <a:spcPts val="800"/>
              </a:spcAft>
            </a:pPr>
            <a:r>
              <a:rPr lang="en-GB" sz="2400" b="1" i="1" dirty="0">
                <a:solidFill>
                  <a:srgbClr val="FF0066"/>
                </a:solidFill>
                <a:latin typeface="+mj-lt"/>
                <a:ea typeface="Calibri" panose="020F0502020204030204" pitchFamily="34" charset="0"/>
                <a:cs typeface="Times New Roman" panose="02020603050405020304" pitchFamily="18" charset="0"/>
              </a:rPr>
              <a:t>His</a:t>
            </a:r>
            <a:endParaRPr lang="en-GB" sz="2400" b="1" i="1" dirty="0">
              <a:solidFill>
                <a:srgbClr val="FF0066"/>
              </a:solidFill>
              <a:effectLst/>
              <a:latin typeface="+mj-lt"/>
              <a:ea typeface="Calibri" panose="020F0502020204030204" pitchFamily="34" charset="0"/>
              <a:cs typeface="Times New Roman" panose="02020603050405020304" pitchFamily="18" charset="0"/>
            </a:endParaRPr>
          </a:p>
        </p:txBody>
      </p:sp>
      <p:sp>
        <p:nvSpPr>
          <p:cNvPr id="31" name="Rectangle 30"/>
          <p:cNvSpPr/>
          <p:nvPr/>
        </p:nvSpPr>
        <p:spPr>
          <a:xfrm>
            <a:off x="3777270" y="5615998"/>
            <a:ext cx="1236066" cy="487506"/>
          </a:xfrm>
          <a:prstGeom prst="rect">
            <a:avLst/>
          </a:prstGeom>
          <a:solidFill>
            <a:srgbClr val="CEE1F2"/>
          </a:solidFill>
        </p:spPr>
        <p:txBody>
          <a:bodyPr wrap="square">
            <a:spAutoFit/>
          </a:bodyPr>
          <a:lstStyle/>
          <a:p>
            <a:pPr algn="ctr">
              <a:lnSpc>
                <a:spcPct val="107000"/>
              </a:lnSpc>
              <a:spcAft>
                <a:spcPts val="800"/>
              </a:spcAft>
            </a:pPr>
            <a:r>
              <a:rPr lang="en-GB" sz="2400" b="1" i="1" dirty="0">
                <a:solidFill>
                  <a:srgbClr val="FF0066"/>
                </a:solidFill>
                <a:latin typeface="+mj-lt"/>
                <a:ea typeface="Calibri" panose="020F0502020204030204" pitchFamily="34" charset="0"/>
                <a:cs typeface="Times New Roman" panose="02020603050405020304" pitchFamily="18" charset="0"/>
              </a:rPr>
              <a:t>every</a:t>
            </a:r>
            <a:endParaRPr lang="en-GB" sz="2400" b="1" i="1" dirty="0">
              <a:solidFill>
                <a:srgbClr val="FF0066"/>
              </a:solidFill>
              <a:effectLst/>
              <a:latin typeface="+mj-lt"/>
              <a:ea typeface="Calibri" panose="020F0502020204030204" pitchFamily="34" charset="0"/>
              <a:cs typeface="Times New Roman" panose="02020603050405020304" pitchFamily="18" charset="0"/>
            </a:endParaRPr>
          </a:p>
        </p:txBody>
      </p:sp>
      <p:sp>
        <p:nvSpPr>
          <p:cNvPr id="32" name="Rectangle 31">
            <a:extLst>
              <a:ext uri="{FF2B5EF4-FFF2-40B4-BE49-F238E27FC236}">
                <a16:creationId xmlns:a16="http://schemas.microsoft.com/office/drawing/2014/main" id="{24908098-6207-4D9F-9DFE-B276AF370D77}"/>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5</a:t>
            </a:r>
            <a:endParaRPr lang="en-GB" sz="1000" dirty="0"/>
          </a:p>
        </p:txBody>
      </p:sp>
      <p:sp>
        <p:nvSpPr>
          <p:cNvPr id="33" name="Rectangle 32">
            <a:extLst>
              <a:ext uri="{FF2B5EF4-FFF2-40B4-BE49-F238E27FC236}">
                <a16:creationId xmlns:a16="http://schemas.microsoft.com/office/drawing/2014/main" id="{72213FBE-9FD1-4561-B080-58AB808C43E0}"/>
              </a:ext>
            </a:extLst>
          </p:cNvPr>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Audio 3">
            <a:hlinkClick r:id="" action="ppaction://media"/>
            <a:extLst>
              <a:ext uri="{FF2B5EF4-FFF2-40B4-BE49-F238E27FC236}">
                <a16:creationId xmlns:a16="http://schemas.microsoft.com/office/drawing/2014/main" id="{C813947C-0976-410F-800A-9719857E995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97740252"/>
      </p:ext>
    </p:extLst>
  </p:cSld>
  <p:clrMapOvr>
    <a:masterClrMapping/>
  </p:clrMapOvr>
  <mc:AlternateContent xmlns:mc="http://schemas.openxmlformats.org/markup-compatibility/2006" xmlns:p14="http://schemas.microsoft.com/office/powerpoint/2010/main">
    <mc:Choice Requires="p14">
      <p:transition spd="slow" p14:dur="2000" advTm="116829"/>
    </mc:Choice>
    <mc:Fallback xmlns="">
      <p:transition spd="slow" advTm="1168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4" fill="hold" display="0">
                  <p:stCondLst>
                    <p:cond delay="indefinite"/>
                  </p:stCondLst>
                  <p:endCondLst>
                    <p:cond evt="onStopAudio" delay="0">
                      <p:tgtEl>
                        <p:sldTgt/>
                      </p:tgtEl>
                    </p:cond>
                  </p:endCondLst>
                </p:cTn>
                <p:tgtEl>
                  <p:spTgt spid="4"/>
                </p:tgtEl>
              </p:cMediaNode>
            </p:audio>
          </p:childTnLst>
        </p:cTn>
      </p:par>
    </p:tnLst>
    <p:bldLst>
      <p:bldP spid="15" grpId="0"/>
      <p:bldP spid="23" grpId="0"/>
      <p:bldP spid="26" grpId="0"/>
      <p:bldP spid="29" grpId="0" animBg="1"/>
      <p:bldP spid="30" grpId="0" animBg="1"/>
      <p:bldP spid="3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5</a:t>
            </a:r>
            <a:endParaRPr lang="en-GB" sz="1000" dirty="0"/>
          </a:p>
        </p:txBody>
      </p:sp>
      <p:sp>
        <p:nvSpPr>
          <p:cNvPr id="13" name="TextBox 12">
            <a:extLst>
              <a:ext uri="{FF2B5EF4-FFF2-40B4-BE49-F238E27FC236}">
                <a16:creationId xmlns:a16="http://schemas.microsoft.com/office/drawing/2014/main" id="{6EF6040F-BC79-4D04-B07D-FE28395CA879}"/>
              </a:ext>
            </a:extLst>
          </p:cNvPr>
          <p:cNvSpPr txBox="1"/>
          <p:nvPr/>
        </p:nvSpPr>
        <p:spPr>
          <a:xfrm>
            <a:off x="649667" y="547878"/>
            <a:ext cx="10573555" cy="523220"/>
          </a:xfrm>
          <a:prstGeom prst="rect">
            <a:avLst/>
          </a:prstGeom>
          <a:noFill/>
        </p:spPr>
        <p:txBody>
          <a:bodyPr wrap="square" rtlCol="0">
            <a:spAutoFit/>
          </a:bodyPr>
          <a:lstStyle/>
          <a:p>
            <a:r>
              <a:rPr lang="en-GB" sz="2800" b="1" dirty="0"/>
              <a:t>Cohesive devices – </a:t>
            </a:r>
            <a:r>
              <a:rPr lang="en-GB" sz="2800" b="1" dirty="0">
                <a:solidFill>
                  <a:schemeClr val="accent2">
                    <a:lumMod val="50000"/>
                  </a:schemeClr>
                </a:solidFill>
              </a:rPr>
              <a:t>Subordinating</a:t>
            </a:r>
            <a:r>
              <a:rPr lang="en-GB" sz="2800" b="1" dirty="0"/>
              <a:t> </a:t>
            </a:r>
            <a:r>
              <a:rPr lang="en-GB" sz="2800" b="1" dirty="0">
                <a:solidFill>
                  <a:schemeClr val="accent2">
                    <a:lumMod val="50000"/>
                  </a:schemeClr>
                </a:solidFill>
              </a:rPr>
              <a:t>Conjunctions</a:t>
            </a:r>
            <a:r>
              <a:rPr lang="en-GB" sz="2800" dirty="0">
                <a:solidFill>
                  <a:schemeClr val="accent2">
                    <a:lumMod val="50000"/>
                  </a:schemeClr>
                </a:solidFill>
                <a:ea typeface="Times New Roman" panose="02020603050405020304" pitchFamily="18" charset="0"/>
                <a:cs typeface="Arial" panose="020B0604020202020204" pitchFamily="34" charset="0"/>
              </a:rPr>
              <a:t> </a:t>
            </a:r>
            <a:endParaRPr lang="en-GB" sz="2800" dirty="0">
              <a:solidFill>
                <a:schemeClr val="accent2">
                  <a:lumMod val="50000"/>
                </a:schemeClr>
              </a:solidFill>
              <a:ea typeface="Times New Roman" panose="02020603050405020304" pitchFamily="18" charset="0"/>
            </a:endParaRPr>
          </a:p>
        </p:txBody>
      </p:sp>
      <p:sp>
        <p:nvSpPr>
          <p:cNvPr id="14" name="Rectangle 13">
            <a:extLst>
              <a:ext uri="{FF2B5EF4-FFF2-40B4-BE49-F238E27FC236}">
                <a16:creationId xmlns:a16="http://schemas.microsoft.com/office/drawing/2014/main" id="{444B0749-1514-441F-BC08-4A3C5D406A91}"/>
              </a:ext>
            </a:extLst>
          </p:cNvPr>
          <p:cNvSpPr/>
          <p:nvPr/>
        </p:nvSpPr>
        <p:spPr>
          <a:xfrm>
            <a:off x="808921" y="1175516"/>
            <a:ext cx="10255045" cy="1754326"/>
          </a:xfrm>
          <a:prstGeom prst="rect">
            <a:avLst/>
          </a:prstGeom>
        </p:spPr>
        <p:txBody>
          <a:bodyPr wrap="square">
            <a:spAutoFit/>
          </a:bodyPr>
          <a:lstStyle/>
          <a:p>
            <a:pPr>
              <a:lnSpc>
                <a:spcPct val="150000"/>
              </a:lnSpc>
            </a:pPr>
            <a:r>
              <a:rPr lang="en-GB" sz="2400" dirty="0">
                <a:solidFill>
                  <a:schemeClr val="accent2">
                    <a:lumMod val="50000"/>
                  </a:schemeClr>
                </a:solidFill>
              </a:rPr>
              <a:t>Subordinating conjunctions</a:t>
            </a:r>
            <a:r>
              <a:rPr lang="en-GB" sz="2400" dirty="0"/>
              <a:t> can be used as </a:t>
            </a:r>
            <a:r>
              <a:rPr lang="en-GB" sz="2400" b="1" dirty="0"/>
              <a:t>cohesive devices</a:t>
            </a:r>
            <a:r>
              <a:rPr lang="en-GB" sz="2400" dirty="0"/>
              <a:t>.</a:t>
            </a:r>
          </a:p>
          <a:p>
            <a:pPr>
              <a:lnSpc>
                <a:spcPct val="150000"/>
              </a:lnSpc>
            </a:pPr>
            <a:r>
              <a:rPr lang="en-GB" sz="2400" dirty="0"/>
              <a:t>They join clauses and explain how they are joined.</a:t>
            </a:r>
          </a:p>
          <a:p>
            <a:pPr>
              <a:lnSpc>
                <a:spcPct val="150000"/>
              </a:lnSpc>
            </a:pPr>
            <a:r>
              <a:rPr lang="en-GB" sz="2400" dirty="0"/>
              <a:t>They can give </a:t>
            </a:r>
            <a:r>
              <a:rPr lang="en-GB" sz="2400" i="1" dirty="0"/>
              <a:t>meaning</a:t>
            </a:r>
            <a:r>
              <a:rPr lang="en-GB" sz="2400" dirty="0"/>
              <a:t> to do with…</a:t>
            </a:r>
          </a:p>
        </p:txBody>
      </p:sp>
      <p:sp>
        <p:nvSpPr>
          <p:cNvPr id="15" name="TextBox 14">
            <a:extLst>
              <a:ext uri="{FF2B5EF4-FFF2-40B4-BE49-F238E27FC236}">
                <a16:creationId xmlns:a16="http://schemas.microsoft.com/office/drawing/2014/main" id="{64809BDE-9B74-4811-AE6C-148A16535F5B}"/>
              </a:ext>
            </a:extLst>
          </p:cNvPr>
          <p:cNvSpPr txBox="1"/>
          <p:nvPr/>
        </p:nvSpPr>
        <p:spPr>
          <a:xfrm>
            <a:off x="2136999" y="3271834"/>
            <a:ext cx="1419449" cy="2070259"/>
          </a:xfrm>
          <a:prstGeom prst="roundRect">
            <a:avLst/>
          </a:prstGeom>
          <a:solidFill>
            <a:schemeClr val="accent2">
              <a:lumMod val="60000"/>
              <a:lumOff val="40000"/>
            </a:schemeClr>
          </a:solidFill>
        </p:spPr>
        <p:txBody>
          <a:bodyPr wrap="square" rtlCol="0">
            <a:spAutoFit/>
          </a:bodyPr>
          <a:lstStyle/>
          <a:p>
            <a:pPr algn="ctr"/>
            <a:r>
              <a:rPr lang="en-GB" sz="2000" b="1" dirty="0"/>
              <a:t>Time</a:t>
            </a:r>
          </a:p>
          <a:p>
            <a:pPr algn="ctr"/>
            <a:r>
              <a:rPr lang="en-GB" sz="2000" dirty="0">
                <a:solidFill>
                  <a:schemeClr val="accent2">
                    <a:lumMod val="50000"/>
                  </a:schemeClr>
                </a:solidFill>
              </a:rPr>
              <a:t>when</a:t>
            </a:r>
          </a:p>
          <a:p>
            <a:pPr algn="ctr"/>
            <a:r>
              <a:rPr lang="en-GB" sz="2000" dirty="0">
                <a:solidFill>
                  <a:schemeClr val="accent2">
                    <a:lumMod val="50000"/>
                  </a:schemeClr>
                </a:solidFill>
              </a:rPr>
              <a:t>while</a:t>
            </a:r>
          </a:p>
          <a:p>
            <a:pPr algn="ctr"/>
            <a:r>
              <a:rPr lang="en-GB" sz="2000" dirty="0">
                <a:solidFill>
                  <a:schemeClr val="accent2">
                    <a:lumMod val="50000"/>
                  </a:schemeClr>
                </a:solidFill>
              </a:rPr>
              <a:t>since</a:t>
            </a:r>
          </a:p>
          <a:p>
            <a:pPr algn="ctr"/>
            <a:r>
              <a:rPr lang="en-GB" sz="2000" dirty="0">
                <a:solidFill>
                  <a:schemeClr val="accent2">
                    <a:lumMod val="50000"/>
                  </a:schemeClr>
                </a:solidFill>
              </a:rPr>
              <a:t>as</a:t>
            </a:r>
          </a:p>
          <a:p>
            <a:pPr algn="ctr"/>
            <a:r>
              <a:rPr lang="en-GB" sz="2000" dirty="0">
                <a:solidFill>
                  <a:schemeClr val="accent2">
                    <a:lumMod val="50000"/>
                  </a:schemeClr>
                </a:solidFill>
              </a:rPr>
              <a:t>before</a:t>
            </a:r>
          </a:p>
        </p:txBody>
      </p:sp>
      <p:sp>
        <p:nvSpPr>
          <p:cNvPr id="16" name="TextBox 15">
            <a:extLst>
              <a:ext uri="{FF2B5EF4-FFF2-40B4-BE49-F238E27FC236}">
                <a16:creationId xmlns:a16="http://schemas.microsoft.com/office/drawing/2014/main" id="{D3C7205E-F23A-4B21-9DBE-1667A80CBE6B}"/>
              </a:ext>
            </a:extLst>
          </p:cNvPr>
          <p:cNvSpPr txBox="1"/>
          <p:nvPr/>
        </p:nvSpPr>
        <p:spPr>
          <a:xfrm>
            <a:off x="6837478" y="3271833"/>
            <a:ext cx="1442202" cy="1464231"/>
          </a:xfrm>
          <a:prstGeom prst="roundRect">
            <a:avLst/>
          </a:prstGeom>
          <a:solidFill>
            <a:schemeClr val="accent2">
              <a:lumMod val="60000"/>
              <a:lumOff val="40000"/>
            </a:schemeClr>
          </a:solidFill>
        </p:spPr>
        <p:txBody>
          <a:bodyPr wrap="square" rtlCol="0">
            <a:spAutoFit/>
          </a:bodyPr>
          <a:lstStyle/>
          <a:p>
            <a:pPr algn="ctr"/>
            <a:r>
              <a:rPr lang="en-GB" sz="2000" b="1" dirty="0"/>
              <a:t>Condition</a:t>
            </a:r>
          </a:p>
          <a:p>
            <a:pPr algn="ctr"/>
            <a:r>
              <a:rPr lang="en-GB" sz="2000" dirty="0">
                <a:solidFill>
                  <a:schemeClr val="accent2">
                    <a:lumMod val="50000"/>
                  </a:schemeClr>
                </a:solidFill>
              </a:rPr>
              <a:t>if</a:t>
            </a:r>
          </a:p>
          <a:p>
            <a:pPr algn="ctr"/>
            <a:r>
              <a:rPr lang="en-GB" sz="2000" dirty="0">
                <a:solidFill>
                  <a:schemeClr val="accent2">
                    <a:lumMod val="50000"/>
                  </a:schemeClr>
                </a:solidFill>
              </a:rPr>
              <a:t>unless</a:t>
            </a:r>
          </a:p>
          <a:p>
            <a:pPr algn="ctr"/>
            <a:r>
              <a:rPr lang="en-GB" sz="2000" dirty="0">
                <a:solidFill>
                  <a:schemeClr val="accent2">
                    <a:lumMod val="50000"/>
                  </a:schemeClr>
                </a:solidFill>
              </a:rPr>
              <a:t>even if</a:t>
            </a:r>
          </a:p>
        </p:txBody>
      </p:sp>
      <p:sp>
        <p:nvSpPr>
          <p:cNvPr id="18" name="TextBox 17">
            <a:extLst>
              <a:ext uri="{FF2B5EF4-FFF2-40B4-BE49-F238E27FC236}">
                <a16:creationId xmlns:a16="http://schemas.microsoft.com/office/drawing/2014/main" id="{0655610B-C0F5-4A56-B93C-400FFE9A03C2}"/>
              </a:ext>
            </a:extLst>
          </p:cNvPr>
          <p:cNvSpPr txBox="1"/>
          <p:nvPr/>
        </p:nvSpPr>
        <p:spPr>
          <a:xfrm>
            <a:off x="5276110" y="3271834"/>
            <a:ext cx="1422638" cy="1757422"/>
          </a:xfrm>
          <a:prstGeom prst="roundRect">
            <a:avLst/>
          </a:prstGeom>
          <a:solidFill>
            <a:schemeClr val="accent2">
              <a:lumMod val="60000"/>
              <a:lumOff val="40000"/>
            </a:schemeClr>
          </a:solidFill>
        </p:spPr>
        <p:txBody>
          <a:bodyPr wrap="square" rtlCol="0">
            <a:spAutoFit/>
          </a:bodyPr>
          <a:lstStyle/>
          <a:p>
            <a:pPr algn="ctr"/>
            <a:r>
              <a:rPr lang="en-GB" sz="2000" b="1" dirty="0"/>
              <a:t>Cause</a:t>
            </a:r>
          </a:p>
          <a:p>
            <a:pPr algn="ctr"/>
            <a:r>
              <a:rPr lang="en-GB" sz="2000" dirty="0">
                <a:solidFill>
                  <a:schemeClr val="accent2">
                    <a:lumMod val="50000"/>
                  </a:schemeClr>
                </a:solidFill>
              </a:rPr>
              <a:t>because</a:t>
            </a:r>
          </a:p>
          <a:p>
            <a:pPr algn="ctr"/>
            <a:r>
              <a:rPr lang="en-GB" sz="2000" dirty="0">
                <a:solidFill>
                  <a:schemeClr val="accent2">
                    <a:lumMod val="50000"/>
                  </a:schemeClr>
                </a:solidFill>
              </a:rPr>
              <a:t>so</a:t>
            </a:r>
          </a:p>
          <a:p>
            <a:pPr algn="ctr"/>
            <a:r>
              <a:rPr lang="en-GB" sz="2000" dirty="0">
                <a:solidFill>
                  <a:schemeClr val="accent2">
                    <a:lumMod val="50000"/>
                  </a:schemeClr>
                </a:solidFill>
              </a:rPr>
              <a:t>as</a:t>
            </a:r>
          </a:p>
          <a:p>
            <a:pPr algn="ctr"/>
            <a:r>
              <a:rPr lang="en-GB" sz="2000" dirty="0">
                <a:solidFill>
                  <a:schemeClr val="accent2">
                    <a:lumMod val="50000"/>
                  </a:schemeClr>
                </a:solidFill>
              </a:rPr>
              <a:t>since</a:t>
            </a:r>
          </a:p>
        </p:txBody>
      </p:sp>
      <p:sp>
        <p:nvSpPr>
          <p:cNvPr id="19" name="TextBox 18">
            <a:extLst>
              <a:ext uri="{FF2B5EF4-FFF2-40B4-BE49-F238E27FC236}">
                <a16:creationId xmlns:a16="http://schemas.microsoft.com/office/drawing/2014/main" id="{5D4896F9-40EA-4D26-91B8-E6B2E2DF4032}"/>
              </a:ext>
            </a:extLst>
          </p:cNvPr>
          <p:cNvSpPr txBox="1"/>
          <p:nvPr/>
        </p:nvSpPr>
        <p:spPr>
          <a:xfrm>
            <a:off x="8418410" y="3271833"/>
            <a:ext cx="1442202" cy="1757422"/>
          </a:xfrm>
          <a:prstGeom prst="roundRect">
            <a:avLst/>
          </a:prstGeom>
          <a:solidFill>
            <a:schemeClr val="accent2">
              <a:lumMod val="60000"/>
              <a:lumOff val="40000"/>
            </a:schemeClr>
          </a:solidFill>
        </p:spPr>
        <p:txBody>
          <a:bodyPr wrap="square" rtlCol="0">
            <a:spAutoFit/>
          </a:bodyPr>
          <a:lstStyle/>
          <a:p>
            <a:pPr algn="ctr"/>
            <a:r>
              <a:rPr lang="en-GB" sz="2000" b="1" dirty="0"/>
              <a:t>Contrast</a:t>
            </a:r>
          </a:p>
          <a:p>
            <a:pPr algn="ctr"/>
            <a:r>
              <a:rPr lang="en-GB" sz="2000" dirty="0">
                <a:solidFill>
                  <a:schemeClr val="accent2">
                    <a:lumMod val="50000"/>
                  </a:schemeClr>
                </a:solidFill>
              </a:rPr>
              <a:t>although</a:t>
            </a:r>
          </a:p>
          <a:p>
            <a:pPr algn="ctr"/>
            <a:r>
              <a:rPr lang="en-GB" sz="2000" dirty="0">
                <a:solidFill>
                  <a:schemeClr val="accent2">
                    <a:lumMod val="50000"/>
                  </a:schemeClr>
                </a:solidFill>
              </a:rPr>
              <a:t>though</a:t>
            </a:r>
          </a:p>
          <a:p>
            <a:pPr algn="ctr"/>
            <a:r>
              <a:rPr lang="en-GB" sz="2000" dirty="0">
                <a:solidFill>
                  <a:schemeClr val="accent2">
                    <a:lumMod val="50000"/>
                  </a:schemeClr>
                </a:solidFill>
              </a:rPr>
              <a:t>whereas</a:t>
            </a:r>
          </a:p>
          <a:p>
            <a:pPr algn="ctr"/>
            <a:r>
              <a:rPr lang="en-GB" sz="2000" dirty="0">
                <a:solidFill>
                  <a:schemeClr val="accent2">
                    <a:lumMod val="50000"/>
                  </a:schemeClr>
                </a:solidFill>
              </a:rPr>
              <a:t>while</a:t>
            </a:r>
          </a:p>
        </p:txBody>
      </p:sp>
      <p:sp>
        <p:nvSpPr>
          <p:cNvPr id="23" name="TextBox 22">
            <a:extLst>
              <a:ext uri="{FF2B5EF4-FFF2-40B4-BE49-F238E27FC236}">
                <a16:creationId xmlns:a16="http://schemas.microsoft.com/office/drawing/2014/main" id="{CB9CDC0B-E296-4795-910B-C403E7DEA3C6}"/>
              </a:ext>
            </a:extLst>
          </p:cNvPr>
          <p:cNvSpPr txBox="1"/>
          <p:nvPr/>
        </p:nvSpPr>
        <p:spPr>
          <a:xfrm>
            <a:off x="3695178" y="3271834"/>
            <a:ext cx="1442202" cy="1464231"/>
          </a:xfrm>
          <a:prstGeom prst="roundRect">
            <a:avLst/>
          </a:prstGeom>
          <a:solidFill>
            <a:schemeClr val="accent2">
              <a:lumMod val="60000"/>
              <a:lumOff val="40000"/>
            </a:schemeClr>
          </a:solidFill>
        </p:spPr>
        <p:txBody>
          <a:bodyPr wrap="square" rtlCol="0">
            <a:spAutoFit/>
          </a:bodyPr>
          <a:lstStyle/>
          <a:p>
            <a:pPr algn="ctr"/>
            <a:r>
              <a:rPr lang="en-GB" sz="2000" b="1" dirty="0"/>
              <a:t>Place</a:t>
            </a:r>
          </a:p>
          <a:p>
            <a:pPr algn="ctr"/>
            <a:r>
              <a:rPr lang="en-GB" sz="2000" dirty="0">
                <a:solidFill>
                  <a:schemeClr val="accent2">
                    <a:lumMod val="50000"/>
                  </a:schemeClr>
                </a:solidFill>
              </a:rPr>
              <a:t>where</a:t>
            </a:r>
          </a:p>
          <a:p>
            <a:pPr algn="ctr"/>
            <a:r>
              <a:rPr lang="en-GB" sz="2000" dirty="0">
                <a:solidFill>
                  <a:schemeClr val="accent2">
                    <a:lumMod val="50000"/>
                  </a:schemeClr>
                </a:solidFill>
              </a:rPr>
              <a:t>wherever</a:t>
            </a:r>
          </a:p>
          <a:p>
            <a:pPr algn="ctr"/>
            <a:endParaRPr lang="en-GB" sz="2000" dirty="0">
              <a:solidFill>
                <a:schemeClr val="accent2">
                  <a:lumMod val="50000"/>
                </a:schemeClr>
              </a:solidFill>
            </a:endParaRPr>
          </a:p>
        </p:txBody>
      </p:sp>
      <p:sp>
        <p:nvSpPr>
          <p:cNvPr id="24" name="Rectangle: Rounded Corners 23">
            <a:extLst>
              <a:ext uri="{FF2B5EF4-FFF2-40B4-BE49-F238E27FC236}">
                <a16:creationId xmlns:a16="http://schemas.microsoft.com/office/drawing/2014/main" id="{9DD4C416-A654-46F2-B117-709BADA6293D}"/>
              </a:ext>
            </a:extLst>
          </p:cNvPr>
          <p:cNvSpPr/>
          <p:nvPr/>
        </p:nvSpPr>
        <p:spPr>
          <a:xfrm>
            <a:off x="8740492" y="591713"/>
            <a:ext cx="2752529" cy="563853"/>
          </a:xfrm>
          <a:prstGeom prst="roundRect">
            <a:avLst/>
          </a:prstGeom>
          <a:solidFill>
            <a:schemeClr val="accent6">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t>Within a paragraph</a:t>
            </a:r>
          </a:p>
        </p:txBody>
      </p:sp>
      <p:sp>
        <p:nvSpPr>
          <p:cNvPr id="27" name="Rectangle: Rounded Corners 26">
            <a:extLst>
              <a:ext uri="{FF2B5EF4-FFF2-40B4-BE49-F238E27FC236}">
                <a16:creationId xmlns:a16="http://schemas.microsoft.com/office/drawing/2014/main" id="{7D2D68C1-64B6-47B4-8F74-CAACBFF42D5D}"/>
              </a:ext>
            </a:extLst>
          </p:cNvPr>
          <p:cNvSpPr/>
          <p:nvPr/>
        </p:nvSpPr>
        <p:spPr>
          <a:xfrm>
            <a:off x="9727876" y="1283045"/>
            <a:ext cx="1765145" cy="1057020"/>
          </a:xfrm>
          <a:prstGeom prst="roundRect">
            <a:avLst/>
          </a:prstGeom>
          <a:solidFill>
            <a:srgbClr val="F2A672"/>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i="1" dirty="0">
                <a:solidFill>
                  <a:schemeClr val="accent2">
                    <a:lumMod val="50000"/>
                  </a:schemeClr>
                </a:solidFill>
              </a:rPr>
              <a:t>Subordinating conjunctions </a:t>
            </a:r>
            <a:r>
              <a:rPr lang="en-GB" sz="1600" i="1" dirty="0"/>
              <a:t>join clauses </a:t>
            </a:r>
          </a:p>
        </p:txBody>
      </p:sp>
      <p:pic>
        <p:nvPicPr>
          <p:cNvPr id="28" name="Picture 27">
            <a:extLst>
              <a:ext uri="{FF2B5EF4-FFF2-40B4-BE49-F238E27FC236}">
                <a16:creationId xmlns:a16="http://schemas.microsoft.com/office/drawing/2014/main" id="{D369FA26-BFD7-4C0E-8543-F78D185B1E9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34754" y="4958219"/>
            <a:ext cx="1058267" cy="1103714"/>
          </a:xfrm>
          <a:prstGeom prst="rect">
            <a:avLst/>
          </a:prstGeom>
        </p:spPr>
      </p:pic>
      <p:pic>
        <p:nvPicPr>
          <p:cNvPr id="4" name="Audio 3">
            <a:hlinkClick r:id="" action="ppaction://media"/>
            <a:extLst>
              <a:ext uri="{FF2B5EF4-FFF2-40B4-BE49-F238E27FC236}">
                <a16:creationId xmlns:a16="http://schemas.microsoft.com/office/drawing/2014/main" id="{1588B9F2-9747-46C6-9A30-15EEE38BF6FE}"/>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2597337721"/>
      </p:ext>
    </p:extLst>
  </p:cSld>
  <p:clrMapOvr>
    <a:masterClrMapping/>
  </p:clrMapOvr>
  <mc:AlternateContent xmlns:mc="http://schemas.openxmlformats.org/markup-compatibility/2006" xmlns:p14="http://schemas.microsoft.com/office/powerpoint/2010/main">
    <mc:Choice Requires="p14">
      <p:transition spd="slow" p14:dur="2000" advTm="41835"/>
    </mc:Choice>
    <mc:Fallback xmlns="">
      <p:transition spd="slow" advTm="418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Effect transition="in" filter="fade">
                                      <p:cBhvr>
                                        <p:cTn id="13" dur="500"/>
                                        <p:tgtEl>
                                          <p:spTgt spid="27"/>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animEffect transition="in" filter="fade">
                                      <p:cBhvr>
                                        <p:cTn id="28" dur="5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fltVal val="0"/>
                                          </p:val>
                                        </p:tav>
                                        <p:tav tm="100000">
                                          <p:val>
                                            <p:strVal val="#ppt_w"/>
                                          </p:val>
                                        </p:tav>
                                      </p:tavLst>
                                    </p:anim>
                                    <p:anim calcmode="lin" valueType="num">
                                      <p:cBhvr>
                                        <p:cTn id="34" dur="500" fill="hold"/>
                                        <p:tgtEl>
                                          <p:spTgt spid="23"/>
                                        </p:tgtEl>
                                        <p:attrNameLst>
                                          <p:attrName>ppt_h</p:attrName>
                                        </p:attrNameLst>
                                      </p:cBhvr>
                                      <p:tavLst>
                                        <p:tav tm="0">
                                          <p:val>
                                            <p:fltVal val="0"/>
                                          </p:val>
                                        </p:tav>
                                        <p:tav tm="100000">
                                          <p:val>
                                            <p:strVal val="#ppt_h"/>
                                          </p:val>
                                        </p:tav>
                                      </p:tavLst>
                                    </p:anim>
                                    <p:animEffect transition="in" filter="fade">
                                      <p:cBhvr>
                                        <p:cTn id="35" dur="5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animEffect transition="in" filter="fade">
                                      <p:cBhvr>
                                        <p:cTn id="42" dur="5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7" fill="hold" display="0">
                  <p:stCondLst>
                    <p:cond delay="indefinite"/>
                  </p:stCondLst>
                  <p:endCondLst>
                    <p:cond evt="onStopAudio" delay="0">
                      <p:tgtEl>
                        <p:sldTgt/>
                      </p:tgtEl>
                    </p:cond>
                  </p:endCondLst>
                </p:cTn>
                <p:tgtEl>
                  <p:spTgt spid="4"/>
                </p:tgtEl>
              </p:cMediaNode>
            </p:audio>
          </p:childTnLst>
        </p:cTn>
      </p:par>
    </p:tnLst>
    <p:bldLst>
      <p:bldP spid="14" grpId="0" uiExpand="1" build="p"/>
      <p:bldP spid="15" grpId="0" animBg="1"/>
      <p:bldP spid="16" grpId="0" animBg="1"/>
      <p:bldP spid="18" grpId="0" animBg="1"/>
      <p:bldP spid="19" grpId="0" animBg="1"/>
      <p:bldP spid="23" grpId="0" animBg="1"/>
      <p:bldP spid="2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5</a:t>
            </a:r>
            <a:endParaRPr lang="en-GB" sz="1000" dirty="0"/>
          </a:p>
        </p:txBody>
      </p:sp>
      <p:pic>
        <p:nvPicPr>
          <p:cNvPr id="28" name="Picture 27">
            <a:extLst>
              <a:ext uri="{FF2B5EF4-FFF2-40B4-BE49-F238E27FC236}">
                <a16:creationId xmlns:a16="http://schemas.microsoft.com/office/drawing/2014/main" id="{D369FA26-BFD7-4C0E-8543-F78D185B1E9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34754" y="4958219"/>
            <a:ext cx="1058267" cy="1103714"/>
          </a:xfrm>
          <a:prstGeom prst="rect">
            <a:avLst/>
          </a:prstGeom>
        </p:spPr>
      </p:pic>
      <p:sp>
        <p:nvSpPr>
          <p:cNvPr id="17" name="TextBox 16">
            <a:extLst>
              <a:ext uri="{FF2B5EF4-FFF2-40B4-BE49-F238E27FC236}">
                <a16:creationId xmlns:a16="http://schemas.microsoft.com/office/drawing/2014/main" id="{78BDFCE7-3224-4A3D-A927-918C6C1D2B35}"/>
              </a:ext>
            </a:extLst>
          </p:cNvPr>
          <p:cNvSpPr txBox="1"/>
          <p:nvPr/>
        </p:nvSpPr>
        <p:spPr>
          <a:xfrm>
            <a:off x="649667" y="547878"/>
            <a:ext cx="10573555" cy="523220"/>
          </a:xfrm>
          <a:prstGeom prst="rect">
            <a:avLst/>
          </a:prstGeom>
          <a:noFill/>
        </p:spPr>
        <p:txBody>
          <a:bodyPr wrap="square" rtlCol="0">
            <a:spAutoFit/>
          </a:bodyPr>
          <a:lstStyle/>
          <a:p>
            <a:r>
              <a:rPr lang="en-GB" sz="2800" b="1" dirty="0"/>
              <a:t>Cohesive devices – </a:t>
            </a:r>
            <a:r>
              <a:rPr lang="en-GB" sz="2800" b="1" dirty="0">
                <a:solidFill>
                  <a:schemeClr val="accent2">
                    <a:lumMod val="50000"/>
                  </a:schemeClr>
                </a:solidFill>
              </a:rPr>
              <a:t>Subordinating</a:t>
            </a:r>
            <a:r>
              <a:rPr lang="en-GB" sz="2800" b="1" dirty="0"/>
              <a:t> </a:t>
            </a:r>
            <a:r>
              <a:rPr lang="en-GB" sz="2800" b="1" dirty="0">
                <a:solidFill>
                  <a:schemeClr val="accent2">
                    <a:lumMod val="50000"/>
                  </a:schemeClr>
                </a:solidFill>
              </a:rPr>
              <a:t>Conjunctions</a:t>
            </a:r>
            <a:r>
              <a:rPr lang="en-GB" sz="2800" dirty="0">
                <a:solidFill>
                  <a:schemeClr val="accent2">
                    <a:lumMod val="50000"/>
                  </a:schemeClr>
                </a:solidFill>
                <a:ea typeface="Times New Roman" panose="02020603050405020304" pitchFamily="18" charset="0"/>
                <a:cs typeface="Arial" panose="020B0604020202020204" pitchFamily="34" charset="0"/>
              </a:rPr>
              <a:t> </a:t>
            </a:r>
            <a:endParaRPr lang="en-GB" sz="2800" dirty="0">
              <a:solidFill>
                <a:schemeClr val="accent2">
                  <a:lumMod val="50000"/>
                </a:schemeClr>
              </a:solidFill>
              <a:ea typeface="Times New Roman" panose="02020603050405020304" pitchFamily="18" charset="0"/>
            </a:endParaRPr>
          </a:p>
        </p:txBody>
      </p:sp>
      <p:sp>
        <p:nvSpPr>
          <p:cNvPr id="20" name="TextBox 19">
            <a:extLst>
              <a:ext uri="{FF2B5EF4-FFF2-40B4-BE49-F238E27FC236}">
                <a16:creationId xmlns:a16="http://schemas.microsoft.com/office/drawing/2014/main" id="{379D1E63-501B-40BD-AEE7-9ACAB92AA3B0}"/>
              </a:ext>
            </a:extLst>
          </p:cNvPr>
          <p:cNvSpPr txBox="1"/>
          <p:nvPr/>
        </p:nvSpPr>
        <p:spPr>
          <a:xfrm>
            <a:off x="649668" y="1154743"/>
            <a:ext cx="1311868" cy="1873091"/>
          </a:xfrm>
          <a:prstGeom prst="roundRect">
            <a:avLst/>
          </a:prstGeom>
          <a:solidFill>
            <a:schemeClr val="accent2">
              <a:lumMod val="60000"/>
              <a:lumOff val="40000"/>
            </a:schemeClr>
          </a:solidFill>
        </p:spPr>
        <p:txBody>
          <a:bodyPr wrap="square" rtlCol="0">
            <a:spAutoFit/>
          </a:bodyPr>
          <a:lstStyle/>
          <a:p>
            <a:pPr algn="ctr"/>
            <a:r>
              <a:rPr lang="en-GB" b="1" dirty="0"/>
              <a:t>Time</a:t>
            </a:r>
          </a:p>
          <a:p>
            <a:pPr algn="ctr"/>
            <a:r>
              <a:rPr lang="en-GB" dirty="0">
                <a:solidFill>
                  <a:schemeClr val="accent2">
                    <a:lumMod val="50000"/>
                  </a:schemeClr>
                </a:solidFill>
              </a:rPr>
              <a:t>when</a:t>
            </a:r>
          </a:p>
          <a:p>
            <a:pPr algn="ctr"/>
            <a:r>
              <a:rPr lang="en-GB" dirty="0">
                <a:solidFill>
                  <a:schemeClr val="accent2">
                    <a:lumMod val="50000"/>
                  </a:schemeClr>
                </a:solidFill>
              </a:rPr>
              <a:t>while</a:t>
            </a:r>
          </a:p>
          <a:p>
            <a:pPr algn="ctr"/>
            <a:r>
              <a:rPr lang="en-GB" dirty="0">
                <a:solidFill>
                  <a:schemeClr val="accent2">
                    <a:lumMod val="50000"/>
                  </a:schemeClr>
                </a:solidFill>
              </a:rPr>
              <a:t>since</a:t>
            </a:r>
          </a:p>
          <a:p>
            <a:pPr algn="ctr"/>
            <a:r>
              <a:rPr lang="en-GB" dirty="0">
                <a:solidFill>
                  <a:schemeClr val="accent2">
                    <a:lumMod val="50000"/>
                  </a:schemeClr>
                </a:solidFill>
              </a:rPr>
              <a:t>as</a:t>
            </a:r>
          </a:p>
          <a:p>
            <a:pPr algn="ctr"/>
            <a:r>
              <a:rPr lang="en-GB" dirty="0">
                <a:solidFill>
                  <a:schemeClr val="accent2">
                    <a:lumMod val="50000"/>
                  </a:schemeClr>
                </a:solidFill>
              </a:rPr>
              <a:t>before</a:t>
            </a:r>
          </a:p>
        </p:txBody>
      </p:sp>
      <p:sp>
        <p:nvSpPr>
          <p:cNvPr id="21" name="TextBox 20">
            <a:extLst>
              <a:ext uri="{FF2B5EF4-FFF2-40B4-BE49-F238E27FC236}">
                <a16:creationId xmlns:a16="http://schemas.microsoft.com/office/drawing/2014/main" id="{37A84F1B-9BBE-46D6-9870-196EB0992B60}"/>
              </a:ext>
            </a:extLst>
          </p:cNvPr>
          <p:cNvSpPr txBox="1"/>
          <p:nvPr/>
        </p:nvSpPr>
        <p:spPr>
          <a:xfrm>
            <a:off x="5065519" y="1176106"/>
            <a:ext cx="1332897" cy="1328023"/>
          </a:xfrm>
          <a:prstGeom prst="roundRect">
            <a:avLst/>
          </a:prstGeom>
          <a:solidFill>
            <a:schemeClr val="accent2">
              <a:lumMod val="60000"/>
              <a:lumOff val="40000"/>
            </a:schemeClr>
          </a:solidFill>
        </p:spPr>
        <p:txBody>
          <a:bodyPr wrap="square" rtlCol="0">
            <a:spAutoFit/>
          </a:bodyPr>
          <a:lstStyle/>
          <a:p>
            <a:pPr algn="ctr"/>
            <a:r>
              <a:rPr lang="en-GB" b="1" dirty="0"/>
              <a:t>Condition</a:t>
            </a:r>
          </a:p>
          <a:p>
            <a:pPr algn="ctr"/>
            <a:r>
              <a:rPr lang="en-GB" dirty="0">
                <a:solidFill>
                  <a:schemeClr val="accent2">
                    <a:lumMod val="50000"/>
                  </a:schemeClr>
                </a:solidFill>
              </a:rPr>
              <a:t>if</a:t>
            </a:r>
          </a:p>
          <a:p>
            <a:pPr algn="ctr"/>
            <a:r>
              <a:rPr lang="en-GB" dirty="0">
                <a:solidFill>
                  <a:schemeClr val="accent2">
                    <a:lumMod val="50000"/>
                  </a:schemeClr>
                </a:solidFill>
              </a:rPr>
              <a:t>unless</a:t>
            </a:r>
          </a:p>
          <a:p>
            <a:pPr algn="ctr"/>
            <a:r>
              <a:rPr lang="en-GB" dirty="0">
                <a:solidFill>
                  <a:schemeClr val="accent2">
                    <a:lumMod val="50000"/>
                  </a:schemeClr>
                </a:solidFill>
              </a:rPr>
              <a:t>even if</a:t>
            </a:r>
          </a:p>
        </p:txBody>
      </p:sp>
      <p:sp>
        <p:nvSpPr>
          <p:cNvPr id="22" name="TextBox 21">
            <a:extLst>
              <a:ext uri="{FF2B5EF4-FFF2-40B4-BE49-F238E27FC236}">
                <a16:creationId xmlns:a16="http://schemas.microsoft.com/office/drawing/2014/main" id="{A695F8BC-0C24-4F38-9172-94FFA9F70D96}"/>
              </a:ext>
            </a:extLst>
          </p:cNvPr>
          <p:cNvSpPr txBox="1"/>
          <p:nvPr/>
        </p:nvSpPr>
        <p:spPr>
          <a:xfrm>
            <a:off x="3594184" y="1176106"/>
            <a:ext cx="1314815" cy="1591628"/>
          </a:xfrm>
          <a:prstGeom prst="roundRect">
            <a:avLst/>
          </a:prstGeom>
          <a:solidFill>
            <a:schemeClr val="accent2">
              <a:lumMod val="60000"/>
              <a:lumOff val="40000"/>
            </a:schemeClr>
          </a:solidFill>
        </p:spPr>
        <p:txBody>
          <a:bodyPr wrap="square" rtlCol="0">
            <a:spAutoFit/>
          </a:bodyPr>
          <a:lstStyle/>
          <a:p>
            <a:pPr algn="ctr"/>
            <a:r>
              <a:rPr lang="en-GB" b="1" dirty="0"/>
              <a:t>Cause</a:t>
            </a:r>
          </a:p>
          <a:p>
            <a:pPr algn="ctr"/>
            <a:r>
              <a:rPr lang="en-GB" dirty="0">
                <a:solidFill>
                  <a:schemeClr val="accent2">
                    <a:lumMod val="50000"/>
                  </a:schemeClr>
                </a:solidFill>
              </a:rPr>
              <a:t>because</a:t>
            </a:r>
          </a:p>
          <a:p>
            <a:pPr algn="ctr"/>
            <a:r>
              <a:rPr lang="en-GB" dirty="0">
                <a:solidFill>
                  <a:schemeClr val="accent2">
                    <a:lumMod val="50000"/>
                  </a:schemeClr>
                </a:solidFill>
              </a:rPr>
              <a:t>so</a:t>
            </a:r>
          </a:p>
          <a:p>
            <a:pPr algn="ctr"/>
            <a:r>
              <a:rPr lang="en-GB" dirty="0">
                <a:solidFill>
                  <a:schemeClr val="accent2">
                    <a:lumMod val="50000"/>
                  </a:schemeClr>
                </a:solidFill>
              </a:rPr>
              <a:t>as</a:t>
            </a:r>
          </a:p>
          <a:p>
            <a:pPr algn="ctr"/>
            <a:r>
              <a:rPr lang="en-GB" dirty="0">
                <a:solidFill>
                  <a:schemeClr val="accent2">
                    <a:lumMod val="50000"/>
                  </a:schemeClr>
                </a:solidFill>
              </a:rPr>
              <a:t>since</a:t>
            </a:r>
          </a:p>
        </p:txBody>
      </p:sp>
      <p:sp>
        <p:nvSpPr>
          <p:cNvPr id="25" name="TextBox 24">
            <a:extLst>
              <a:ext uri="{FF2B5EF4-FFF2-40B4-BE49-F238E27FC236}">
                <a16:creationId xmlns:a16="http://schemas.microsoft.com/office/drawing/2014/main" id="{EA1D053F-EADE-4A03-89BB-1C7306B10820}"/>
              </a:ext>
            </a:extLst>
          </p:cNvPr>
          <p:cNvSpPr txBox="1"/>
          <p:nvPr/>
        </p:nvSpPr>
        <p:spPr>
          <a:xfrm>
            <a:off x="6541647" y="1176106"/>
            <a:ext cx="1332897" cy="1605915"/>
          </a:xfrm>
          <a:prstGeom prst="roundRect">
            <a:avLst/>
          </a:prstGeom>
          <a:solidFill>
            <a:schemeClr val="accent2">
              <a:lumMod val="60000"/>
              <a:lumOff val="40000"/>
            </a:schemeClr>
          </a:solidFill>
        </p:spPr>
        <p:txBody>
          <a:bodyPr wrap="square" rtlCol="0">
            <a:spAutoFit/>
          </a:bodyPr>
          <a:lstStyle/>
          <a:p>
            <a:pPr algn="ctr"/>
            <a:r>
              <a:rPr lang="en-GB" b="1" dirty="0"/>
              <a:t>Contrast</a:t>
            </a:r>
          </a:p>
          <a:p>
            <a:pPr algn="ctr"/>
            <a:r>
              <a:rPr lang="en-GB" dirty="0">
                <a:solidFill>
                  <a:schemeClr val="accent2">
                    <a:lumMod val="50000"/>
                  </a:schemeClr>
                </a:solidFill>
              </a:rPr>
              <a:t>although</a:t>
            </a:r>
          </a:p>
          <a:p>
            <a:pPr algn="ctr"/>
            <a:r>
              <a:rPr lang="en-GB" dirty="0">
                <a:solidFill>
                  <a:schemeClr val="accent2">
                    <a:lumMod val="50000"/>
                  </a:schemeClr>
                </a:solidFill>
              </a:rPr>
              <a:t>though</a:t>
            </a:r>
          </a:p>
          <a:p>
            <a:pPr algn="ctr"/>
            <a:r>
              <a:rPr lang="en-GB" dirty="0">
                <a:solidFill>
                  <a:schemeClr val="accent2">
                    <a:lumMod val="50000"/>
                  </a:schemeClr>
                </a:solidFill>
              </a:rPr>
              <a:t>whereas</a:t>
            </a:r>
          </a:p>
          <a:p>
            <a:pPr algn="ctr"/>
            <a:r>
              <a:rPr lang="en-GB" dirty="0">
                <a:solidFill>
                  <a:schemeClr val="accent2">
                    <a:lumMod val="50000"/>
                  </a:schemeClr>
                </a:solidFill>
              </a:rPr>
              <a:t>while</a:t>
            </a:r>
          </a:p>
        </p:txBody>
      </p:sp>
      <p:sp>
        <p:nvSpPr>
          <p:cNvPr id="26" name="TextBox 25">
            <a:extLst>
              <a:ext uri="{FF2B5EF4-FFF2-40B4-BE49-F238E27FC236}">
                <a16:creationId xmlns:a16="http://schemas.microsoft.com/office/drawing/2014/main" id="{3B249FC5-E468-4827-AB54-C6BF38523065}"/>
              </a:ext>
            </a:extLst>
          </p:cNvPr>
          <p:cNvSpPr txBox="1"/>
          <p:nvPr/>
        </p:nvSpPr>
        <p:spPr>
          <a:xfrm>
            <a:off x="2104767" y="1154743"/>
            <a:ext cx="1332897" cy="1328023"/>
          </a:xfrm>
          <a:prstGeom prst="roundRect">
            <a:avLst/>
          </a:prstGeom>
          <a:solidFill>
            <a:schemeClr val="accent2">
              <a:lumMod val="60000"/>
              <a:lumOff val="40000"/>
            </a:schemeClr>
          </a:solidFill>
        </p:spPr>
        <p:txBody>
          <a:bodyPr wrap="square" rtlCol="0">
            <a:spAutoFit/>
          </a:bodyPr>
          <a:lstStyle/>
          <a:p>
            <a:pPr algn="ctr"/>
            <a:r>
              <a:rPr lang="en-GB" b="1" dirty="0"/>
              <a:t>Place</a:t>
            </a:r>
          </a:p>
          <a:p>
            <a:pPr algn="ctr"/>
            <a:r>
              <a:rPr lang="en-GB" dirty="0">
                <a:solidFill>
                  <a:schemeClr val="accent2">
                    <a:lumMod val="50000"/>
                  </a:schemeClr>
                </a:solidFill>
              </a:rPr>
              <a:t>where</a:t>
            </a:r>
          </a:p>
          <a:p>
            <a:pPr algn="ctr"/>
            <a:r>
              <a:rPr lang="en-GB" dirty="0">
                <a:solidFill>
                  <a:schemeClr val="accent2">
                    <a:lumMod val="50000"/>
                  </a:schemeClr>
                </a:solidFill>
              </a:rPr>
              <a:t>wherever</a:t>
            </a:r>
          </a:p>
          <a:p>
            <a:pPr algn="ctr"/>
            <a:endParaRPr lang="en-GB" dirty="0">
              <a:solidFill>
                <a:schemeClr val="accent2">
                  <a:lumMod val="50000"/>
                </a:schemeClr>
              </a:solidFill>
            </a:endParaRPr>
          </a:p>
        </p:txBody>
      </p:sp>
      <p:sp>
        <p:nvSpPr>
          <p:cNvPr id="29" name="Rectangle: Rounded Corners 28">
            <a:extLst>
              <a:ext uri="{FF2B5EF4-FFF2-40B4-BE49-F238E27FC236}">
                <a16:creationId xmlns:a16="http://schemas.microsoft.com/office/drawing/2014/main" id="{FEC61AD7-2772-4887-8EEE-9A5F50842364}"/>
              </a:ext>
            </a:extLst>
          </p:cNvPr>
          <p:cNvSpPr/>
          <p:nvPr/>
        </p:nvSpPr>
        <p:spPr>
          <a:xfrm>
            <a:off x="8740492" y="591713"/>
            <a:ext cx="2752529" cy="563853"/>
          </a:xfrm>
          <a:prstGeom prst="roundRect">
            <a:avLst/>
          </a:prstGeom>
          <a:solidFill>
            <a:schemeClr val="accent6">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t>Within a paragraph</a:t>
            </a:r>
          </a:p>
        </p:txBody>
      </p:sp>
      <p:sp>
        <p:nvSpPr>
          <p:cNvPr id="30" name="Rectangle: Rounded Corners 29">
            <a:extLst>
              <a:ext uri="{FF2B5EF4-FFF2-40B4-BE49-F238E27FC236}">
                <a16:creationId xmlns:a16="http://schemas.microsoft.com/office/drawing/2014/main" id="{B6D52AAF-CF07-46F5-A4E3-D369006F203C}"/>
              </a:ext>
            </a:extLst>
          </p:cNvPr>
          <p:cNvSpPr/>
          <p:nvPr/>
        </p:nvSpPr>
        <p:spPr>
          <a:xfrm>
            <a:off x="9727876" y="1283045"/>
            <a:ext cx="1765145" cy="1057020"/>
          </a:xfrm>
          <a:prstGeom prst="roundRect">
            <a:avLst/>
          </a:prstGeom>
          <a:solidFill>
            <a:srgbClr val="F2A672"/>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i="1" dirty="0">
                <a:solidFill>
                  <a:schemeClr val="accent2">
                    <a:lumMod val="50000"/>
                  </a:schemeClr>
                </a:solidFill>
              </a:rPr>
              <a:t>Subordinating conjunctions </a:t>
            </a:r>
            <a:r>
              <a:rPr lang="en-GB" sz="1600" i="1" dirty="0"/>
              <a:t>join clauses </a:t>
            </a:r>
          </a:p>
        </p:txBody>
      </p:sp>
      <p:sp>
        <p:nvSpPr>
          <p:cNvPr id="31" name="Rectangle 30">
            <a:extLst>
              <a:ext uri="{FF2B5EF4-FFF2-40B4-BE49-F238E27FC236}">
                <a16:creationId xmlns:a16="http://schemas.microsoft.com/office/drawing/2014/main" id="{5D30DE04-02A5-4785-925E-BC2510CFAEE2}"/>
              </a:ext>
            </a:extLst>
          </p:cNvPr>
          <p:cNvSpPr/>
          <p:nvPr/>
        </p:nvSpPr>
        <p:spPr>
          <a:xfrm>
            <a:off x="649667" y="5573386"/>
            <a:ext cx="8439811" cy="461665"/>
          </a:xfrm>
          <a:prstGeom prst="rect">
            <a:avLst/>
          </a:prstGeom>
        </p:spPr>
        <p:txBody>
          <a:bodyPr wrap="none">
            <a:spAutoFit/>
          </a:bodyPr>
          <a:lstStyle/>
          <a:p>
            <a:r>
              <a:rPr lang="en-GB" sz="2400" dirty="0">
                <a:solidFill>
                  <a:prstClr val="black"/>
                </a:solidFill>
              </a:rPr>
              <a:t>With </a:t>
            </a:r>
            <a:r>
              <a:rPr lang="en-GB" sz="2400" dirty="0">
                <a:solidFill>
                  <a:schemeClr val="accent2">
                    <a:lumMod val="50000"/>
                  </a:schemeClr>
                </a:solidFill>
              </a:rPr>
              <a:t>conjunctions</a:t>
            </a:r>
            <a:r>
              <a:rPr lang="en-GB" sz="2400" dirty="0">
                <a:solidFill>
                  <a:prstClr val="black"/>
                </a:solidFill>
              </a:rPr>
              <a:t>, clauses are linked so a text has more </a:t>
            </a:r>
            <a:r>
              <a:rPr lang="en-GB" sz="2400" b="1" dirty="0"/>
              <a:t>cohesion</a:t>
            </a:r>
            <a:r>
              <a:rPr lang="en-GB" sz="2400" dirty="0">
                <a:solidFill>
                  <a:prstClr val="black"/>
                </a:solidFill>
              </a:rPr>
              <a:t>.</a:t>
            </a:r>
            <a:endParaRPr lang="en-GB" dirty="0"/>
          </a:p>
        </p:txBody>
      </p:sp>
      <p:sp>
        <p:nvSpPr>
          <p:cNvPr id="32" name="TextBox 31">
            <a:extLst>
              <a:ext uri="{FF2B5EF4-FFF2-40B4-BE49-F238E27FC236}">
                <a16:creationId xmlns:a16="http://schemas.microsoft.com/office/drawing/2014/main" id="{3CF2419F-85F6-4D05-83F0-ED42BDCC470C}"/>
              </a:ext>
            </a:extLst>
          </p:cNvPr>
          <p:cNvSpPr txBox="1"/>
          <p:nvPr/>
        </p:nvSpPr>
        <p:spPr>
          <a:xfrm>
            <a:off x="649667" y="5149280"/>
            <a:ext cx="10462390" cy="461665"/>
          </a:xfrm>
          <a:prstGeom prst="rect">
            <a:avLst/>
          </a:prstGeom>
          <a:noFill/>
        </p:spPr>
        <p:txBody>
          <a:bodyPr wrap="square" rtlCol="0">
            <a:spAutoFit/>
          </a:bodyPr>
          <a:lstStyle/>
          <a:p>
            <a:r>
              <a:rPr lang="en-GB" sz="2400" i="1" dirty="0">
                <a:solidFill>
                  <a:schemeClr val="accent5">
                    <a:lumMod val="75000"/>
                  </a:schemeClr>
                </a:solidFill>
              </a:rPr>
              <a:t>Can you spot the conjunctions? </a:t>
            </a:r>
          </a:p>
        </p:txBody>
      </p:sp>
      <p:sp>
        <p:nvSpPr>
          <p:cNvPr id="33" name="Rectangle 32">
            <a:extLst>
              <a:ext uri="{FF2B5EF4-FFF2-40B4-BE49-F238E27FC236}">
                <a16:creationId xmlns:a16="http://schemas.microsoft.com/office/drawing/2014/main" id="{19D11591-FBD2-4415-BFE4-8FBD1C612B4E}"/>
              </a:ext>
            </a:extLst>
          </p:cNvPr>
          <p:cNvSpPr/>
          <p:nvPr/>
        </p:nvSpPr>
        <p:spPr>
          <a:xfrm>
            <a:off x="927495" y="3620200"/>
            <a:ext cx="8957931" cy="1277850"/>
          </a:xfrm>
          <a:prstGeom prst="rect">
            <a:avLst/>
          </a:prstGeom>
          <a:solidFill>
            <a:srgbClr val="CEE1F2"/>
          </a:solidFill>
        </p:spPr>
        <p:txBody>
          <a:bodyPr wrap="square">
            <a:spAutoFit/>
          </a:bodyPr>
          <a:lstStyle/>
          <a:p>
            <a:pPr>
              <a:lnSpc>
                <a:spcPct val="107000"/>
              </a:lnSpc>
              <a:spcAft>
                <a:spcPts val="800"/>
              </a:spcAft>
            </a:pPr>
            <a:r>
              <a:rPr lang="en-GB" sz="2400" i="1" dirty="0">
                <a:effectLst/>
                <a:latin typeface="+mj-lt"/>
                <a:ea typeface="Calibri" panose="020F0502020204030204" pitchFamily="34" charset="0"/>
                <a:cs typeface="Times New Roman" panose="02020603050405020304" pitchFamily="18" charset="0"/>
              </a:rPr>
              <a:t>Harry cut across </a:t>
            </a:r>
            <a:r>
              <a:rPr lang="en-GB" sz="2400" i="1" dirty="0">
                <a:latin typeface="+mj-lt"/>
                <a:ea typeface="Calibri" panose="020F0502020204030204" pitchFamily="34" charset="0"/>
                <a:cs typeface="Times New Roman" panose="02020603050405020304" pitchFamily="18" charset="0"/>
              </a:rPr>
              <a:t>Ron because he was feeling impatient. Although Hagrid was keen to offer them a drink, Harry blurted out the question.  He needed to know about the stranger Hagrid met when he got the egg.</a:t>
            </a:r>
            <a:endParaRPr lang="en-GB" sz="2400" i="1" dirty="0">
              <a:effectLst/>
              <a:latin typeface="+mj-lt"/>
              <a:ea typeface="Calibri" panose="020F0502020204030204" pitchFamily="34" charset="0"/>
              <a:cs typeface="Times New Roman" panose="02020603050405020304" pitchFamily="18" charset="0"/>
            </a:endParaRPr>
          </a:p>
        </p:txBody>
      </p:sp>
      <p:sp>
        <p:nvSpPr>
          <p:cNvPr id="35" name="Rectangle 34">
            <a:extLst>
              <a:ext uri="{FF2B5EF4-FFF2-40B4-BE49-F238E27FC236}">
                <a16:creationId xmlns:a16="http://schemas.microsoft.com/office/drawing/2014/main" id="{FCBCA6FC-B7C3-4256-900F-7041E17F0515}"/>
              </a:ext>
            </a:extLst>
          </p:cNvPr>
          <p:cNvSpPr/>
          <p:nvPr/>
        </p:nvSpPr>
        <p:spPr>
          <a:xfrm>
            <a:off x="927495" y="3614742"/>
            <a:ext cx="8957931" cy="1277850"/>
          </a:xfrm>
          <a:prstGeom prst="rect">
            <a:avLst/>
          </a:prstGeom>
          <a:solidFill>
            <a:srgbClr val="CEE1F2"/>
          </a:solidFill>
        </p:spPr>
        <p:txBody>
          <a:bodyPr wrap="square">
            <a:spAutoFit/>
          </a:bodyPr>
          <a:lstStyle/>
          <a:p>
            <a:pPr>
              <a:lnSpc>
                <a:spcPct val="107000"/>
              </a:lnSpc>
              <a:spcAft>
                <a:spcPts val="800"/>
              </a:spcAft>
            </a:pPr>
            <a:r>
              <a:rPr lang="en-GB" sz="2400" i="1" dirty="0">
                <a:effectLst/>
                <a:latin typeface="+mj-lt"/>
                <a:ea typeface="Calibri" panose="020F0502020204030204" pitchFamily="34" charset="0"/>
                <a:cs typeface="Times New Roman" panose="02020603050405020304" pitchFamily="18" charset="0"/>
              </a:rPr>
              <a:t>Harry cut across </a:t>
            </a:r>
            <a:r>
              <a:rPr lang="en-GB" sz="2400" i="1" dirty="0">
                <a:latin typeface="+mj-lt"/>
                <a:ea typeface="Calibri" panose="020F0502020204030204" pitchFamily="34" charset="0"/>
                <a:cs typeface="Times New Roman" panose="02020603050405020304" pitchFamily="18" charset="0"/>
              </a:rPr>
              <a:t>Ron </a:t>
            </a:r>
            <a:r>
              <a:rPr lang="en-GB" sz="2400" i="1" u="sng" dirty="0">
                <a:solidFill>
                  <a:schemeClr val="accent2">
                    <a:lumMod val="50000"/>
                  </a:schemeClr>
                </a:solidFill>
                <a:latin typeface="+mj-lt"/>
                <a:ea typeface="Calibri" panose="020F0502020204030204" pitchFamily="34" charset="0"/>
                <a:cs typeface="Times New Roman" panose="02020603050405020304" pitchFamily="18" charset="0"/>
              </a:rPr>
              <a:t>because</a:t>
            </a:r>
            <a:r>
              <a:rPr lang="en-GB" sz="2400" i="1" dirty="0">
                <a:latin typeface="+mj-lt"/>
                <a:ea typeface="Calibri" panose="020F0502020204030204" pitchFamily="34" charset="0"/>
                <a:cs typeface="Times New Roman" panose="02020603050405020304" pitchFamily="18" charset="0"/>
              </a:rPr>
              <a:t> he was feeling impatient. </a:t>
            </a:r>
            <a:r>
              <a:rPr lang="en-GB" sz="2400" i="1" u="sng" dirty="0">
                <a:solidFill>
                  <a:schemeClr val="accent2">
                    <a:lumMod val="50000"/>
                  </a:schemeClr>
                </a:solidFill>
                <a:latin typeface="+mj-lt"/>
                <a:ea typeface="Calibri" panose="020F0502020204030204" pitchFamily="34" charset="0"/>
                <a:cs typeface="Times New Roman" panose="02020603050405020304" pitchFamily="18" charset="0"/>
              </a:rPr>
              <a:t>Although</a:t>
            </a:r>
            <a:r>
              <a:rPr lang="en-GB" sz="2400" i="1" dirty="0">
                <a:latin typeface="+mj-lt"/>
                <a:ea typeface="Calibri" panose="020F0502020204030204" pitchFamily="34" charset="0"/>
                <a:cs typeface="Times New Roman" panose="02020603050405020304" pitchFamily="18" charset="0"/>
              </a:rPr>
              <a:t> Hagrid was keen to offer them a drink, Harry blurted out the question.  He needed to know about the stranger Hagrid met </a:t>
            </a:r>
            <a:r>
              <a:rPr lang="en-GB" sz="2400" i="1" u="sng" dirty="0">
                <a:solidFill>
                  <a:schemeClr val="accent2">
                    <a:lumMod val="50000"/>
                  </a:schemeClr>
                </a:solidFill>
                <a:latin typeface="+mj-lt"/>
                <a:ea typeface="Calibri" panose="020F0502020204030204" pitchFamily="34" charset="0"/>
                <a:cs typeface="Times New Roman" panose="02020603050405020304" pitchFamily="18" charset="0"/>
              </a:rPr>
              <a:t>when</a:t>
            </a:r>
            <a:r>
              <a:rPr lang="en-GB" sz="2400" i="1" dirty="0">
                <a:latin typeface="+mj-lt"/>
                <a:ea typeface="Calibri" panose="020F0502020204030204" pitchFamily="34" charset="0"/>
                <a:cs typeface="Times New Roman" panose="02020603050405020304" pitchFamily="18" charset="0"/>
              </a:rPr>
              <a:t> he got the egg.</a:t>
            </a:r>
            <a:endParaRPr lang="en-GB" sz="2400" i="1" dirty="0">
              <a:effectLst/>
              <a:latin typeface="+mj-lt"/>
              <a:ea typeface="Calibri" panose="020F0502020204030204" pitchFamily="34" charset="0"/>
              <a:cs typeface="Times New Roman" panose="02020603050405020304" pitchFamily="18" charset="0"/>
            </a:endParaRPr>
          </a:p>
        </p:txBody>
      </p:sp>
      <p:pic>
        <p:nvPicPr>
          <p:cNvPr id="3" name="Audio 2">
            <a:hlinkClick r:id="" action="ppaction://media"/>
            <a:extLst>
              <a:ext uri="{FF2B5EF4-FFF2-40B4-BE49-F238E27FC236}">
                <a16:creationId xmlns:a16="http://schemas.microsoft.com/office/drawing/2014/main" id="{3CB90358-D047-4D0C-9807-1E2E0BD12E35}"/>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663390053"/>
      </p:ext>
    </p:extLst>
  </p:cSld>
  <p:clrMapOvr>
    <a:masterClrMapping/>
  </p:clrMapOvr>
  <mc:AlternateContent xmlns:mc="http://schemas.openxmlformats.org/markup-compatibility/2006" xmlns:p14="http://schemas.microsoft.com/office/powerpoint/2010/main">
    <mc:Choice Requires="p14">
      <p:transition spd="slow" p14:dur="2000" advTm="53419"/>
    </mc:Choice>
    <mc:Fallback xmlns="">
      <p:transition spd="slow" advTm="534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3"/>
                </p:tgtEl>
              </p:cMediaNode>
            </p:audio>
          </p:childTnLst>
        </p:cTn>
      </p:par>
    </p:tnLst>
    <p:bldLst>
      <p:bldP spid="31" grpId="0"/>
      <p:bldP spid="32" grpId="0" build="p"/>
      <p:bldP spid="33" grpId="0" animBg="1"/>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5</a:t>
            </a:r>
            <a:endParaRPr lang="en-GB" sz="1000" dirty="0"/>
          </a:p>
        </p:txBody>
      </p:sp>
      <p:pic>
        <p:nvPicPr>
          <p:cNvPr id="28" name="Picture 27">
            <a:extLst>
              <a:ext uri="{FF2B5EF4-FFF2-40B4-BE49-F238E27FC236}">
                <a16:creationId xmlns:a16="http://schemas.microsoft.com/office/drawing/2014/main" id="{D369FA26-BFD7-4C0E-8543-F78D185B1E9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89705" y="3058004"/>
            <a:ext cx="1058267" cy="1103714"/>
          </a:xfrm>
          <a:prstGeom prst="rect">
            <a:avLst/>
          </a:prstGeom>
        </p:spPr>
      </p:pic>
      <p:sp>
        <p:nvSpPr>
          <p:cNvPr id="18" name="TextBox 17">
            <a:extLst>
              <a:ext uri="{FF2B5EF4-FFF2-40B4-BE49-F238E27FC236}">
                <a16:creationId xmlns:a16="http://schemas.microsoft.com/office/drawing/2014/main" id="{6E5C1576-A35E-4D5D-876F-E4F10C698F23}"/>
              </a:ext>
            </a:extLst>
          </p:cNvPr>
          <p:cNvSpPr txBox="1"/>
          <p:nvPr/>
        </p:nvSpPr>
        <p:spPr>
          <a:xfrm>
            <a:off x="649667" y="547878"/>
            <a:ext cx="10573555" cy="523220"/>
          </a:xfrm>
          <a:prstGeom prst="rect">
            <a:avLst/>
          </a:prstGeom>
          <a:noFill/>
        </p:spPr>
        <p:txBody>
          <a:bodyPr wrap="square" rtlCol="0">
            <a:spAutoFit/>
          </a:bodyPr>
          <a:lstStyle/>
          <a:p>
            <a:r>
              <a:rPr lang="en-GB" sz="2800" b="1" dirty="0"/>
              <a:t>Cohesive devices – </a:t>
            </a:r>
            <a:r>
              <a:rPr lang="en-GB" sz="2800" b="1" dirty="0">
                <a:solidFill>
                  <a:schemeClr val="accent2">
                    <a:lumMod val="50000"/>
                  </a:schemeClr>
                </a:solidFill>
              </a:rPr>
              <a:t>Subordinating</a:t>
            </a:r>
            <a:r>
              <a:rPr lang="en-GB" sz="2800" b="1" dirty="0"/>
              <a:t> </a:t>
            </a:r>
            <a:r>
              <a:rPr lang="en-GB" sz="2800" b="1" dirty="0">
                <a:solidFill>
                  <a:schemeClr val="accent2">
                    <a:lumMod val="50000"/>
                  </a:schemeClr>
                </a:solidFill>
              </a:rPr>
              <a:t>Conjunctions</a:t>
            </a:r>
            <a:r>
              <a:rPr lang="en-GB" sz="2800" dirty="0">
                <a:solidFill>
                  <a:schemeClr val="accent2">
                    <a:lumMod val="50000"/>
                  </a:schemeClr>
                </a:solidFill>
                <a:ea typeface="Times New Roman" panose="02020603050405020304" pitchFamily="18" charset="0"/>
                <a:cs typeface="Arial" panose="020B0604020202020204" pitchFamily="34" charset="0"/>
              </a:rPr>
              <a:t> </a:t>
            </a:r>
            <a:endParaRPr lang="en-GB" sz="2800" dirty="0">
              <a:solidFill>
                <a:schemeClr val="accent2">
                  <a:lumMod val="50000"/>
                </a:schemeClr>
              </a:solidFill>
              <a:ea typeface="Times New Roman" panose="02020603050405020304" pitchFamily="18" charset="0"/>
            </a:endParaRPr>
          </a:p>
        </p:txBody>
      </p:sp>
      <p:sp>
        <p:nvSpPr>
          <p:cNvPr id="19" name="TextBox 18">
            <a:extLst>
              <a:ext uri="{FF2B5EF4-FFF2-40B4-BE49-F238E27FC236}">
                <a16:creationId xmlns:a16="http://schemas.microsoft.com/office/drawing/2014/main" id="{26F72377-1EC5-4F29-9076-BCEEF35A27FF}"/>
              </a:ext>
            </a:extLst>
          </p:cNvPr>
          <p:cNvSpPr txBox="1"/>
          <p:nvPr/>
        </p:nvSpPr>
        <p:spPr>
          <a:xfrm>
            <a:off x="649668" y="1154743"/>
            <a:ext cx="1311868" cy="1873091"/>
          </a:xfrm>
          <a:prstGeom prst="roundRect">
            <a:avLst/>
          </a:prstGeom>
          <a:solidFill>
            <a:schemeClr val="accent2">
              <a:lumMod val="60000"/>
              <a:lumOff val="40000"/>
            </a:schemeClr>
          </a:solidFill>
        </p:spPr>
        <p:txBody>
          <a:bodyPr wrap="square" rtlCol="0">
            <a:spAutoFit/>
          </a:bodyPr>
          <a:lstStyle/>
          <a:p>
            <a:pPr algn="ctr"/>
            <a:r>
              <a:rPr lang="en-GB" b="1" dirty="0"/>
              <a:t>Time</a:t>
            </a:r>
          </a:p>
          <a:p>
            <a:pPr algn="ctr"/>
            <a:r>
              <a:rPr lang="en-GB" dirty="0">
                <a:solidFill>
                  <a:schemeClr val="accent2">
                    <a:lumMod val="50000"/>
                  </a:schemeClr>
                </a:solidFill>
              </a:rPr>
              <a:t>when</a:t>
            </a:r>
          </a:p>
          <a:p>
            <a:pPr algn="ctr"/>
            <a:r>
              <a:rPr lang="en-GB" dirty="0">
                <a:solidFill>
                  <a:schemeClr val="accent2">
                    <a:lumMod val="50000"/>
                  </a:schemeClr>
                </a:solidFill>
              </a:rPr>
              <a:t>while</a:t>
            </a:r>
          </a:p>
          <a:p>
            <a:pPr algn="ctr"/>
            <a:r>
              <a:rPr lang="en-GB" dirty="0">
                <a:solidFill>
                  <a:schemeClr val="accent2">
                    <a:lumMod val="50000"/>
                  </a:schemeClr>
                </a:solidFill>
              </a:rPr>
              <a:t>since</a:t>
            </a:r>
          </a:p>
          <a:p>
            <a:pPr algn="ctr"/>
            <a:r>
              <a:rPr lang="en-GB" dirty="0">
                <a:solidFill>
                  <a:schemeClr val="accent2">
                    <a:lumMod val="50000"/>
                  </a:schemeClr>
                </a:solidFill>
              </a:rPr>
              <a:t>as</a:t>
            </a:r>
          </a:p>
          <a:p>
            <a:pPr algn="ctr"/>
            <a:r>
              <a:rPr lang="en-GB" dirty="0">
                <a:solidFill>
                  <a:schemeClr val="accent2">
                    <a:lumMod val="50000"/>
                  </a:schemeClr>
                </a:solidFill>
              </a:rPr>
              <a:t>before</a:t>
            </a:r>
          </a:p>
        </p:txBody>
      </p:sp>
      <p:sp>
        <p:nvSpPr>
          <p:cNvPr id="23" name="TextBox 22">
            <a:extLst>
              <a:ext uri="{FF2B5EF4-FFF2-40B4-BE49-F238E27FC236}">
                <a16:creationId xmlns:a16="http://schemas.microsoft.com/office/drawing/2014/main" id="{DD26CD31-08A9-423D-9BD8-785DE0941C2A}"/>
              </a:ext>
            </a:extLst>
          </p:cNvPr>
          <p:cNvSpPr txBox="1"/>
          <p:nvPr/>
        </p:nvSpPr>
        <p:spPr>
          <a:xfrm>
            <a:off x="5065519" y="1176106"/>
            <a:ext cx="1332897" cy="1328023"/>
          </a:xfrm>
          <a:prstGeom prst="roundRect">
            <a:avLst/>
          </a:prstGeom>
          <a:solidFill>
            <a:schemeClr val="accent2">
              <a:lumMod val="60000"/>
              <a:lumOff val="40000"/>
            </a:schemeClr>
          </a:solidFill>
        </p:spPr>
        <p:txBody>
          <a:bodyPr wrap="square" rtlCol="0">
            <a:spAutoFit/>
          </a:bodyPr>
          <a:lstStyle/>
          <a:p>
            <a:pPr algn="ctr"/>
            <a:r>
              <a:rPr lang="en-GB" b="1" dirty="0"/>
              <a:t>Condition</a:t>
            </a:r>
          </a:p>
          <a:p>
            <a:pPr algn="ctr"/>
            <a:r>
              <a:rPr lang="en-GB" dirty="0">
                <a:solidFill>
                  <a:schemeClr val="accent2">
                    <a:lumMod val="50000"/>
                  </a:schemeClr>
                </a:solidFill>
              </a:rPr>
              <a:t>if</a:t>
            </a:r>
          </a:p>
          <a:p>
            <a:pPr algn="ctr"/>
            <a:r>
              <a:rPr lang="en-GB" dirty="0">
                <a:solidFill>
                  <a:schemeClr val="accent2">
                    <a:lumMod val="50000"/>
                  </a:schemeClr>
                </a:solidFill>
              </a:rPr>
              <a:t>unless</a:t>
            </a:r>
          </a:p>
          <a:p>
            <a:pPr algn="ctr"/>
            <a:r>
              <a:rPr lang="en-GB" dirty="0">
                <a:solidFill>
                  <a:schemeClr val="accent2">
                    <a:lumMod val="50000"/>
                  </a:schemeClr>
                </a:solidFill>
              </a:rPr>
              <a:t>even if</a:t>
            </a:r>
          </a:p>
        </p:txBody>
      </p:sp>
      <p:sp>
        <p:nvSpPr>
          <p:cNvPr id="24" name="TextBox 23">
            <a:extLst>
              <a:ext uri="{FF2B5EF4-FFF2-40B4-BE49-F238E27FC236}">
                <a16:creationId xmlns:a16="http://schemas.microsoft.com/office/drawing/2014/main" id="{348F645D-4F5E-4454-95F1-BD12F85CB498}"/>
              </a:ext>
            </a:extLst>
          </p:cNvPr>
          <p:cNvSpPr txBox="1"/>
          <p:nvPr/>
        </p:nvSpPr>
        <p:spPr>
          <a:xfrm>
            <a:off x="3594184" y="1176106"/>
            <a:ext cx="1314815" cy="1591628"/>
          </a:xfrm>
          <a:prstGeom prst="roundRect">
            <a:avLst/>
          </a:prstGeom>
          <a:solidFill>
            <a:schemeClr val="accent2">
              <a:lumMod val="60000"/>
              <a:lumOff val="40000"/>
            </a:schemeClr>
          </a:solidFill>
        </p:spPr>
        <p:txBody>
          <a:bodyPr wrap="square" rtlCol="0">
            <a:spAutoFit/>
          </a:bodyPr>
          <a:lstStyle/>
          <a:p>
            <a:pPr algn="ctr"/>
            <a:r>
              <a:rPr lang="en-GB" b="1" dirty="0"/>
              <a:t>Cause</a:t>
            </a:r>
          </a:p>
          <a:p>
            <a:pPr algn="ctr"/>
            <a:r>
              <a:rPr lang="en-GB" dirty="0">
                <a:solidFill>
                  <a:schemeClr val="accent2">
                    <a:lumMod val="50000"/>
                  </a:schemeClr>
                </a:solidFill>
              </a:rPr>
              <a:t>because</a:t>
            </a:r>
          </a:p>
          <a:p>
            <a:pPr algn="ctr"/>
            <a:r>
              <a:rPr lang="en-GB" dirty="0">
                <a:solidFill>
                  <a:schemeClr val="accent2">
                    <a:lumMod val="50000"/>
                  </a:schemeClr>
                </a:solidFill>
              </a:rPr>
              <a:t>so</a:t>
            </a:r>
          </a:p>
          <a:p>
            <a:pPr algn="ctr"/>
            <a:r>
              <a:rPr lang="en-GB" dirty="0">
                <a:solidFill>
                  <a:schemeClr val="accent2">
                    <a:lumMod val="50000"/>
                  </a:schemeClr>
                </a:solidFill>
              </a:rPr>
              <a:t>as</a:t>
            </a:r>
          </a:p>
          <a:p>
            <a:pPr algn="ctr"/>
            <a:r>
              <a:rPr lang="en-GB" dirty="0">
                <a:solidFill>
                  <a:schemeClr val="accent2">
                    <a:lumMod val="50000"/>
                  </a:schemeClr>
                </a:solidFill>
              </a:rPr>
              <a:t>since</a:t>
            </a:r>
          </a:p>
        </p:txBody>
      </p:sp>
      <p:sp>
        <p:nvSpPr>
          <p:cNvPr id="27" name="TextBox 26">
            <a:extLst>
              <a:ext uri="{FF2B5EF4-FFF2-40B4-BE49-F238E27FC236}">
                <a16:creationId xmlns:a16="http://schemas.microsoft.com/office/drawing/2014/main" id="{AAFABDF2-9CB3-41A3-9CE3-7654C9B16A2F}"/>
              </a:ext>
            </a:extLst>
          </p:cNvPr>
          <p:cNvSpPr txBox="1"/>
          <p:nvPr/>
        </p:nvSpPr>
        <p:spPr>
          <a:xfrm>
            <a:off x="6541647" y="1176106"/>
            <a:ext cx="1332897" cy="1605915"/>
          </a:xfrm>
          <a:prstGeom prst="roundRect">
            <a:avLst/>
          </a:prstGeom>
          <a:solidFill>
            <a:schemeClr val="accent2">
              <a:lumMod val="60000"/>
              <a:lumOff val="40000"/>
            </a:schemeClr>
          </a:solidFill>
        </p:spPr>
        <p:txBody>
          <a:bodyPr wrap="square" rtlCol="0">
            <a:spAutoFit/>
          </a:bodyPr>
          <a:lstStyle/>
          <a:p>
            <a:pPr algn="ctr"/>
            <a:r>
              <a:rPr lang="en-GB" b="1" dirty="0"/>
              <a:t>Contrast</a:t>
            </a:r>
          </a:p>
          <a:p>
            <a:pPr algn="ctr"/>
            <a:r>
              <a:rPr lang="en-GB" dirty="0">
                <a:solidFill>
                  <a:schemeClr val="accent2">
                    <a:lumMod val="50000"/>
                  </a:schemeClr>
                </a:solidFill>
              </a:rPr>
              <a:t>although</a:t>
            </a:r>
          </a:p>
          <a:p>
            <a:pPr algn="ctr"/>
            <a:r>
              <a:rPr lang="en-GB" dirty="0">
                <a:solidFill>
                  <a:schemeClr val="accent2">
                    <a:lumMod val="50000"/>
                  </a:schemeClr>
                </a:solidFill>
              </a:rPr>
              <a:t>though</a:t>
            </a:r>
          </a:p>
          <a:p>
            <a:pPr algn="ctr"/>
            <a:r>
              <a:rPr lang="en-GB" dirty="0">
                <a:solidFill>
                  <a:schemeClr val="accent2">
                    <a:lumMod val="50000"/>
                  </a:schemeClr>
                </a:solidFill>
              </a:rPr>
              <a:t>whereas</a:t>
            </a:r>
          </a:p>
          <a:p>
            <a:pPr algn="ctr"/>
            <a:r>
              <a:rPr lang="en-GB" dirty="0">
                <a:solidFill>
                  <a:schemeClr val="accent2">
                    <a:lumMod val="50000"/>
                  </a:schemeClr>
                </a:solidFill>
              </a:rPr>
              <a:t>while</a:t>
            </a:r>
          </a:p>
        </p:txBody>
      </p:sp>
      <p:sp>
        <p:nvSpPr>
          <p:cNvPr id="34" name="TextBox 33">
            <a:extLst>
              <a:ext uri="{FF2B5EF4-FFF2-40B4-BE49-F238E27FC236}">
                <a16:creationId xmlns:a16="http://schemas.microsoft.com/office/drawing/2014/main" id="{FFC1F3F8-9A31-4279-8353-964ED5166268}"/>
              </a:ext>
            </a:extLst>
          </p:cNvPr>
          <p:cNvSpPr txBox="1"/>
          <p:nvPr/>
        </p:nvSpPr>
        <p:spPr>
          <a:xfrm>
            <a:off x="2104767" y="1154743"/>
            <a:ext cx="1332897" cy="1328023"/>
          </a:xfrm>
          <a:prstGeom prst="roundRect">
            <a:avLst/>
          </a:prstGeom>
          <a:solidFill>
            <a:schemeClr val="accent2">
              <a:lumMod val="60000"/>
              <a:lumOff val="40000"/>
            </a:schemeClr>
          </a:solidFill>
        </p:spPr>
        <p:txBody>
          <a:bodyPr wrap="square" rtlCol="0">
            <a:spAutoFit/>
          </a:bodyPr>
          <a:lstStyle/>
          <a:p>
            <a:pPr algn="ctr"/>
            <a:r>
              <a:rPr lang="en-GB" b="1" dirty="0"/>
              <a:t>Place</a:t>
            </a:r>
          </a:p>
          <a:p>
            <a:pPr algn="ctr"/>
            <a:r>
              <a:rPr lang="en-GB" dirty="0">
                <a:solidFill>
                  <a:schemeClr val="accent2">
                    <a:lumMod val="50000"/>
                  </a:schemeClr>
                </a:solidFill>
              </a:rPr>
              <a:t>where</a:t>
            </a:r>
          </a:p>
          <a:p>
            <a:pPr algn="ctr"/>
            <a:r>
              <a:rPr lang="en-GB" dirty="0">
                <a:solidFill>
                  <a:schemeClr val="accent2">
                    <a:lumMod val="50000"/>
                  </a:schemeClr>
                </a:solidFill>
              </a:rPr>
              <a:t>wherever</a:t>
            </a:r>
          </a:p>
          <a:p>
            <a:pPr algn="ctr"/>
            <a:endParaRPr lang="en-GB" dirty="0">
              <a:solidFill>
                <a:schemeClr val="accent2">
                  <a:lumMod val="50000"/>
                </a:schemeClr>
              </a:solidFill>
            </a:endParaRPr>
          </a:p>
        </p:txBody>
      </p:sp>
      <p:sp>
        <p:nvSpPr>
          <p:cNvPr id="36" name="Rectangle: Rounded Corners 35">
            <a:extLst>
              <a:ext uri="{FF2B5EF4-FFF2-40B4-BE49-F238E27FC236}">
                <a16:creationId xmlns:a16="http://schemas.microsoft.com/office/drawing/2014/main" id="{ACC83D1D-1F7D-4748-AD40-147A0A432389}"/>
              </a:ext>
            </a:extLst>
          </p:cNvPr>
          <p:cNvSpPr/>
          <p:nvPr/>
        </p:nvSpPr>
        <p:spPr>
          <a:xfrm>
            <a:off x="8740492" y="591713"/>
            <a:ext cx="2752529" cy="563853"/>
          </a:xfrm>
          <a:prstGeom prst="roundRect">
            <a:avLst/>
          </a:prstGeom>
          <a:solidFill>
            <a:schemeClr val="accent6">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t>Within a paragraph</a:t>
            </a:r>
          </a:p>
        </p:txBody>
      </p:sp>
      <p:sp>
        <p:nvSpPr>
          <p:cNvPr id="37" name="Rectangle: Rounded Corners 36">
            <a:extLst>
              <a:ext uri="{FF2B5EF4-FFF2-40B4-BE49-F238E27FC236}">
                <a16:creationId xmlns:a16="http://schemas.microsoft.com/office/drawing/2014/main" id="{0FD19E97-7040-41A3-9FAE-9C729BC42DB6}"/>
              </a:ext>
            </a:extLst>
          </p:cNvPr>
          <p:cNvSpPr/>
          <p:nvPr/>
        </p:nvSpPr>
        <p:spPr>
          <a:xfrm>
            <a:off x="9727876" y="1283045"/>
            <a:ext cx="1765145" cy="1057020"/>
          </a:xfrm>
          <a:prstGeom prst="roundRect">
            <a:avLst/>
          </a:prstGeom>
          <a:solidFill>
            <a:srgbClr val="F2A672"/>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i="1" dirty="0">
                <a:solidFill>
                  <a:schemeClr val="accent2">
                    <a:lumMod val="50000"/>
                  </a:schemeClr>
                </a:solidFill>
              </a:rPr>
              <a:t>Subordinating conjunctions </a:t>
            </a:r>
            <a:r>
              <a:rPr lang="en-GB" sz="1600" i="1" dirty="0"/>
              <a:t>join clauses </a:t>
            </a:r>
          </a:p>
        </p:txBody>
      </p:sp>
      <p:sp>
        <p:nvSpPr>
          <p:cNvPr id="38" name="Rectangle 37">
            <a:extLst>
              <a:ext uri="{FF2B5EF4-FFF2-40B4-BE49-F238E27FC236}">
                <a16:creationId xmlns:a16="http://schemas.microsoft.com/office/drawing/2014/main" id="{E55CB38F-AB82-42A8-85C6-4B1FC9CD18BA}"/>
              </a:ext>
            </a:extLst>
          </p:cNvPr>
          <p:cNvSpPr/>
          <p:nvPr/>
        </p:nvSpPr>
        <p:spPr>
          <a:xfrm>
            <a:off x="732451" y="3657341"/>
            <a:ext cx="5665966" cy="487506"/>
          </a:xfrm>
          <a:prstGeom prst="rect">
            <a:avLst/>
          </a:prstGeom>
          <a:solidFill>
            <a:srgbClr val="CEE1F2"/>
          </a:solidFill>
        </p:spPr>
        <p:txBody>
          <a:bodyPr wrap="square">
            <a:spAutoFit/>
          </a:bodyPr>
          <a:lstStyle/>
          <a:p>
            <a:pPr>
              <a:lnSpc>
                <a:spcPct val="107000"/>
              </a:lnSpc>
              <a:spcAft>
                <a:spcPts val="800"/>
              </a:spcAft>
            </a:pPr>
            <a:r>
              <a:rPr lang="en-GB" sz="2400" i="1" dirty="0">
                <a:effectLst/>
                <a:latin typeface="+mj-lt"/>
                <a:ea typeface="Calibri" panose="020F0502020204030204" pitchFamily="34" charset="0"/>
                <a:cs typeface="Times New Roman" panose="02020603050405020304" pitchFamily="18" charset="0"/>
              </a:rPr>
              <a:t>Harry knocked ______ he arrived at the hut.</a:t>
            </a:r>
          </a:p>
        </p:txBody>
      </p:sp>
      <p:sp>
        <p:nvSpPr>
          <p:cNvPr id="39" name="TextBox 38">
            <a:extLst>
              <a:ext uri="{FF2B5EF4-FFF2-40B4-BE49-F238E27FC236}">
                <a16:creationId xmlns:a16="http://schemas.microsoft.com/office/drawing/2014/main" id="{3BE04C81-7FA1-49A2-A18B-33AF06A589CD}"/>
              </a:ext>
            </a:extLst>
          </p:cNvPr>
          <p:cNvSpPr txBox="1"/>
          <p:nvPr/>
        </p:nvSpPr>
        <p:spPr>
          <a:xfrm>
            <a:off x="732450" y="3129343"/>
            <a:ext cx="10462390" cy="461665"/>
          </a:xfrm>
          <a:prstGeom prst="rect">
            <a:avLst/>
          </a:prstGeom>
          <a:noFill/>
        </p:spPr>
        <p:txBody>
          <a:bodyPr wrap="square" rtlCol="0">
            <a:spAutoFit/>
          </a:bodyPr>
          <a:lstStyle/>
          <a:p>
            <a:r>
              <a:rPr lang="en-GB" sz="2400" i="1" dirty="0">
                <a:solidFill>
                  <a:schemeClr val="accent5">
                    <a:lumMod val="75000"/>
                  </a:schemeClr>
                </a:solidFill>
              </a:rPr>
              <a:t>Which conjunction would join these clauses best? </a:t>
            </a:r>
          </a:p>
        </p:txBody>
      </p:sp>
      <p:sp>
        <p:nvSpPr>
          <p:cNvPr id="40" name="Rectangle 39">
            <a:extLst>
              <a:ext uri="{FF2B5EF4-FFF2-40B4-BE49-F238E27FC236}">
                <a16:creationId xmlns:a16="http://schemas.microsoft.com/office/drawing/2014/main" id="{FFC7E2A1-411D-4075-A2C4-70AA009EB1DC}"/>
              </a:ext>
            </a:extLst>
          </p:cNvPr>
          <p:cNvSpPr/>
          <p:nvPr/>
        </p:nvSpPr>
        <p:spPr>
          <a:xfrm>
            <a:off x="6624431" y="3657341"/>
            <a:ext cx="2724396" cy="487506"/>
          </a:xfrm>
          <a:prstGeom prst="rect">
            <a:avLst/>
          </a:prstGeom>
          <a:solidFill>
            <a:srgbClr val="CEE1F2"/>
          </a:solidFill>
        </p:spPr>
        <p:txBody>
          <a:bodyPr wrap="square">
            <a:spAutoFit/>
          </a:bodyPr>
          <a:lstStyle/>
          <a:p>
            <a:pPr>
              <a:lnSpc>
                <a:spcPct val="107000"/>
              </a:lnSpc>
              <a:spcAft>
                <a:spcPts val="800"/>
              </a:spcAft>
            </a:pPr>
            <a:r>
              <a:rPr lang="en-GB" sz="2400" i="1" dirty="0">
                <a:solidFill>
                  <a:schemeClr val="accent2">
                    <a:lumMod val="50000"/>
                  </a:schemeClr>
                </a:solidFill>
                <a:latin typeface="+mj-lt"/>
                <a:ea typeface="Calibri" panose="020F0502020204030204" pitchFamily="34" charset="0"/>
                <a:cs typeface="Times New Roman" panose="02020603050405020304" pitchFamily="18" charset="0"/>
              </a:rPr>
              <a:t>w</a:t>
            </a:r>
            <a:r>
              <a:rPr lang="en-GB" sz="2400" i="1" dirty="0">
                <a:solidFill>
                  <a:schemeClr val="accent2">
                    <a:lumMod val="50000"/>
                  </a:schemeClr>
                </a:solidFill>
                <a:effectLst/>
                <a:latin typeface="+mj-lt"/>
                <a:ea typeface="Calibri" panose="020F0502020204030204" pitchFamily="34" charset="0"/>
                <a:cs typeface="Times New Roman" panose="02020603050405020304" pitchFamily="18" charset="0"/>
              </a:rPr>
              <a:t>hen  while  before</a:t>
            </a:r>
          </a:p>
        </p:txBody>
      </p:sp>
      <p:sp>
        <p:nvSpPr>
          <p:cNvPr id="41" name="Rectangle 40">
            <a:extLst>
              <a:ext uri="{FF2B5EF4-FFF2-40B4-BE49-F238E27FC236}">
                <a16:creationId xmlns:a16="http://schemas.microsoft.com/office/drawing/2014/main" id="{D338033B-5B8E-4B23-9FF7-B790BF3E175A}"/>
              </a:ext>
            </a:extLst>
          </p:cNvPr>
          <p:cNvSpPr/>
          <p:nvPr/>
        </p:nvSpPr>
        <p:spPr>
          <a:xfrm>
            <a:off x="732450" y="4541011"/>
            <a:ext cx="5665966" cy="487506"/>
          </a:xfrm>
          <a:prstGeom prst="rect">
            <a:avLst/>
          </a:prstGeom>
          <a:solidFill>
            <a:srgbClr val="CEE1F2"/>
          </a:solidFill>
        </p:spPr>
        <p:txBody>
          <a:bodyPr wrap="square">
            <a:spAutoFit/>
          </a:bodyPr>
          <a:lstStyle/>
          <a:p>
            <a:pPr>
              <a:lnSpc>
                <a:spcPct val="107000"/>
              </a:lnSpc>
              <a:spcAft>
                <a:spcPts val="800"/>
              </a:spcAft>
            </a:pPr>
            <a:r>
              <a:rPr lang="en-GB" sz="2400" i="1" dirty="0">
                <a:effectLst/>
                <a:latin typeface="+mj-lt"/>
                <a:ea typeface="Calibri" panose="020F0502020204030204" pitchFamily="34" charset="0"/>
                <a:cs typeface="Times New Roman" panose="02020603050405020304" pitchFamily="18" charset="0"/>
              </a:rPr>
              <a:t>Hagrid sat __________ he was comfortable.</a:t>
            </a:r>
          </a:p>
        </p:txBody>
      </p:sp>
      <p:sp>
        <p:nvSpPr>
          <p:cNvPr id="42" name="Rectangle 41">
            <a:extLst>
              <a:ext uri="{FF2B5EF4-FFF2-40B4-BE49-F238E27FC236}">
                <a16:creationId xmlns:a16="http://schemas.microsoft.com/office/drawing/2014/main" id="{BA13A783-6129-4179-930C-885A48E0609F}"/>
              </a:ext>
            </a:extLst>
          </p:cNvPr>
          <p:cNvSpPr/>
          <p:nvPr/>
        </p:nvSpPr>
        <p:spPr>
          <a:xfrm>
            <a:off x="6624430" y="4541011"/>
            <a:ext cx="2724396" cy="487506"/>
          </a:xfrm>
          <a:prstGeom prst="rect">
            <a:avLst/>
          </a:prstGeom>
          <a:solidFill>
            <a:srgbClr val="CEE1F2"/>
          </a:solidFill>
        </p:spPr>
        <p:txBody>
          <a:bodyPr wrap="square">
            <a:spAutoFit/>
          </a:bodyPr>
          <a:lstStyle/>
          <a:p>
            <a:pPr>
              <a:lnSpc>
                <a:spcPct val="107000"/>
              </a:lnSpc>
              <a:spcAft>
                <a:spcPts val="800"/>
              </a:spcAft>
            </a:pPr>
            <a:r>
              <a:rPr lang="en-GB" sz="2400" i="1" dirty="0">
                <a:solidFill>
                  <a:schemeClr val="accent2">
                    <a:lumMod val="50000"/>
                  </a:schemeClr>
                </a:solidFill>
                <a:latin typeface="+mj-lt"/>
                <a:ea typeface="Calibri" panose="020F0502020204030204" pitchFamily="34" charset="0"/>
                <a:cs typeface="Times New Roman" panose="02020603050405020304" pitchFamily="18" charset="0"/>
              </a:rPr>
              <a:t>if </a:t>
            </a:r>
            <a:r>
              <a:rPr lang="en-GB" sz="2400" i="1" dirty="0">
                <a:solidFill>
                  <a:schemeClr val="accent2">
                    <a:lumMod val="50000"/>
                  </a:schemeClr>
                </a:solidFill>
                <a:effectLst/>
                <a:latin typeface="+mj-lt"/>
                <a:ea typeface="Calibri" panose="020F0502020204030204" pitchFamily="34" charset="0"/>
                <a:cs typeface="Times New Roman" panose="02020603050405020304" pitchFamily="18" charset="0"/>
              </a:rPr>
              <a:t>  where   before</a:t>
            </a:r>
          </a:p>
        </p:txBody>
      </p:sp>
      <p:sp>
        <p:nvSpPr>
          <p:cNvPr id="43" name="Rectangle 42">
            <a:extLst>
              <a:ext uri="{FF2B5EF4-FFF2-40B4-BE49-F238E27FC236}">
                <a16:creationId xmlns:a16="http://schemas.microsoft.com/office/drawing/2014/main" id="{E73D3474-6AAA-4812-A463-EF84D9788BAC}"/>
              </a:ext>
            </a:extLst>
          </p:cNvPr>
          <p:cNvSpPr/>
          <p:nvPr/>
        </p:nvSpPr>
        <p:spPr>
          <a:xfrm>
            <a:off x="732450" y="5491014"/>
            <a:ext cx="6245866" cy="487506"/>
          </a:xfrm>
          <a:prstGeom prst="rect">
            <a:avLst/>
          </a:prstGeom>
          <a:solidFill>
            <a:srgbClr val="CEE1F2"/>
          </a:solidFill>
        </p:spPr>
        <p:txBody>
          <a:bodyPr wrap="square">
            <a:spAutoFit/>
          </a:bodyPr>
          <a:lstStyle/>
          <a:p>
            <a:pPr>
              <a:lnSpc>
                <a:spcPct val="107000"/>
              </a:lnSpc>
              <a:spcAft>
                <a:spcPts val="800"/>
              </a:spcAft>
            </a:pPr>
            <a:r>
              <a:rPr lang="en-GB" sz="2400" i="1" dirty="0">
                <a:effectLst/>
                <a:latin typeface="+mj-lt"/>
                <a:ea typeface="Calibri" panose="020F0502020204030204" pitchFamily="34" charset="0"/>
                <a:cs typeface="Times New Roman" panose="02020603050405020304" pitchFamily="18" charset="0"/>
              </a:rPr>
              <a:t>_______ Harry was so worried, he spoke hastily. </a:t>
            </a:r>
          </a:p>
        </p:txBody>
      </p:sp>
      <p:sp>
        <p:nvSpPr>
          <p:cNvPr id="44" name="Rectangle 43">
            <a:extLst>
              <a:ext uri="{FF2B5EF4-FFF2-40B4-BE49-F238E27FC236}">
                <a16:creationId xmlns:a16="http://schemas.microsoft.com/office/drawing/2014/main" id="{1A63C663-19C0-449E-8791-B63E67DED795}"/>
              </a:ext>
            </a:extLst>
          </p:cNvPr>
          <p:cNvSpPr/>
          <p:nvPr/>
        </p:nvSpPr>
        <p:spPr>
          <a:xfrm>
            <a:off x="7526464" y="5491014"/>
            <a:ext cx="3092375" cy="487506"/>
          </a:xfrm>
          <a:prstGeom prst="rect">
            <a:avLst/>
          </a:prstGeom>
          <a:solidFill>
            <a:srgbClr val="CEE1F2"/>
          </a:solidFill>
        </p:spPr>
        <p:txBody>
          <a:bodyPr wrap="square">
            <a:spAutoFit/>
          </a:bodyPr>
          <a:lstStyle/>
          <a:p>
            <a:pPr>
              <a:lnSpc>
                <a:spcPct val="107000"/>
              </a:lnSpc>
              <a:spcAft>
                <a:spcPts val="800"/>
              </a:spcAft>
            </a:pPr>
            <a:r>
              <a:rPr lang="en-GB" sz="2400" i="1" dirty="0">
                <a:solidFill>
                  <a:schemeClr val="accent2">
                    <a:lumMod val="50000"/>
                  </a:schemeClr>
                </a:solidFill>
                <a:latin typeface="+mj-lt"/>
                <a:ea typeface="Calibri" panose="020F0502020204030204" pitchFamily="34" charset="0"/>
                <a:cs typeface="Times New Roman" panose="02020603050405020304" pitchFamily="18" charset="0"/>
              </a:rPr>
              <a:t>because </a:t>
            </a:r>
            <a:r>
              <a:rPr lang="en-GB" sz="2400" i="1" dirty="0">
                <a:solidFill>
                  <a:schemeClr val="accent2">
                    <a:lumMod val="50000"/>
                  </a:schemeClr>
                </a:solidFill>
                <a:effectLst/>
                <a:latin typeface="+mj-lt"/>
                <a:ea typeface="Calibri" panose="020F0502020204030204" pitchFamily="34" charset="0"/>
                <a:cs typeface="Times New Roman" panose="02020603050405020304" pitchFamily="18" charset="0"/>
              </a:rPr>
              <a:t>  </a:t>
            </a:r>
            <a:r>
              <a:rPr lang="en-GB" sz="2400" i="1" dirty="0">
                <a:solidFill>
                  <a:schemeClr val="accent2">
                    <a:lumMod val="50000"/>
                  </a:schemeClr>
                </a:solidFill>
                <a:latin typeface="+mj-lt"/>
                <a:ea typeface="Calibri" panose="020F0502020204030204" pitchFamily="34" charset="0"/>
                <a:cs typeface="Times New Roman" panose="02020603050405020304" pitchFamily="18" charset="0"/>
              </a:rPr>
              <a:t>although</a:t>
            </a:r>
            <a:r>
              <a:rPr lang="en-GB" sz="2400" i="1" dirty="0">
                <a:solidFill>
                  <a:schemeClr val="accent2">
                    <a:lumMod val="50000"/>
                  </a:schemeClr>
                </a:solidFill>
                <a:effectLst/>
                <a:latin typeface="+mj-lt"/>
                <a:ea typeface="Calibri" panose="020F0502020204030204" pitchFamily="34" charset="0"/>
                <a:cs typeface="Times New Roman" panose="02020603050405020304" pitchFamily="18" charset="0"/>
              </a:rPr>
              <a:t>   </a:t>
            </a:r>
            <a:r>
              <a:rPr lang="en-GB" sz="2400" i="1" dirty="0">
                <a:solidFill>
                  <a:schemeClr val="accent2">
                    <a:lumMod val="50000"/>
                  </a:schemeClr>
                </a:solidFill>
                <a:latin typeface="+mj-lt"/>
                <a:ea typeface="Calibri" panose="020F0502020204030204" pitchFamily="34" charset="0"/>
                <a:cs typeface="Times New Roman" panose="02020603050405020304" pitchFamily="18" charset="0"/>
              </a:rPr>
              <a:t>I</a:t>
            </a:r>
            <a:r>
              <a:rPr lang="en-GB" sz="2400" i="1" dirty="0">
                <a:solidFill>
                  <a:schemeClr val="accent2">
                    <a:lumMod val="50000"/>
                  </a:schemeClr>
                </a:solidFill>
                <a:effectLst/>
                <a:latin typeface="+mj-lt"/>
                <a:ea typeface="Calibri" panose="020F0502020204030204" pitchFamily="34" charset="0"/>
                <a:cs typeface="Times New Roman" panose="02020603050405020304" pitchFamily="18" charset="0"/>
              </a:rPr>
              <a:t>f</a:t>
            </a:r>
          </a:p>
        </p:txBody>
      </p:sp>
      <p:sp>
        <p:nvSpPr>
          <p:cNvPr id="45" name="Rounded Rectangular Callout 2">
            <a:extLst>
              <a:ext uri="{FF2B5EF4-FFF2-40B4-BE49-F238E27FC236}">
                <a16:creationId xmlns:a16="http://schemas.microsoft.com/office/drawing/2014/main" id="{94F05B21-20A4-48A4-8A49-5CDAD6764D4D}"/>
              </a:ext>
            </a:extLst>
          </p:cNvPr>
          <p:cNvSpPr/>
          <p:nvPr/>
        </p:nvSpPr>
        <p:spPr>
          <a:xfrm>
            <a:off x="9939086" y="4147147"/>
            <a:ext cx="1342724"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chemeClr val="tx1"/>
                </a:solidFill>
              </a:rPr>
              <a:t>ANSWERS</a:t>
            </a:r>
          </a:p>
        </p:txBody>
      </p:sp>
      <p:sp>
        <p:nvSpPr>
          <p:cNvPr id="46" name="Rectangle 45">
            <a:extLst>
              <a:ext uri="{FF2B5EF4-FFF2-40B4-BE49-F238E27FC236}">
                <a16:creationId xmlns:a16="http://schemas.microsoft.com/office/drawing/2014/main" id="{D6311238-A1BA-4D0F-B733-1DDD0A3779D7}"/>
              </a:ext>
            </a:extLst>
          </p:cNvPr>
          <p:cNvSpPr/>
          <p:nvPr/>
        </p:nvSpPr>
        <p:spPr>
          <a:xfrm>
            <a:off x="2604004" y="3657341"/>
            <a:ext cx="1005045" cy="487506"/>
          </a:xfrm>
          <a:prstGeom prst="rect">
            <a:avLst/>
          </a:prstGeom>
          <a:solidFill>
            <a:srgbClr val="CEE1F2"/>
          </a:solidFill>
        </p:spPr>
        <p:txBody>
          <a:bodyPr wrap="square">
            <a:spAutoFit/>
          </a:bodyPr>
          <a:lstStyle/>
          <a:p>
            <a:pPr algn="ctr">
              <a:lnSpc>
                <a:spcPct val="107000"/>
              </a:lnSpc>
              <a:spcAft>
                <a:spcPts val="800"/>
              </a:spcAft>
            </a:pPr>
            <a:r>
              <a:rPr lang="en-GB" sz="2400" i="1" dirty="0">
                <a:solidFill>
                  <a:schemeClr val="accent2">
                    <a:lumMod val="50000"/>
                  </a:schemeClr>
                </a:solidFill>
                <a:effectLst/>
                <a:latin typeface="+mj-lt"/>
                <a:ea typeface="Calibri" panose="020F0502020204030204" pitchFamily="34" charset="0"/>
                <a:cs typeface="Times New Roman" panose="02020603050405020304" pitchFamily="18" charset="0"/>
              </a:rPr>
              <a:t>when</a:t>
            </a:r>
          </a:p>
        </p:txBody>
      </p:sp>
      <p:sp>
        <p:nvSpPr>
          <p:cNvPr id="47" name="Rectangle 46">
            <a:extLst>
              <a:ext uri="{FF2B5EF4-FFF2-40B4-BE49-F238E27FC236}">
                <a16:creationId xmlns:a16="http://schemas.microsoft.com/office/drawing/2014/main" id="{FB54A11C-62AD-425D-84CA-9B2B288C65A1}"/>
              </a:ext>
            </a:extLst>
          </p:cNvPr>
          <p:cNvSpPr/>
          <p:nvPr/>
        </p:nvSpPr>
        <p:spPr>
          <a:xfrm>
            <a:off x="2104767" y="4553931"/>
            <a:ext cx="1545529" cy="461665"/>
          </a:xfrm>
          <a:prstGeom prst="rect">
            <a:avLst/>
          </a:prstGeom>
          <a:solidFill>
            <a:srgbClr val="CEE1F2"/>
          </a:solidFill>
        </p:spPr>
        <p:txBody>
          <a:bodyPr wrap="square">
            <a:spAutoFit/>
          </a:bodyPr>
          <a:lstStyle/>
          <a:p>
            <a:pPr algn="ctr"/>
            <a:r>
              <a:rPr lang="en-GB" sz="2400" i="1" dirty="0">
                <a:solidFill>
                  <a:schemeClr val="accent2">
                    <a:lumMod val="50000"/>
                  </a:schemeClr>
                </a:solidFill>
                <a:effectLst/>
                <a:latin typeface="+mj-lt"/>
                <a:ea typeface="Calibri" panose="020F0502020204030204" pitchFamily="34" charset="0"/>
                <a:cs typeface="Times New Roman" panose="02020603050405020304" pitchFamily="18" charset="0"/>
              </a:rPr>
              <a:t>where</a:t>
            </a:r>
          </a:p>
        </p:txBody>
      </p:sp>
      <p:sp>
        <p:nvSpPr>
          <p:cNvPr id="48" name="Rectangle 47">
            <a:extLst>
              <a:ext uri="{FF2B5EF4-FFF2-40B4-BE49-F238E27FC236}">
                <a16:creationId xmlns:a16="http://schemas.microsoft.com/office/drawing/2014/main" id="{45722B95-6B58-4854-8B53-71879B49B6A8}"/>
              </a:ext>
            </a:extLst>
          </p:cNvPr>
          <p:cNvSpPr/>
          <p:nvPr/>
        </p:nvSpPr>
        <p:spPr>
          <a:xfrm>
            <a:off x="732450" y="5491014"/>
            <a:ext cx="1229086" cy="487506"/>
          </a:xfrm>
          <a:prstGeom prst="rect">
            <a:avLst/>
          </a:prstGeom>
          <a:solidFill>
            <a:srgbClr val="CEE1F2"/>
          </a:solidFill>
        </p:spPr>
        <p:txBody>
          <a:bodyPr wrap="square">
            <a:spAutoFit/>
          </a:bodyPr>
          <a:lstStyle/>
          <a:p>
            <a:pPr algn="ctr">
              <a:lnSpc>
                <a:spcPct val="107000"/>
              </a:lnSpc>
              <a:spcAft>
                <a:spcPts val="800"/>
              </a:spcAft>
            </a:pPr>
            <a:r>
              <a:rPr lang="en-GB" sz="2400" i="1" dirty="0">
                <a:solidFill>
                  <a:schemeClr val="accent2">
                    <a:lumMod val="50000"/>
                  </a:schemeClr>
                </a:solidFill>
                <a:effectLst/>
                <a:latin typeface="+mj-lt"/>
                <a:ea typeface="Calibri" panose="020F0502020204030204" pitchFamily="34" charset="0"/>
                <a:cs typeface="Times New Roman" panose="02020603050405020304" pitchFamily="18" charset="0"/>
              </a:rPr>
              <a:t>Because</a:t>
            </a:r>
          </a:p>
        </p:txBody>
      </p:sp>
      <p:pic>
        <p:nvPicPr>
          <p:cNvPr id="2" name="Audio 1">
            <a:hlinkClick r:id="" action="ppaction://media"/>
            <a:extLst>
              <a:ext uri="{FF2B5EF4-FFF2-40B4-BE49-F238E27FC236}">
                <a16:creationId xmlns:a16="http://schemas.microsoft.com/office/drawing/2014/main" id="{876CB9FD-A210-4434-AC7E-E13E045CD861}"/>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740349731"/>
      </p:ext>
    </p:extLst>
  </p:cSld>
  <p:clrMapOvr>
    <a:masterClrMapping/>
  </p:clrMapOvr>
  <mc:AlternateContent xmlns:mc="http://schemas.openxmlformats.org/markup-compatibility/2006" xmlns:p14="http://schemas.microsoft.com/office/powerpoint/2010/main">
    <mc:Choice Requires="p14">
      <p:transition spd="slow" p14:dur="2000" advTm="71222"/>
    </mc:Choice>
    <mc:Fallback xmlns="">
      <p:transition spd="slow" advTm="712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2"/>
                </p:tgtEl>
              </p:cMediaNode>
            </p:audio>
          </p:childTnLst>
        </p:cTn>
      </p:par>
    </p:tnLst>
    <p:bldLst>
      <p:bldP spid="45" grpId="0" animBg="1"/>
      <p:bldP spid="46" grpId="0" animBg="1"/>
      <p:bldP spid="47" grpId="0" animBg="1"/>
      <p:bldP spid="4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5</a:t>
            </a:r>
            <a:endParaRPr lang="en-GB" sz="1000" dirty="0"/>
          </a:p>
        </p:txBody>
      </p:sp>
      <p:sp>
        <p:nvSpPr>
          <p:cNvPr id="25" name="TextBox 24">
            <a:extLst>
              <a:ext uri="{FF2B5EF4-FFF2-40B4-BE49-F238E27FC236}">
                <a16:creationId xmlns:a16="http://schemas.microsoft.com/office/drawing/2014/main" id="{4FA1BD69-4C79-4E9B-B219-286C9EF556FC}"/>
              </a:ext>
            </a:extLst>
          </p:cNvPr>
          <p:cNvSpPr txBox="1"/>
          <p:nvPr/>
        </p:nvSpPr>
        <p:spPr>
          <a:xfrm>
            <a:off x="790464" y="596923"/>
            <a:ext cx="10573555" cy="646331"/>
          </a:xfrm>
          <a:prstGeom prst="rect">
            <a:avLst/>
          </a:prstGeom>
          <a:noFill/>
        </p:spPr>
        <p:txBody>
          <a:bodyPr wrap="square" rtlCol="0">
            <a:spAutoFit/>
          </a:bodyPr>
          <a:lstStyle/>
          <a:p>
            <a:r>
              <a:rPr lang="en-GB" sz="3600" b="1" dirty="0"/>
              <a:t>Cohesive devices – </a:t>
            </a:r>
            <a:r>
              <a:rPr lang="en-GB" sz="3600" b="1" dirty="0">
                <a:solidFill>
                  <a:srgbClr val="7030A0"/>
                </a:solidFill>
              </a:rPr>
              <a:t>Adverbs</a:t>
            </a:r>
            <a:r>
              <a:rPr lang="en-GB" sz="3600" dirty="0">
                <a:ea typeface="Times New Roman" panose="02020603050405020304" pitchFamily="18" charset="0"/>
                <a:cs typeface="Arial" panose="020B0604020202020204" pitchFamily="34" charset="0"/>
              </a:rPr>
              <a:t> </a:t>
            </a:r>
            <a:endParaRPr lang="en-GB" sz="3600" dirty="0">
              <a:ea typeface="Times New Roman" panose="02020603050405020304" pitchFamily="18" charset="0"/>
            </a:endParaRPr>
          </a:p>
        </p:txBody>
      </p:sp>
      <p:sp>
        <p:nvSpPr>
          <p:cNvPr id="26" name="Rectangle 25">
            <a:extLst>
              <a:ext uri="{FF2B5EF4-FFF2-40B4-BE49-F238E27FC236}">
                <a16:creationId xmlns:a16="http://schemas.microsoft.com/office/drawing/2014/main" id="{9E86E493-9FB1-47D5-8100-1A7171BBFF30}"/>
              </a:ext>
            </a:extLst>
          </p:cNvPr>
          <p:cNvSpPr/>
          <p:nvPr/>
        </p:nvSpPr>
        <p:spPr>
          <a:xfrm>
            <a:off x="949718" y="1325055"/>
            <a:ext cx="10255045" cy="1200329"/>
          </a:xfrm>
          <a:prstGeom prst="rect">
            <a:avLst/>
          </a:prstGeom>
        </p:spPr>
        <p:txBody>
          <a:bodyPr wrap="square">
            <a:spAutoFit/>
          </a:bodyPr>
          <a:lstStyle/>
          <a:p>
            <a:pPr>
              <a:lnSpc>
                <a:spcPct val="150000"/>
              </a:lnSpc>
            </a:pPr>
            <a:r>
              <a:rPr lang="en-GB" sz="2400" dirty="0">
                <a:solidFill>
                  <a:srgbClr val="7030A0"/>
                </a:solidFill>
              </a:rPr>
              <a:t>Adverbs</a:t>
            </a:r>
            <a:r>
              <a:rPr lang="en-GB" sz="2400" dirty="0"/>
              <a:t> explain how words relate to each other. </a:t>
            </a:r>
          </a:p>
          <a:p>
            <a:pPr>
              <a:lnSpc>
                <a:spcPct val="150000"/>
              </a:lnSpc>
            </a:pPr>
            <a:r>
              <a:rPr lang="en-GB" sz="2400" dirty="0"/>
              <a:t>They can give </a:t>
            </a:r>
            <a:r>
              <a:rPr lang="en-GB" sz="2400" i="1" dirty="0"/>
              <a:t>meaning</a:t>
            </a:r>
            <a:r>
              <a:rPr lang="en-GB" sz="2400" dirty="0"/>
              <a:t> to the links, to do with…</a:t>
            </a:r>
          </a:p>
        </p:txBody>
      </p:sp>
      <p:sp>
        <p:nvSpPr>
          <p:cNvPr id="29" name="TextBox 28">
            <a:extLst>
              <a:ext uri="{FF2B5EF4-FFF2-40B4-BE49-F238E27FC236}">
                <a16:creationId xmlns:a16="http://schemas.microsoft.com/office/drawing/2014/main" id="{DE344B13-47E3-497A-90BF-4108A53CB522}"/>
              </a:ext>
            </a:extLst>
          </p:cNvPr>
          <p:cNvSpPr txBox="1"/>
          <p:nvPr/>
        </p:nvSpPr>
        <p:spPr>
          <a:xfrm>
            <a:off x="1288096" y="2963854"/>
            <a:ext cx="1721046" cy="2702778"/>
          </a:xfrm>
          <a:prstGeom prst="roundRect">
            <a:avLst/>
          </a:prstGeom>
          <a:solidFill>
            <a:srgbClr val="CDACE6"/>
          </a:solidFill>
        </p:spPr>
        <p:txBody>
          <a:bodyPr wrap="square" rtlCol="0">
            <a:spAutoFit/>
          </a:bodyPr>
          <a:lstStyle/>
          <a:p>
            <a:pPr algn="ctr"/>
            <a:r>
              <a:rPr lang="en-GB" sz="2000" b="1" dirty="0"/>
              <a:t>Time/Order</a:t>
            </a:r>
          </a:p>
          <a:p>
            <a:pPr algn="ctr"/>
            <a:r>
              <a:rPr lang="en-GB" sz="2000" dirty="0">
                <a:solidFill>
                  <a:srgbClr val="7030A0"/>
                </a:solidFill>
              </a:rPr>
              <a:t>then</a:t>
            </a:r>
          </a:p>
          <a:p>
            <a:pPr algn="ctr"/>
            <a:r>
              <a:rPr lang="en-GB" sz="2000" dirty="0">
                <a:solidFill>
                  <a:srgbClr val="7030A0"/>
                </a:solidFill>
              </a:rPr>
              <a:t>soon</a:t>
            </a:r>
          </a:p>
          <a:p>
            <a:pPr algn="ctr"/>
            <a:r>
              <a:rPr lang="en-GB" sz="2000" dirty="0">
                <a:solidFill>
                  <a:srgbClr val="7030A0"/>
                </a:solidFill>
              </a:rPr>
              <a:t>yesterday</a:t>
            </a:r>
          </a:p>
          <a:p>
            <a:pPr algn="ctr"/>
            <a:r>
              <a:rPr lang="en-GB" sz="2000" dirty="0">
                <a:solidFill>
                  <a:srgbClr val="7030A0"/>
                </a:solidFill>
              </a:rPr>
              <a:t>now</a:t>
            </a:r>
          </a:p>
          <a:p>
            <a:pPr algn="ctr"/>
            <a:r>
              <a:rPr lang="en-GB" sz="2000" dirty="0">
                <a:solidFill>
                  <a:srgbClr val="7030A0"/>
                </a:solidFill>
              </a:rPr>
              <a:t>first </a:t>
            </a:r>
          </a:p>
          <a:p>
            <a:pPr algn="ctr"/>
            <a:r>
              <a:rPr lang="en-GB" sz="2000" dirty="0">
                <a:solidFill>
                  <a:srgbClr val="7030A0"/>
                </a:solidFill>
              </a:rPr>
              <a:t>next</a:t>
            </a:r>
          </a:p>
          <a:p>
            <a:pPr algn="ctr"/>
            <a:r>
              <a:rPr lang="en-GB" sz="2000" dirty="0">
                <a:solidFill>
                  <a:srgbClr val="7030A0"/>
                </a:solidFill>
              </a:rPr>
              <a:t>finally</a:t>
            </a:r>
          </a:p>
        </p:txBody>
      </p:sp>
      <p:sp>
        <p:nvSpPr>
          <p:cNvPr id="30" name="TextBox 29">
            <a:extLst>
              <a:ext uri="{FF2B5EF4-FFF2-40B4-BE49-F238E27FC236}">
                <a16:creationId xmlns:a16="http://schemas.microsoft.com/office/drawing/2014/main" id="{6BC81BA7-088F-49B7-9331-B7A6B951D86C}"/>
              </a:ext>
            </a:extLst>
          </p:cNvPr>
          <p:cNvSpPr txBox="1"/>
          <p:nvPr/>
        </p:nvSpPr>
        <p:spPr>
          <a:xfrm>
            <a:off x="7171582" y="2987314"/>
            <a:ext cx="1721047" cy="1464231"/>
          </a:xfrm>
          <a:prstGeom prst="roundRect">
            <a:avLst/>
          </a:prstGeom>
          <a:solidFill>
            <a:srgbClr val="CDACE6"/>
          </a:solidFill>
        </p:spPr>
        <p:txBody>
          <a:bodyPr wrap="square" rtlCol="0">
            <a:spAutoFit/>
          </a:bodyPr>
          <a:lstStyle/>
          <a:p>
            <a:pPr algn="ctr"/>
            <a:r>
              <a:rPr lang="en-GB" sz="2000" b="1" dirty="0"/>
              <a:t>Contrasts</a:t>
            </a:r>
          </a:p>
          <a:p>
            <a:pPr algn="ctr"/>
            <a:r>
              <a:rPr lang="en-GB" sz="2000" dirty="0">
                <a:solidFill>
                  <a:srgbClr val="7030A0"/>
                </a:solidFill>
              </a:rPr>
              <a:t>however</a:t>
            </a:r>
          </a:p>
          <a:p>
            <a:pPr algn="ctr"/>
            <a:r>
              <a:rPr lang="en-GB" sz="2000" dirty="0">
                <a:solidFill>
                  <a:srgbClr val="7030A0"/>
                </a:solidFill>
              </a:rPr>
              <a:t>meanwhile</a:t>
            </a:r>
          </a:p>
          <a:p>
            <a:pPr algn="ctr"/>
            <a:r>
              <a:rPr lang="en-GB" sz="2000" dirty="0">
                <a:solidFill>
                  <a:srgbClr val="7030A0"/>
                </a:solidFill>
              </a:rPr>
              <a:t>nevertheless</a:t>
            </a:r>
          </a:p>
        </p:txBody>
      </p:sp>
      <p:sp>
        <p:nvSpPr>
          <p:cNvPr id="31" name="TextBox 30">
            <a:extLst>
              <a:ext uri="{FF2B5EF4-FFF2-40B4-BE49-F238E27FC236}">
                <a16:creationId xmlns:a16="http://schemas.microsoft.com/office/drawing/2014/main" id="{A2221FF9-32A0-479B-AA9F-243CA18AFC06}"/>
              </a:ext>
            </a:extLst>
          </p:cNvPr>
          <p:cNvSpPr txBox="1"/>
          <p:nvPr/>
        </p:nvSpPr>
        <p:spPr>
          <a:xfrm>
            <a:off x="3254174" y="2987314"/>
            <a:ext cx="1721046" cy="2089011"/>
          </a:xfrm>
          <a:prstGeom prst="roundRect">
            <a:avLst/>
          </a:prstGeom>
          <a:solidFill>
            <a:srgbClr val="CDACE6"/>
          </a:solidFill>
        </p:spPr>
        <p:txBody>
          <a:bodyPr wrap="square" rtlCol="0">
            <a:spAutoFit/>
          </a:bodyPr>
          <a:lstStyle/>
          <a:p>
            <a:pPr algn="ctr"/>
            <a:r>
              <a:rPr lang="en-GB" sz="2000" b="1" dirty="0"/>
              <a:t>Lists/Adding</a:t>
            </a:r>
          </a:p>
          <a:p>
            <a:pPr algn="ctr"/>
            <a:r>
              <a:rPr lang="en-GB" sz="2000" dirty="0">
                <a:solidFill>
                  <a:srgbClr val="7030A0"/>
                </a:solidFill>
              </a:rPr>
              <a:t>firstly</a:t>
            </a:r>
          </a:p>
          <a:p>
            <a:pPr algn="ctr"/>
            <a:r>
              <a:rPr lang="en-GB" sz="2000" dirty="0">
                <a:solidFill>
                  <a:srgbClr val="7030A0"/>
                </a:solidFill>
              </a:rPr>
              <a:t>secondly</a:t>
            </a:r>
          </a:p>
          <a:p>
            <a:pPr algn="ctr"/>
            <a:r>
              <a:rPr lang="en-GB" sz="2000" dirty="0">
                <a:solidFill>
                  <a:srgbClr val="7030A0"/>
                </a:solidFill>
              </a:rPr>
              <a:t>furthermore</a:t>
            </a:r>
          </a:p>
          <a:p>
            <a:pPr algn="ctr"/>
            <a:r>
              <a:rPr lang="en-GB" sz="2000" dirty="0">
                <a:solidFill>
                  <a:srgbClr val="7030A0"/>
                </a:solidFill>
              </a:rPr>
              <a:t>also </a:t>
            </a:r>
          </a:p>
          <a:p>
            <a:pPr algn="ctr"/>
            <a:r>
              <a:rPr lang="en-GB" sz="2000" dirty="0">
                <a:solidFill>
                  <a:srgbClr val="7030A0"/>
                </a:solidFill>
              </a:rPr>
              <a:t>finally</a:t>
            </a:r>
          </a:p>
        </p:txBody>
      </p:sp>
      <p:sp>
        <p:nvSpPr>
          <p:cNvPr id="32" name="TextBox 31">
            <a:extLst>
              <a:ext uri="{FF2B5EF4-FFF2-40B4-BE49-F238E27FC236}">
                <a16:creationId xmlns:a16="http://schemas.microsoft.com/office/drawing/2014/main" id="{11341B81-BF94-4BDD-AD04-5ADFAA32C18E}"/>
              </a:ext>
            </a:extLst>
          </p:cNvPr>
          <p:cNvSpPr txBox="1"/>
          <p:nvPr/>
        </p:nvSpPr>
        <p:spPr>
          <a:xfrm>
            <a:off x="5220252" y="2958599"/>
            <a:ext cx="1721047" cy="1430179"/>
          </a:xfrm>
          <a:prstGeom prst="roundRect">
            <a:avLst/>
          </a:prstGeom>
          <a:solidFill>
            <a:srgbClr val="CDACE6"/>
          </a:solidFill>
        </p:spPr>
        <p:txBody>
          <a:bodyPr wrap="square" rtlCol="0">
            <a:spAutoFit/>
          </a:bodyPr>
          <a:lstStyle/>
          <a:p>
            <a:pPr algn="ctr"/>
            <a:r>
              <a:rPr lang="en-GB" sz="2000" b="1" dirty="0"/>
              <a:t>Causes</a:t>
            </a:r>
          </a:p>
          <a:p>
            <a:pPr algn="ctr"/>
            <a:r>
              <a:rPr lang="en-GB" sz="2000" dirty="0">
                <a:solidFill>
                  <a:srgbClr val="7030A0"/>
                </a:solidFill>
              </a:rPr>
              <a:t>therefore</a:t>
            </a:r>
          </a:p>
          <a:p>
            <a:pPr algn="ctr"/>
            <a:r>
              <a:rPr lang="en-GB" dirty="0">
                <a:solidFill>
                  <a:srgbClr val="7030A0"/>
                </a:solidFill>
              </a:rPr>
              <a:t>consequently</a:t>
            </a:r>
          </a:p>
          <a:p>
            <a:pPr algn="ctr"/>
            <a:r>
              <a:rPr lang="en-GB" sz="2000" dirty="0">
                <a:solidFill>
                  <a:srgbClr val="7030A0"/>
                </a:solidFill>
              </a:rPr>
              <a:t>as a result</a:t>
            </a:r>
          </a:p>
        </p:txBody>
      </p:sp>
      <p:sp>
        <p:nvSpPr>
          <p:cNvPr id="33" name="Rectangle: Rounded Corners 32">
            <a:extLst>
              <a:ext uri="{FF2B5EF4-FFF2-40B4-BE49-F238E27FC236}">
                <a16:creationId xmlns:a16="http://schemas.microsoft.com/office/drawing/2014/main" id="{50C46834-6C9B-4BCC-B294-40BF2932808F}"/>
              </a:ext>
            </a:extLst>
          </p:cNvPr>
          <p:cNvSpPr/>
          <p:nvPr/>
        </p:nvSpPr>
        <p:spPr>
          <a:xfrm>
            <a:off x="8740492" y="591713"/>
            <a:ext cx="2752529" cy="563853"/>
          </a:xfrm>
          <a:prstGeom prst="roundRect">
            <a:avLst/>
          </a:prstGeom>
          <a:solidFill>
            <a:schemeClr val="accent6">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t>Within a paragraph</a:t>
            </a:r>
          </a:p>
        </p:txBody>
      </p:sp>
      <p:sp>
        <p:nvSpPr>
          <p:cNvPr id="35" name="Rectangle: Rounded Corners 34">
            <a:extLst>
              <a:ext uri="{FF2B5EF4-FFF2-40B4-BE49-F238E27FC236}">
                <a16:creationId xmlns:a16="http://schemas.microsoft.com/office/drawing/2014/main" id="{AEFEEFAF-AB2E-4C6B-9E9F-8D5C60D537CC}"/>
              </a:ext>
            </a:extLst>
          </p:cNvPr>
          <p:cNvSpPr/>
          <p:nvPr/>
        </p:nvSpPr>
        <p:spPr>
          <a:xfrm>
            <a:off x="9688931" y="1217261"/>
            <a:ext cx="1765145" cy="1057020"/>
          </a:xfrm>
          <a:prstGeom prst="roundRect">
            <a:avLst/>
          </a:prstGeom>
          <a:solidFill>
            <a:srgbClr val="C7A1E3"/>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i="1" dirty="0">
                <a:solidFill>
                  <a:srgbClr val="7030A0"/>
                </a:solidFill>
              </a:rPr>
              <a:t>Adverbs</a:t>
            </a:r>
            <a:r>
              <a:rPr lang="en-GB" sz="1600" i="1" dirty="0"/>
              <a:t> link sentences – they do not join them.</a:t>
            </a:r>
          </a:p>
        </p:txBody>
      </p:sp>
      <p:sp>
        <p:nvSpPr>
          <p:cNvPr id="49" name="TextBox 48">
            <a:extLst>
              <a:ext uri="{FF2B5EF4-FFF2-40B4-BE49-F238E27FC236}">
                <a16:creationId xmlns:a16="http://schemas.microsoft.com/office/drawing/2014/main" id="{D9492321-49D3-466A-A526-6812808DB9D0}"/>
              </a:ext>
            </a:extLst>
          </p:cNvPr>
          <p:cNvSpPr txBox="1"/>
          <p:nvPr/>
        </p:nvSpPr>
        <p:spPr>
          <a:xfrm>
            <a:off x="9137660" y="2958599"/>
            <a:ext cx="1721047" cy="1788974"/>
          </a:xfrm>
          <a:prstGeom prst="roundRect">
            <a:avLst/>
          </a:prstGeom>
          <a:solidFill>
            <a:srgbClr val="CDACE6"/>
          </a:solidFill>
        </p:spPr>
        <p:txBody>
          <a:bodyPr wrap="square" rtlCol="0">
            <a:spAutoFit/>
          </a:bodyPr>
          <a:lstStyle/>
          <a:p>
            <a:pPr algn="ctr"/>
            <a:r>
              <a:rPr lang="en-GB" sz="2000" b="1" dirty="0"/>
              <a:t>Manner</a:t>
            </a:r>
          </a:p>
          <a:p>
            <a:pPr algn="ctr"/>
            <a:r>
              <a:rPr lang="en-GB" sz="2000" dirty="0">
                <a:solidFill>
                  <a:srgbClr val="7030A0"/>
                </a:solidFill>
              </a:rPr>
              <a:t>fast</a:t>
            </a:r>
          </a:p>
          <a:p>
            <a:pPr algn="ctr"/>
            <a:r>
              <a:rPr lang="en-GB" sz="2000" dirty="0">
                <a:solidFill>
                  <a:srgbClr val="7030A0"/>
                </a:solidFill>
              </a:rPr>
              <a:t>surprisingly</a:t>
            </a:r>
          </a:p>
          <a:p>
            <a:pPr algn="ctr"/>
            <a:r>
              <a:rPr lang="en-GB" sz="2000" dirty="0">
                <a:solidFill>
                  <a:srgbClr val="7030A0"/>
                </a:solidFill>
              </a:rPr>
              <a:t>luckily</a:t>
            </a:r>
          </a:p>
          <a:p>
            <a:pPr algn="ctr"/>
            <a:r>
              <a:rPr lang="en-GB" sz="2000" dirty="0">
                <a:solidFill>
                  <a:srgbClr val="7030A0"/>
                </a:solidFill>
              </a:rPr>
              <a:t>eventually</a:t>
            </a:r>
          </a:p>
        </p:txBody>
      </p:sp>
      <p:pic>
        <p:nvPicPr>
          <p:cNvPr id="2" name="Audio 1">
            <a:hlinkClick r:id="" action="ppaction://media"/>
            <a:extLst>
              <a:ext uri="{FF2B5EF4-FFF2-40B4-BE49-F238E27FC236}">
                <a16:creationId xmlns:a16="http://schemas.microsoft.com/office/drawing/2014/main" id="{9670963D-12CA-46F2-AE32-A2A94046117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974745266"/>
      </p:ext>
    </p:extLst>
  </p:cSld>
  <p:clrMapOvr>
    <a:masterClrMapping/>
  </p:clrMapOvr>
  <mc:AlternateContent xmlns:mc="http://schemas.openxmlformats.org/markup-compatibility/2006" xmlns:p14="http://schemas.microsoft.com/office/powerpoint/2010/main">
    <mc:Choice Requires="p14">
      <p:transition spd="slow" p14:dur="2000" advTm="46201"/>
    </mc:Choice>
    <mc:Fallback xmlns="">
      <p:transition spd="slow" advTm="462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ppt_w</p:attrName>
                                        </p:attrNameLst>
                                      </p:cBhvr>
                                      <p:tavLst>
                                        <p:tav tm="0">
                                          <p:val>
                                            <p:fltVal val="0"/>
                                          </p:val>
                                        </p:tav>
                                        <p:tav tm="100000">
                                          <p:val>
                                            <p:strVal val="#ppt_w"/>
                                          </p:val>
                                        </p:tav>
                                      </p:tavLst>
                                    </p:anim>
                                    <p:anim calcmode="lin" valueType="num">
                                      <p:cBhvr>
                                        <p:cTn id="12" dur="500" fill="hold"/>
                                        <p:tgtEl>
                                          <p:spTgt spid="35"/>
                                        </p:tgtEl>
                                        <p:attrNameLst>
                                          <p:attrName>ppt_h</p:attrName>
                                        </p:attrNameLst>
                                      </p:cBhvr>
                                      <p:tavLst>
                                        <p:tav tm="0">
                                          <p:val>
                                            <p:fltVal val="0"/>
                                          </p:val>
                                        </p:tav>
                                        <p:tav tm="100000">
                                          <p:val>
                                            <p:strVal val="#ppt_h"/>
                                          </p:val>
                                        </p:tav>
                                      </p:tavLst>
                                    </p:anim>
                                    <p:animEffect transition="in" filter="fade">
                                      <p:cBhvr>
                                        <p:cTn id="13" dur="500"/>
                                        <p:tgtEl>
                                          <p:spTgt spid="35"/>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6">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fltVal val="0"/>
                                          </p:val>
                                        </p:tav>
                                        <p:tav tm="100000">
                                          <p:val>
                                            <p:strVal val="#ppt_h"/>
                                          </p:val>
                                        </p:tav>
                                      </p:tavLst>
                                    </p:anim>
                                    <p:animEffect transition="in" filter="fade">
                                      <p:cBhvr>
                                        <p:cTn id="24" dur="500"/>
                                        <p:tgtEl>
                                          <p:spTgt spid="29"/>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p:cTn id="29" dur="500" fill="hold"/>
                                        <p:tgtEl>
                                          <p:spTgt spid="31"/>
                                        </p:tgtEl>
                                        <p:attrNameLst>
                                          <p:attrName>ppt_w</p:attrName>
                                        </p:attrNameLst>
                                      </p:cBhvr>
                                      <p:tavLst>
                                        <p:tav tm="0">
                                          <p:val>
                                            <p:fltVal val="0"/>
                                          </p:val>
                                        </p:tav>
                                        <p:tav tm="100000">
                                          <p:val>
                                            <p:strVal val="#ppt_w"/>
                                          </p:val>
                                        </p:tav>
                                      </p:tavLst>
                                    </p:anim>
                                    <p:anim calcmode="lin" valueType="num">
                                      <p:cBhvr>
                                        <p:cTn id="30" dur="500" fill="hold"/>
                                        <p:tgtEl>
                                          <p:spTgt spid="31"/>
                                        </p:tgtEl>
                                        <p:attrNameLst>
                                          <p:attrName>ppt_h</p:attrName>
                                        </p:attrNameLst>
                                      </p:cBhvr>
                                      <p:tavLst>
                                        <p:tav tm="0">
                                          <p:val>
                                            <p:fltVal val="0"/>
                                          </p:val>
                                        </p:tav>
                                        <p:tav tm="100000">
                                          <p:val>
                                            <p:strVal val="#ppt_h"/>
                                          </p:val>
                                        </p:tav>
                                      </p:tavLst>
                                    </p:anim>
                                    <p:animEffect transition="in" filter="fade">
                                      <p:cBhvr>
                                        <p:cTn id="31" dur="500"/>
                                        <p:tgtEl>
                                          <p:spTgt spid="31"/>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500" fill="hold"/>
                                        <p:tgtEl>
                                          <p:spTgt spid="30"/>
                                        </p:tgtEl>
                                        <p:attrNameLst>
                                          <p:attrName>ppt_w</p:attrName>
                                        </p:attrNameLst>
                                      </p:cBhvr>
                                      <p:tavLst>
                                        <p:tav tm="0">
                                          <p:val>
                                            <p:fltVal val="0"/>
                                          </p:val>
                                        </p:tav>
                                        <p:tav tm="100000">
                                          <p:val>
                                            <p:strVal val="#ppt_w"/>
                                          </p:val>
                                        </p:tav>
                                      </p:tavLst>
                                    </p:anim>
                                    <p:anim calcmode="lin" valueType="num">
                                      <p:cBhvr>
                                        <p:cTn id="44" dur="500" fill="hold"/>
                                        <p:tgtEl>
                                          <p:spTgt spid="30"/>
                                        </p:tgtEl>
                                        <p:attrNameLst>
                                          <p:attrName>ppt_h</p:attrName>
                                        </p:attrNameLst>
                                      </p:cBhvr>
                                      <p:tavLst>
                                        <p:tav tm="0">
                                          <p:val>
                                            <p:fltVal val="0"/>
                                          </p:val>
                                        </p:tav>
                                        <p:tav tm="100000">
                                          <p:val>
                                            <p:strVal val="#ppt_h"/>
                                          </p:val>
                                        </p:tav>
                                      </p:tavLst>
                                    </p:anim>
                                    <p:animEffect transition="in" filter="fade">
                                      <p:cBhvr>
                                        <p:cTn id="45" dur="500"/>
                                        <p:tgtEl>
                                          <p:spTgt spid="30"/>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49"/>
                                        </p:tgtEl>
                                        <p:attrNameLst>
                                          <p:attrName>style.visibility</p:attrName>
                                        </p:attrNameLst>
                                      </p:cBhvr>
                                      <p:to>
                                        <p:strVal val="visible"/>
                                      </p:to>
                                    </p:set>
                                    <p:anim calcmode="lin" valueType="num">
                                      <p:cBhvr>
                                        <p:cTn id="50" dur="500" fill="hold"/>
                                        <p:tgtEl>
                                          <p:spTgt spid="49"/>
                                        </p:tgtEl>
                                        <p:attrNameLst>
                                          <p:attrName>ppt_w</p:attrName>
                                        </p:attrNameLst>
                                      </p:cBhvr>
                                      <p:tavLst>
                                        <p:tav tm="0">
                                          <p:val>
                                            <p:fltVal val="0"/>
                                          </p:val>
                                        </p:tav>
                                        <p:tav tm="100000">
                                          <p:val>
                                            <p:strVal val="#ppt_w"/>
                                          </p:val>
                                        </p:tav>
                                      </p:tavLst>
                                    </p:anim>
                                    <p:anim calcmode="lin" valueType="num">
                                      <p:cBhvr>
                                        <p:cTn id="51" dur="500" fill="hold"/>
                                        <p:tgtEl>
                                          <p:spTgt spid="49"/>
                                        </p:tgtEl>
                                        <p:attrNameLst>
                                          <p:attrName>ppt_h</p:attrName>
                                        </p:attrNameLst>
                                      </p:cBhvr>
                                      <p:tavLst>
                                        <p:tav tm="0">
                                          <p:val>
                                            <p:fltVal val="0"/>
                                          </p:val>
                                        </p:tav>
                                        <p:tav tm="100000">
                                          <p:val>
                                            <p:strVal val="#ppt_h"/>
                                          </p:val>
                                        </p:tav>
                                      </p:tavLst>
                                    </p:anim>
                                    <p:animEffect transition="in" filter="fade">
                                      <p:cBhvr>
                                        <p:cTn id="5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3" fill="hold" display="0">
                  <p:stCondLst>
                    <p:cond delay="indefinite"/>
                  </p:stCondLst>
                  <p:endCondLst>
                    <p:cond evt="onStopAudio" delay="0">
                      <p:tgtEl>
                        <p:sldTgt/>
                      </p:tgtEl>
                    </p:cond>
                  </p:endCondLst>
                </p:cTn>
                <p:tgtEl>
                  <p:spTgt spid="2"/>
                </p:tgtEl>
              </p:cMediaNode>
            </p:audio>
          </p:childTnLst>
        </p:cTn>
      </p:par>
    </p:tnLst>
    <p:bldLst>
      <p:bldP spid="26" grpId="0" uiExpand="1" build="p"/>
      <p:bldP spid="29" grpId="0" animBg="1"/>
      <p:bldP spid="30" grpId="0" animBg="1"/>
      <p:bldP spid="31" grpId="0" animBg="1"/>
      <p:bldP spid="32" grpId="0" animBg="1"/>
      <p:bldP spid="35" grpId="0" animBg="1"/>
      <p:bldP spid="4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04FF787-4283-46D2-A771-0E75A2B34597}"/>
              </a:ext>
            </a:extLst>
          </p:cNvPr>
          <p:cNvSpPr/>
          <p:nvPr/>
        </p:nvSpPr>
        <p:spPr>
          <a:xfrm>
            <a:off x="744361" y="3799892"/>
            <a:ext cx="10663613" cy="1673022"/>
          </a:xfrm>
          <a:prstGeom prst="rect">
            <a:avLst/>
          </a:prstGeom>
          <a:solidFill>
            <a:srgbClr val="CEE1F2"/>
          </a:solidFill>
        </p:spPr>
        <p:txBody>
          <a:bodyPr wrap="square">
            <a:spAutoFit/>
          </a:bodyPr>
          <a:lstStyle/>
          <a:p>
            <a:pPr>
              <a:lnSpc>
                <a:spcPct val="107000"/>
              </a:lnSpc>
              <a:spcAft>
                <a:spcPts val="800"/>
              </a:spcAft>
            </a:pPr>
            <a:r>
              <a:rPr lang="en-GB" sz="2400" i="1" dirty="0">
                <a:latin typeface="+mj-lt"/>
                <a:ea typeface="Calibri" panose="020F0502020204030204" pitchFamily="34" charset="0"/>
                <a:cs typeface="Times New Roman" panose="02020603050405020304" pitchFamily="18" charset="0"/>
              </a:rPr>
              <a:t>Immediately, Harry knew they must warn Dumbledore.</a:t>
            </a:r>
            <a:r>
              <a:rPr lang="en-GB" sz="2400" i="1" dirty="0">
                <a:effectLst/>
                <a:latin typeface="+mj-lt"/>
                <a:ea typeface="Calibri" panose="020F0502020204030204" pitchFamily="34" charset="0"/>
                <a:cs typeface="Times New Roman" panose="02020603050405020304" pitchFamily="18" charset="0"/>
              </a:rPr>
              <a:t> Dumbledore was not there,</a:t>
            </a:r>
            <a:r>
              <a:rPr lang="en-GB" sz="2400" i="1" dirty="0">
                <a:latin typeface="+mj-lt"/>
                <a:ea typeface="Calibri" panose="020F0502020204030204" pitchFamily="34" charset="0"/>
                <a:cs typeface="Times New Roman" panose="02020603050405020304" pitchFamily="18" charset="0"/>
              </a:rPr>
              <a:t> however. Earlier, he had been called away. Therefore</a:t>
            </a:r>
            <a:r>
              <a:rPr lang="en-GB" sz="2400" i="1" dirty="0">
                <a:effectLst/>
                <a:latin typeface="+mj-lt"/>
                <a:ea typeface="Calibri" panose="020F0502020204030204" pitchFamily="34" charset="0"/>
                <a:cs typeface="Times New Roman" panose="02020603050405020304" pitchFamily="18" charset="0"/>
              </a:rPr>
              <a:t>, they decided that there was only one thing to be done. </a:t>
            </a:r>
            <a:r>
              <a:rPr lang="en-GB" sz="2400" i="1" dirty="0">
                <a:latin typeface="+mj-lt"/>
                <a:ea typeface="Calibri" panose="020F0502020204030204" pitchFamily="34" charset="0"/>
                <a:cs typeface="Times New Roman" panose="02020603050405020304" pitchFamily="18" charset="0"/>
              </a:rPr>
              <a:t>First, Hermione must keep an eye on Snape.</a:t>
            </a:r>
            <a:r>
              <a:rPr lang="en-GB" sz="2400" i="1" dirty="0">
                <a:effectLst/>
                <a:latin typeface="+mj-lt"/>
                <a:ea typeface="Calibri" panose="020F0502020204030204" pitchFamily="34" charset="0"/>
                <a:cs typeface="Times New Roman" panose="02020603050405020304" pitchFamily="18" charset="0"/>
              </a:rPr>
              <a:t> Meanwhile, Harry and Ron would guard the third-floor corridor.</a:t>
            </a: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5</a:t>
            </a:r>
            <a:endParaRPr lang="en-GB" sz="1000" dirty="0"/>
          </a:p>
        </p:txBody>
      </p:sp>
      <p:sp>
        <p:nvSpPr>
          <p:cNvPr id="13" name="TextBox 12">
            <a:extLst>
              <a:ext uri="{FF2B5EF4-FFF2-40B4-BE49-F238E27FC236}">
                <a16:creationId xmlns:a16="http://schemas.microsoft.com/office/drawing/2014/main" id="{4E3891C1-AF0B-45ED-B346-39664F961858}"/>
              </a:ext>
            </a:extLst>
          </p:cNvPr>
          <p:cNvSpPr txBox="1"/>
          <p:nvPr/>
        </p:nvSpPr>
        <p:spPr>
          <a:xfrm>
            <a:off x="790464" y="596923"/>
            <a:ext cx="10573555" cy="646331"/>
          </a:xfrm>
          <a:prstGeom prst="rect">
            <a:avLst/>
          </a:prstGeom>
          <a:noFill/>
        </p:spPr>
        <p:txBody>
          <a:bodyPr wrap="square" rtlCol="0">
            <a:spAutoFit/>
          </a:bodyPr>
          <a:lstStyle/>
          <a:p>
            <a:r>
              <a:rPr lang="en-GB" sz="3600" b="1" dirty="0"/>
              <a:t>Cohesive devices – </a:t>
            </a:r>
            <a:r>
              <a:rPr lang="en-GB" sz="3600" b="1" dirty="0">
                <a:solidFill>
                  <a:srgbClr val="7030A0"/>
                </a:solidFill>
              </a:rPr>
              <a:t>Adverbs</a:t>
            </a:r>
            <a:r>
              <a:rPr lang="en-GB" sz="3600" dirty="0">
                <a:ea typeface="Times New Roman" panose="02020603050405020304" pitchFamily="18" charset="0"/>
                <a:cs typeface="Arial" panose="020B0604020202020204" pitchFamily="34" charset="0"/>
              </a:rPr>
              <a:t> </a:t>
            </a:r>
            <a:endParaRPr lang="en-GB" sz="3600" dirty="0">
              <a:ea typeface="Times New Roman" panose="02020603050405020304" pitchFamily="18" charset="0"/>
            </a:endParaRPr>
          </a:p>
        </p:txBody>
      </p:sp>
      <p:sp>
        <p:nvSpPr>
          <p:cNvPr id="14" name="TextBox 13">
            <a:extLst>
              <a:ext uri="{FF2B5EF4-FFF2-40B4-BE49-F238E27FC236}">
                <a16:creationId xmlns:a16="http://schemas.microsoft.com/office/drawing/2014/main" id="{E0A3B334-9503-4379-A934-AC7277F1EEFA}"/>
              </a:ext>
            </a:extLst>
          </p:cNvPr>
          <p:cNvSpPr txBox="1"/>
          <p:nvPr/>
        </p:nvSpPr>
        <p:spPr>
          <a:xfrm>
            <a:off x="790464" y="1310204"/>
            <a:ext cx="1377549" cy="2201704"/>
          </a:xfrm>
          <a:prstGeom prst="roundRect">
            <a:avLst/>
          </a:prstGeom>
          <a:solidFill>
            <a:srgbClr val="CDACE6"/>
          </a:solidFill>
        </p:spPr>
        <p:txBody>
          <a:bodyPr wrap="square" rtlCol="0">
            <a:spAutoFit/>
          </a:bodyPr>
          <a:lstStyle/>
          <a:p>
            <a:pPr algn="ctr"/>
            <a:r>
              <a:rPr lang="en-GB" sz="1600" b="1" dirty="0"/>
              <a:t>Time/Order</a:t>
            </a:r>
          </a:p>
          <a:p>
            <a:pPr algn="ctr"/>
            <a:r>
              <a:rPr lang="en-GB" sz="1600" dirty="0">
                <a:solidFill>
                  <a:srgbClr val="7030A0"/>
                </a:solidFill>
              </a:rPr>
              <a:t>then</a:t>
            </a:r>
          </a:p>
          <a:p>
            <a:pPr algn="ctr"/>
            <a:r>
              <a:rPr lang="en-GB" sz="1600" dirty="0">
                <a:solidFill>
                  <a:srgbClr val="7030A0"/>
                </a:solidFill>
              </a:rPr>
              <a:t>soon</a:t>
            </a:r>
          </a:p>
          <a:p>
            <a:pPr algn="ctr"/>
            <a:r>
              <a:rPr lang="en-GB" sz="1600" dirty="0">
                <a:solidFill>
                  <a:srgbClr val="7030A0"/>
                </a:solidFill>
              </a:rPr>
              <a:t>yesterday</a:t>
            </a:r>
          </a:p>
          <a:p>
            <a:pPr algn="ctr"/>
            <a:r>
              <a:rPr lang="en-GB" sz="1600" dirty="0">
                <a:solidFill>
                  <a:srgbClr val="7030A0"/>
                </a:solidFill>
              </a:rPr>
              <a:t>now</a:t>
            </a:r>
          </a:p>
          <a:p>
            <a:pPr algn="ctr"/>
            <a:r>
              <a:rPr lang="en-GB" sz="1600" dirty="0">
                <a:solidFill>
                  <a:srgbClr val="7030A0"/>
                </a:solidFill>
              </a:rPr>
              <a:t>first </a:t>
            </a:r>
          </a:p>
          <a:p>
            <a:pPr algn="ctr"/>
            <a:r>
              <a:rPr lang="en-GB" sz="1600" dirty="0">
                <a:solidFill>
                  <a:srgbClr val="7030A0"/>
                </a:solidFill>
              </a:rPr>
              <a:t>next</a:t>
            </a:r>
          </a:p>
          <a:p>
            <a:pPr algn="ctr"/>
            <a:r>
              <a:rPr lang="en-GB" sz="1600" dirty="0">
                <a:solidFill>
                  <a:srgbClr val="7030A0"/>
                </a:solidFill>
              </a:rPr>
              <a:t>finally</a:t>
            </a:r>
          </a:p>
        </p:txBody>
      </p:sp>
      <p:sp>
        <p:nvSpPr>
          <p:cNvPr id="15" name="TextBox 14">
            <a:extLst>
              <a:ext uri="{FF2B5EF4-FFF2-40B4-BE49-F238E27FC236}">
                <a16:creationId xmlns:a16="http://schemas.microsoft.com/office/drawing/2014/main" id="{DD18ABC5-1BF2-46E4-B31F-67BC9E06A6A7}"/>
              </a:ext>
            </a:extLst>
          </p:cNvPr>
          <p:cNvSpPr txBox="1"/>
          <p:nvPr/>
        </p:nvSpPr>
        <p:spPr>
          <a:xfrm>
            <a:off x="5400540" y="1304949"/>
            <a:ext cx="1658889" cy="1191816"/>
          </a:xfrm>
          <a:prstGeom prst="roundRect">
            <a:avLst/>
          </a:prstGeom>
          <a:solidFill>
            <a:srgbClr val="CDACE6"/>
          </a:solidFill>
        </p:spPr>
        <p:txBody>
          <a:bodyPr wrap="square" rtlCol="0">
            <a:spAutoFit/>
          </a:bodyPr>
          <a:lstStyle/>
          <a:p>
            <a:pPr algn="ctr"/>
            <a:r>
              <a:rPr lang="en-GB" sz="1600" b="1" dirty="0"/>
              <a:t>Contrasts</a:t>
            </a:r>
          </a:p>
          <a:p>
            <a:pPr algn="ctr"/>
            <a:r>
              <a:rPr lang="en-GB" sz="1600" dirty="0">
                <a:solidFill>
                  <a:srgbClr val="7030A0"/>
                </a:solidFill>
              </a:rPr>
              <a:t>however</a:t>
            </a:r>
          </a:p>
          <a:p>
            <a:pPr algn="ctr"/>
            <a:r>
              <a:rPr lang="en-GB" sz="1600" dirty="0">
                <a:solidFill>
                  <a:srgbClr val="7030A0"/>
                </a:solidFill>
              </a:rPr>
              <a:t>meanwhile</a:t>
            </a:r>
          </a:p>
          <a:p>
            <a:pPr algn="ctr"/>
            <a:r>
              <a:rPr lang="en-GB" sz="1600" dirty="0">
                <a:solidFill>
                  <a:srgbClr val="7030A0"/>
                </a:solidFill>
              </a:rPr>
              <a:t>nevertheless</a:t>
            </a:r>
          </a:p>
        </p:txBody>
      </p:sp>
      <p:sp>
        <p:nvSpPr>
          <p:cNvPr id="16" name="TextBox 15">
            <a:extLst>
              <a:ext uri="{FF2B5EF4-FFF2-40B4-BE49-F238E27FC236}">
                <a16:creationId xmlns:a16="http://schemas.microsoft.com/office/drawing/2014/main" id="{8C2A8D3A-2123-4015-8A18-7A11B19B4A48}"/>
              </a:ext>
            </a:extLst>
          </p:cNvPr>
          <p:cNvSpPr txBox="1"/>
          <p:nvPr/>
        </p:nvSpPr>
        <p:spPr>
          <a:xfrm>
            <a:off x="2287048" y="1304949"/>
            <a:ext cx="1400049" cy="1736646"/>
          </a:xfrm>
          <a:prstGeom prst="roundRect">
            <a:avLst/>
          </a:prstGeom>
          <a:solidFill>
            <a:srgbClr val="CDACE6"/>
          </a:solidFill>
        </p:spPr>
        <p:txBody>
          <a:bodyPr wrap="square" rtlCol="0">
            <a:spAutoFit/>
          </a:bodyPr>
          <a:lstStyle/>
          <a:p>
            <a:pPr algn="ctr"/>
            <a:r>
              <a:rPr lang="en-GB" sz="1600" b="1" dirty="0"/>
              <a:t>Lists/Adding</a:t>
            </a:r>
          </a:p>
          <a:p>
            <a:pPr algn="ctr"/>
            <a:r>
              <a:rPr lang="en-GB" sz="1600" dirty="0">
                <a:solidFill>
                  <a:srgbClr val="7030A0"/>
                </a:solidFill>
              </a:rPr>
              <a:t>firstly</a:t>
            </a:r>
          </a:p>
          <a:p>
            <a:pPr algn="ctr"/>
            <a:r>
              <a:rPr lang="en-GB" sz="1600" dirty="0">
                <a:solidFill>
                  <a:srgbClr val="7030A0"/>
                </a:solidFill>
              </a:rPr>
              <a:t>secondly</a:t>
            </a:r>
          </a:p>
          <a:p>
            <a:pPr algn="ctr"/>
            <a:r>
              <a:rPr lang="en-GB" sz="1600" dirty="0">
                <a:solidFill>
                  <a:srgbClr val="7030A0"/>
                </a:solidFill>
              </a:rPr>
              <a:t>furthermore</a:t>
            </a:r>
          </a:p>
          <a:p>
            <a:pPr algn="ctr"/>
            <a:r>
              <a:rPr lang="en-GB" sz="1600" dirty="0">
                <a:solidFill>
                  <a:srgbClr val="7030A0"/>
                </a:solidFill>
              </a:rPr>
              <a:t>also </a:t>
            </a:r>
          </a:p>
          <a:p>
            <a:pPr algn="ctr"/>
            <a:r>
              <a:rPr lang="en-GB" sz="1600" dirty="0">
                <a:solidFill>
                  <a:srgbClr val="7030A0"/>
                </a:solidFill>
              </a:rPr>
              <a:t>finally</a:t>
            </a:r>
          </a:p>
        </p:txBody>
      </p:sp>
      <p:sp>
        <p:nvSpPr>
          <p:cNvPr id="17" name="TextBox 16">
            <a:extLst>
              <a:ext uri="{FF2B5EF4-FFF2-40B4-BE49-F238E27FC236}">
                <a16:creationId xmlns:a16="http://schemas.microsoft.com/office/drawing/2014/main" id="{6422FD89-F46C-468C-9FEB-3D31850AA56C}"/>
              </a:ext>
            </a:extLst>
          </p:cNvPr>
          <p:cNvSpPr txBox="1"/>
          <p:nvPr/>
        </p:nvSpPr>
        <p:spPr>
          <a:xfrm>
            <a:off x="3820482" y="1304949"/>
            <a:ext cx="1429944" cy="1191816"/>
          </a:xfrm>
          <a:prstGeom prst="roundRect">
            <a:avLst/>
          </a:prstGeom>
          <a:solidFill>
            <a:srgbClr val="CDACE6"/>
          </a:solidFill>
        </p:spPr>
        <p:txBody>
          <a:bodyPr wrap="square" rtlCol="0">
            <a:spAutoFit/>
          </a:bodyPr>
          <a:lstStyle/>
          <a:p>
            <a:pPr algn="ctr"/>
            <a:r>
              <a:rPr lang="en-GB" sz="1600" b="1" dirty="0"/>
              <a:t>Causes</a:t>
            </a:r>
          </a:p>
          <a:p>
            <a:pPr algn="ctr"/>
            <a:r>
              <a:rPr lang="en-GB" sz="1600" dirty="0">
                <a:solidFill>
                  <a:srgbClr val="7030A0"/>
                </a:solidFill>
              </a:rPr>
              <a:t>therefore</a:t>
            </a:r>
          </a:p>
          <a:p>
            <a:pPr algn="ctr"/>
            <a:r>
              <a:rPr lang="en-GB" sz="1600" dirty="0">
                <a:solidFill>
                  <a:srgbClr val="7030A0"/>
                </a:solidFill>
              </a:rPr>
              <a:t>consequently</a:t>
            </a:r>
          </a:p>
          <a:p>
            <a:pPr algn="ctr"/>
            <a:r>
              <a:rPr lang="en-GB" sz="1600" dirty="0">
                <a:solidFill>
                  <a:srgbClr val="7030A0"/>
                </a:solidFill>
              </a:rPr>
              <a:t>as a result</a:t>
            </a:r>
          </a:p>
        </p:txBody>
      </p:sp>
      <p:sp>
        <p:nvSpPr>
          <p:cNvPr id="18" name="Rectangle: Rounded Corners 17">
            <a:extLst>
              <a:ext uri="{FF2B5EF4-FFF2-40B4-BE49-F238E27FC236}">
                <a16:creationId xmlns:a16="http://schemas.microsoft.com/office/drawing/2014/main" id="{5985E610-4C83-4F15-8181-216AECEC7DB0}"/>
              </a:ext>
            </a:extLst>
          </p:cNvPr>
          <p:cNvSpPr/>
          <p:nvPr/>
        </p:nvSpPr>
        <p:spPr>
          <a:xfrm>
            <a:off x="8740492" y="591713"/>
            <a:ext cx="2752529" cy="563853"/>
          </a:xfrm>
          <a:prstGeom prst="roundRect">
            <a:avLst/>
          </a:prstGeom>
          <a:solidFill>
            <a:schemeClr val="accent6">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t>Within a paragraph</a:t>
            </a:r>
          </a:p>
        </p:txBody>
      </p:sp>
      <p:sp>
        <p:nvSpPr>
          <p:cNvPr id="19" name="Rectangle: Rounded Corners 18">
            <a:extLst>
              <a:ext uri="{FF2B5EF4-FFF2-40B4-BE49-F238E27FC236}">
                <a16:creationId xmlns:a16="http://schemas.microsoft.com/office/drawing/2014/main" id="{A3E80D0A-2D4E-4565-B2A3-0A0477CFC0A3}"/>
              </a:ext>
            </a:extLst>
          </p:cNvPr>
          <p:cNvSpPr/>
          <p:nvPr/>
        </p:nvSpPr>
        <p:spPr>
          <a:xfrm>
            <a:off x="9688931" y="1217261"/>
            <a:ext cx="1765145" cy="1057020"/>
          </a:xfrm>
          <a:prstGeom prst="roundRect">
            <a:avLst/>
          </a:prstGeom>
          <a:solidFill>
            <a:srgbClr val="C7A1E3"/>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i="1" dirty="0">
                <a:solidFill>
                  <a:srgbClr val="7030A0"/>
                </a:solidFill>
              </a:rPr>
              <a:t>Adverbs</a:t>
            </a:r>
            <a:r>
              <a:rPr lang="en-GB" sz="1600" i="1" dirty="0"/>
              <a:t> link sentences – they do not join them.</a:t>
            </a:r>
          </a:p>
        </p:txBody>
      </p:sp>
      <p:sp>
        <p:nvSpPr>
          <p:cNvPr id="20" name="TextBox 19">
            <a:extLst>
              <a:ext uri="{FF2B5EF4-FFF2-40B4-BE49-F238E27FC236}">
                <a16:creationId xmlns:a16="http://schemas.microsoft.com/office/drawing/2014/main" id="{D3D06EDB-F44F-4DE8-B75C-AB841F7544AA}"/>
              </a:ext>
            </a:extLst>
          </p:cNvPr>
          <p:cNvSpPr txBox="1"/>
          <p:nvPr/>
        </p:nvSpPr>
        <p:spPr>
          <a:xfrm>
            <a:off x="790464" y="5511345"/>
            <a:ext cx="10462390" cy="461665"/>
          </a:xfrm>
          <a:prstGeom prst="rect">
            <a:avLst/>
          </a:prstGeom>
          <a:noFill/>
        </p:spPr>
        <p:txBody>
          <a:bodyPr wrap="square" rtlCol="0">
            <a:spAutoFit/>
          </a:bodyPr>
          <a:lstStyle/>
          <a:p>
            <a:r>
              <a:rPr lang="en-GB" sz="2400" i="1" dirty="0">
                <a:solidFill>
                  <a:schemeClr val="accent5">
                    <a:lumMod val="75000"/>
                  </a:schemeClr>
                </a:solidFill>
              </a:rPr>
              <a:t>Can you spot the linking adverbs? </a:t>
            </a:r>
          </a:p>
        </p:txBody>
      </p:sp>
      <p:sp>
        <p:nvSpPr>
          <p:cNvPr id="21" name="Rectangle 20">
            <a:extLst>
              <a:ext uri="{FF2B5EF4-FFF2-40B4-BE49-F238E27FC236}">
                <a16:creationId xmlns:a16="http://schemas.microsoft.com/office/drawing/2014/main" id="{2ACBAD41-6CA0-411F-BE1B-99756B3F07FE}"/>
              </a:ext>
            </a:extLst>
          </p:cNvPr>
          <p:cNvSpPr/>
          <p:nvPr/>
        </p:nvSpPr>
        <p:spPr>
          <a:xfrm>
            <a:off x="744361" y="3799892"/>
            <a:ext cx="10663613" cy="1673022"/>
          </a:xfrm>
          <a:prstGeom prst="rect">
            <a:avLst/>
          </a:prstGeom>
          <a:solidFill>
            <a:srgbClr val="CEE1F2"/>
          </a:solidFill>
        </p:spPr>
        <p:txBody>
          <a:bodyPr wrap="square">
            <a:spAutoFit/>
          </a:bodyPr>
          <a:lstStyle/>
          <a:p>
            <a:pPr>
              <a:lnSpc>
                <a:spcPct val="107000"/>
              </a:lnSpc>
              <a:spcAft>
                <a:spcPts val="800"/>
              </a:spcAft>
            </a:pPr>
            <a:r>
              <a:rPr lang="en-GB" sz="2400" i="1" u="sng" dirty="0">
                <a:solidFill>
                  <a:srgbClr val="7030A0"/>
                </a:solidFill>
                <a:latin typeface="+mj-lt"/>
                <a:ea typeface="Calibri" panose="020F0502020204030204" pitchFamily="34" charset="0"/>
                <a:cs typeface="Times New Roman" panose="02020603050405020304" pitchFamily="18" charset="0"/>
              </a:rPr>
              <a:t>Immediately</a:t>
            </a:r>
            <a:r>
              <a:rPr lang="en-GB" sz="2400" i="1" dirty="0">
                <a:latin typeface="+mj-lt"/>
                <a:ea typeface="Calibri" panose="020F0502020204030204" pitchFamily="34" charset="0"/>
                <a:cs typeface="Times New Roman" panose="02020603050405020304" pitchFamily="18" charset="0"/>
              </a:rPr>
              <a:t>, Harry knew they must warn Dumbledore.</a:t>
            </a:r>
            <a:r>
              <a:rPr lang="en-GB" sz="2400" i="1" dirty="0">
                <a:effectLst/>
                <a:latin typeface="+mj-lt"/>
                <a:ea typeface="Calibri" panose="020F0502020204030204" pitchFamily="34" charset="0"/>
                <a:cs typeface="Times New Roman" panose="02020603050405020304" pitchFamily="18" charset="0"/>
              </a:rPr>
              <a:t> Dumbledore was not there,</a:t>
            </a:r>
            <a:r>
              <a:rPr lang="en-GB" sz="2400" i="1" dirty="0">
                <a:latin typeface="+mj-lt"/>
                <a:ea typeface="Calibri" panose="020F0502020204030204" pitchFamily="34" charset="0"/>
                <a:cs typeface="Times New Roman" panose="02020603050405020304" pitchFamily="18" charset="0"/>
              </a:rPr>
              <a:t> </a:t>
            </a:r>
            <a:r>
              <a:rPr lang="en-GB" sz="2400" i="1" u="sng" dirty="0">
                <a:solidFill>
                  <a:srgbClr val="7030A0"/>
                </a:solidFill>
                <a:latin typeface="+mj-lt"/>
                <a:ea typeface="Calibri" panose="020F0502020204030204" pitchFamily="34" charset="0"/>
                <a:cs typeface="Times New Roman" panose="02020603050405020304" pitchFamily="18" charset="0"/>
              </a:rPr>
              <a:t>however</a:t>
            </a:r>
            <a:r>
              <a:rPr lang="en-GB" sz="2400" i="1" dirty="0">
                <a:latin typeface="+mj-lt"/>
                <a:ea typeface="Calibri" panose="020F0502020204030204" pitchFamily="34" charset="0"/>
                <a:cs typeface="Times New Roman" panose="02020603050405020304" pitchFamily="18" charset="0"/>
              </a:rPr>
              <a:t>. </a:t>
            </a:r>
            <a:r>
              <a:rPr lang="en-GB" sz="2400" i="1" u="sng" dirty="0">
                <a:solidFill>
                  <a:srgbClr val="7030A0"/>
                </a:solidFill>
                <a:latin typeface="+mj-lt"/>
                <a:ea typeface="Calibri" panose="020F0502020204030204" pitchFamily="34" charset="0"/>
                <a:cs typeface="Times New Roman" panose="02020603050405020304" pitchFamily="18" charset="0"/>
              </a:rPr>
              <a:t>Earlier</a:t>
            </a:r>
            <a:r>
              <a:rPr lang="en-GB" sz="2400" i="1" dirty="0">
                <a:latin typeface="+mj-lt"/>
                <a:ea typeface="Calibri" panose="020F0502020204030204" pitchFamily="34" charset="0"/>
                <a:cs typeface="Times New Roman" panose="02020603050405020304" pitchFamily="18" charset="0"/>
              </a:rPr>
              <a:t>, he had been called away. </a:t>
            </a:r>
            <a:r>
              <a:rPr lang="en-GB" sz="2400" i="1" u="sng" dirty="0">
                <a:solidFill>
                  <a:srgbClr val="7030A0"/>
                </a:solidFill>
                <a:latin typeface="+mj-lt"/>
                <a:ea typeface="Calibri" panose="020F0502020204030204" pitchFamily="34" charset="0"/>
                <a:cs typeface="Times New Roman" panose="02020603050405020304" pitchFamily="18" charset="0"/>
              </a:rPr>
              <a:t>Therefore</a:t>
            </a:r>
            <a:r>
              <a:rPr lang="en-GB" sz="2400" i="1" dirty="0">
                <a:effectLst/>
                <a:latin typeface="+mj-lt"/>
                <a:ea typeface="Calibri" panose="020F0502020204030204" pitchFamily="34" charset="0"/>
                <a:cs typeface="Times New Roman" panose="02020603050405020304" pitchFamily="18" charset="0"/>
              </a:rPr>
              <a:t>, they decided that there was only one thing to be done. </a:t>
            </a:r>
            <a:r>
              <a:rPr lang="en-GB" sz="2400" i="1" u="sng" dirty="0">
                <a:solidFill>
                  <a:srgbClr val="7030A0"/>
                </a:solidFill>
                <a:latin typeface="+mj-lt"/>
                <a:ea typeface="Calibri" panose="020F0502020204030204" pitchFamily="34" charset="0"/>
                <a:cs typeface="Times New Roman" panose="02020603050405020304" pitchFamily="18" charset="0"/>
              </a:rPr>
              <a:t>First</a:t>
            </a:r>
            <a:r>
              <a:rPr lang="en-GB" sz="2400" i="1" dirty="0">
                <a:latin typeface="+mj-lt"/>
                <a:ea typeface="Calibri" panose="020F0502020204030204" pitchFamily="34" charset="0"/>
                <a:cs typeface="Times New Roman" panose="02020603050405020304" pitchFamily="18" charset="0"/>
              </a:rPr>
              <a:t>, Hermione must keep an eye on Snape.</a:t>
            </a:r>
            <a:r>
              <a:rPr lang="en-GB" sz="2400" i="1" dirty="0">
                <a:effectLst/>
                <a:latin typeface="+mj-lt"/>
                <a:ea typeface="Calibri" panose="020F0502020204030204" pitchFamily="34" charset="0"/>
                <a:cs typeface="Times New Roman" panose="02020603050405020304" pitchFamily="18" charset="0"/>
              </a:rPr>
              <a:t> </a:t>
            </a:r>
            <a:r>
              <a:rPr lang="en-GB" sz="2400" i="1" u="sng" dirty="0">
                <a:solidFill>
                  <a:srgbClr val="7030A0"/>
                </a:solidFill>
                <a:effectLst/>
                <a:latin typeface="+mj-lt"/>
                <a:ea typeface="Calibri" panose="020F0502020204030204" pitchFamily="34" charset="0"/>
                <a:cs typeface="Times New Roman" panose="02020603050405020304" pitchFamily="18" charset="0"/>
              </a:rPr>
              <a:t>Meanwhile</a:t>
            </a:r>
            <a:r>
              <a:rPr lang="en-GB" sz="2400" i="1" dirty="0">
                <a:effectLst/>
                <a:latin typeface="+mj-lt"/>
                <a:ea typeface="Calibri" panose="020F0502020204030204" pitchFamily="34" charset="0"/>
                <a:cs typeface="Times New Roman" panose="02020603050405020304" pitchFamily="18" charset="0"/>
              </a:rPr>
              <a:t>, Harry and Ron would guard the third-floor corridor.</a:t>
            </a:r>
          </a:p>
        </p:txBody>
      </p:sp>
      <p:sp>
        <p:nvSpPr>
          <p:cNvPr id="22" name="TextBox 21">
            <a:extLst>
              <a:ext uri="{FF2B5EF4-FFF2-40B4-BE49-F238E27FC236}">
                <a16:creationId xmlns:a16="http://schemas.microsoft.com/office/drawing/2014/main" id="{41A1E872-6DC6-4353-A2D0-ADD3DD65322D}"/>
              </a:ext>
            </a:extLst>
          </p:cNvPr>
          <p:cNvSpPr txBox="1"/>
          <p:nvPr/>
        </p:nvSpPr>
        <p:spPr>
          <a:xfrm>
            <a:off x="7209543" y="1314347"/>
            <a:ext cx="1563258" cy="1464231"/>
          </a:xfrm>
          <a:prstGeom prst="roundRect">
            <a:avLst/>
          </a:prstGeom>
          <a:solidFill>
            <a:srgbClr val="CDACE6"/>
          </a:solidFill>
        </p:spPr>
        <p:txBody>
          <a:bodyPr wrap="square" rtlCol="0">
            <a:spAutoFit/>
          </a:bodyPr>
          <a:lstStyle/>
          <a:p>
            <a:pPr algn="ctr"/>
            <a:r>
              <a:rPr lang="en-GB" sz="1600" b="1" dirty="0"/>
              <a:t>Manner</a:t>
            </a:r>
          </a:p>
          <a:p>
            <a:pPr algn="ctr"/>
            <a:r>
              <a:rPr lang="en-GB" sz="1600" dirty="0">
                <a:solidFill>
                  <a:srgbClr val="7030A0"/>
                </a:solidFill>
              </a:rPr>
              <a:t>fast</a:t>
            </a:r>
          </a:p>
          <a:p>
            <a:pPr algn="ctr"/>
            <a:r>
              <a:rPr lang="en-GB" sz="1600" dirty="0">
                <a:solidFill>
                  <a:srgbClr val="7030A0"/>
                </a:solidFill>
              </a:rPr>
              <a:t>surprisingly</a:t>
            </a:r>
          </a:p>
          <a:p>
            <a:pPr algn="ctr"/>
            <a:r>
              <a:rPr lang="en-GB" sz="1600" dirty="0">
                <a:solidFill>
                  <a:srgbClr val="7030A0"/>
                </a:solidFill>
              </a:rPr>
              <a:t>luckily</a:t>
            </a:r>
          </a:p>
          <a:p>
            <a:pPr algn="ctr"/>
            <a:r>
              <a:rPr lang="en-GB" sz="1600" dirty="0">
                <a:solidFill>
                  <a:srgbClr val="7030A0"/>
                </a:solidFill>
              </a:rPr>
              <a:t>eventually</a:t>
            </a:r>
          </a:p>
        </p:txBody>
      </p:sp>
      <p:sp>
        <p:nvSpPr>
          <p:cNvPr id="24" name="Rounded Rectangular Callout 2">
            <a:extLst>
              <a:ext uri="{FF2B5EF4-FFF2-40B4-BE49-F238E27FC236}">
                <a16:creationId xmlns:a16="http://schemas.microsoft.com/office/drawing/2014/main" id="{6011D4A2-65F1-43A0-8FEE-858FE6B1BA2B}"/>
              </a:ext>
            </a:extLst>
          </p:cNvPr>
          <p:cNvSpPr/>
          <p:nvPr/>
        </p:nvSpPr>
        <p:spPr>
          <a:xfrm>
            <a:off x="10092028" y="2458693"/>
            <a:ext cx="1342724"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chemeClr val="tx1"/>
                </a:solidFill>
              </a:rPr>
              <a:t>ANSWERS</a:t>
            </a:r>
          </a:p>
        </p:txBody>
      </p:sp>
      <p:pic>
        <p:nvPicPr>
          <p:cNvPr id="2" name="Audio 1">
            <a:hlinkClick r:id="" action="ppaction://media"/>
            <a:extLst>
              <a:ext uri="{FF2B5EF4-FFF2-40B4-BE49-F238E27FC236}">
                <a16:creationId xmlns:a16="http://schemas.microsoft.com/office/drawing/2014/main" id="{FCFB99A8-B819-499E-8FD6-EF31172CF58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820420486"/>
      </p:ext>
    </p:extLst>
  </p:cSld>
  <p:clrMapOvr>
    <a:masterClrMapping/>
  </p:clrMapOvr>
  <mc:AlternateContent xmlns:mc="http://schemas.openxmlformats.org/markup-compatibility/2006" xmlns:p14="http://schemas.microsoft.com/office/powerpoint/2010/main">
    <mc:Choice Requires="p14">
      <p:transition spd="slow" p14:dur="2000" advTm="41589"/>
    </mc:Choice>
    <mc:Fallback xmlns="">
      <p:transition spd="slow" advTm="415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2"/>
                </p:tgtEl>
              </p:cMediaNode>
            </p:audio>
          </p:childTnLst>
        </p:cTn>
      </p:par>
    </p:tnLst>
    <p:bldLst>
      <p:bldP spid="23" grpId="0" animBg="1"/>
      <p:bldP spid="20" grpId="0" build="p"/>
      <p:bldP spid="21"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2"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Rectangle 15">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3CF60DD0-CC19-4998-A9D9-2F48DF915CFD}"/>
              </a:ext>
            </a:extLst>
          </p:cNvPr>
          <p:cNvSpPr>
            <a:spLocks noGrp="1"/>
          </p:cNvSpPr>
          <p:nvPr>
            <p:ph type="title"/>
          </p:nvPr>
        </p:nvSpPr>
        <p:spPr>
          <a:xfrm>
            <a:off x="1047280" y="759805"/>
            <a:ext cx="10306520" cy="1325563"/>
          </a:xfrm>
        </p:spPr>
        <p:txBody>
          <a:bodyPr>
            <a:normAutofit/>
          </a:bodyPr>
          <a:lstStyle/>
          <a:p>
            <a:r>
              <a:rPr lang="en-GB" sz="3100">
                <a:solidFill>
                  <a:srgbClr val="FFFFFF"/>
                </a:solidFill>
              </a:rPr>
              <a:t>For C -Imagine a scene from a Harry Potter Book. For example, where Hagrid meets the stranger who offers him a dragon egg. </a:t>
            </a:r>
          </a:p>
        </p:txBody>
      </p:sp>
      <p:sp>
        <p:nvSpPr>
          <p:cNvPr id="3" name="Content Placeholder 2">
            <a:extLst>
              <a:ext uri="{FF2B5EF4-FFF2-40B4-BE49-F238E27FC236}">
                <a16:creationId xmlns:a16="http://schemas.microsoft.com/office/drawing/2014/main" id="{A4F2C9FD-63AD-4F40-A023-2045EDA3F0BD}"/>
              </a:ext>
            </a:extLst>
          </p:cNvPr>
          <p:cNvSpPr>
            <a:spLocks noGrp="1"/>
          </p:cNvSpPr>
          <p:nvPr>
            <p:ph idx="1"/>
          </p:nvPr>
        </p:nvSpPr>
        <p:spPr>
          <a:xfrm>
            <a:off x="1424904" y="2494450"/>
            <a:ext cx="4053545" cy="3563159"/>
          </a:xfrm>
        </p:spPr>
        <p:txBody>
          <a:bodyPr>
            <a:normAutofit/>
          </a:bodyPr>
          <a:lstStyle/>
          <a:p>
            <a:r>
              <a:rPr lang="en-GB" sz="1500" i="1" dirty="0"/>
              <a:t>Hagrid first noticed the stranger when he sat down in his usual chair. The man, whose face was covered in layers of scarf, was watching him with strangely intense eyes. Although the man made Hagrid feel a little uncomfortable, he gave him a friendly nod and looked back at his drink. </a:t>
            </a:r>
          </a:p>
          <a:p>
            <a:r>
              <a:rPr lang="en-GB" sz="1500" dirty="0"/>
              <a:t>Write the scene you have chosen as a narrative (story style), using cohesive devices to link the events smoothly. Your writing should be one or two paragraphs. It must include- Pronouns, determiners, conjunctions and adverbs to help your writing flow and to link ideas and make sure your writing makes sense. </a:t>
            </a:r>
          </a:p>
        </p:txBody>
      </p:sp>
      <p:pic>
        <p:nvPicPr>
          <p:cNvPr id="4" name="Picture 3">
            <a:extLst>
              <a:ext uri="{FF2B5EF4-FFF2-40B4-BE49-F238E27FC236}">
                <a16:creationId xmlns:a16="http://schemas.microsoft.com/office/drawing/2014/main" id="{D18348D5-79BE-459F-B4A2-37D722388AAC}"/>
              </a:ext>
            </a:extLst>
          </p:cNvPr>
          <p:cNvPicPr>
            <a:picLocks noChangeAspect="1"/>
          </p:cNvPicPr>
          <p:nvPr/>
        </p:nvPicPr>
        <p:blipFill rotWithShape="1">
          <a:blip r:embed="rId4"/>
          <a:srcRect l="23169" r="21821" b="29610"/>
          <a:stretch/>
        </p:blipFill>
        <p:spPr>
          <a:xfrm>
            <a:off x="7086600" y="2492376"/>
            <a:ext cx="2981325" cy="2508249"/>
          </a:xfrm>
          <a:prstGeom prst="rect">
            <a:avLst/>
          </a:prstGeom>
        </p:spPr>
      </p:pic>
      <p:pic>
        <p:nvPicPr>
          <p:cNvPr id="7" name="Audio 6">
            <a:hlinkClick r:id="" action="ppaction://media"/>
            <a:extLst>
              <a:ext uri="{FF2B5EF4-FFF2-40B4-BE49-F238E27FC236}">
                <a16:creationId xmlns:a16="http://schemas.microsoft.com/office/drawing/2014/main" id="{7FE066D5-70DD-46FD-AE9D-27E787141F2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237445887"/>
      </p:ext>
    </p:extLst>
  </p:cSld>
  <p:clrMapOvr>
    <a:masterClrMapping/>
  </p:clrMapOvr>
  <mc:AlternateContent xmlns:mc="http://schemas.openxmlformats.org/markup-compatibility/2006">
    <mc:Choice xmlns:p14="http://schemas.microsoft.com/office/powerpoint/2010/main" Requires="p14">
      <p:transition spd="slow" p14:dur="2000" advTm="117520"/>
    </mc:Choice>
    <mc:Fallback>
      <p:transition spd="slow" advTm="1175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5|1.2|4.5|8.7|4.2"/>
</p:tagLst>
</file>

<file path=ppt/tags/tag2.xml><?xml version="1.0" encoding="utf-8"?>
<p:tagLst xmlns:a="http://schemas.openxmlformats.org/drawingml/2006/main" xmlns:r="http://schemas.openxmlformats.org/officeDocument/2006/relationships" xmlns:p="http://schemas.openxmlformats.org/presentationml/2006/main">
  <p:tag name="TIMING" val="|7.3|1.4|0.9|1.5|1.1|1.4|1|42.5"/>
</p:tagLst>
</file>

<file path=ppt/tags/tag3.xml><?xml version="1.0" encoding="utf-8"?>
<p:tagLst xmlns:a="http://schemas.openxmlformats.org/drawingml/2006/main" xmlns:r="http://schemas.openxmlformats.org/officeDocument/2006/relationships" xmlns:p="http://schemas.openxmlformats.org/presentationml/2006/main">
  <p:tag name="TIMING" val="|17.4|6.2|1.7|1.2|1.4|1.5"/>
</p:tagLst>
</file>

<file path=ppt/tags/tag4.xml><?xml version="1.0" encoding="utf-8"?>
<p:tagLst xmlns:a="http://schemas.openxmlformats.org/drawingml/2006/main" xmlns:r="http://schemas.openxmlformats.org/officeDocument/2006/relationships" xmlns:p="http://schemas.openxmlformats.org/presentationml/2006/main">
  <p:tag name="TIMING" val="|9.1|1.7|0.9|1|18.7|29|11.3|2|1.9|2|1.9"/>
</p:tagLst>
</file>

<file path=ppt/tags/tag5.xml><?xml version="1.0" encoding="utf-8"?>
<p:tagLst xmlns:a="http://schemas.openxmlformats.org/drawingml/2006/main" xmlns:r="http://schemas.openxmlformats.org/officeDocument/2006/relationships" xmlns:p="http://schemas.openxmlformats.org/presentationml/2006/main">
  <p:tag name="TIMING" val="|15.4|31.1|10.7|11.1|12.2|27.7"/>
</p:tagLst>
</file>

<file path=ppt/tags/tag6.xml><?xml version="1.0" encoding="utf-8"?>
<p:tagLst xmlns:a="http://schemas.openxmlformats.org/drawingml/2006/main" xmlns:r="http://schemas.openxmlformats.org/officeDocument/2006/relationships" xmlns:p="http://schemas.openxmlformats.org/presentationml/2006/main">
  <p:tag name="TIMING" val="|12.4|3.6|3.4|1.2|1.1|1.1|1.2|1.2"/>
</p:tagLst>
</file>

<file path=ppt/tags/tag7.xml><?xml version="1.0" encoding="utf-8"?>
<p:tagLst xmlns:a="http://schemas.openxmlformats.org/drawingml/2006/main" xmlns:r="http://schemas.openxmlformats.org/officeDocument/2006/relationships" xmlns:p="http://schemas.openxmlformats.org/presentationml/2006/main">
  <p:tag name="TIMING" val="|1.8|2.3|27|11.7"/>
</p:tagLst>
</file>

<file path=ppt/tags/tag8.xml><?xml version="1.0" encoding="utf-8"?>
<p:tagLst xmlns:a="http://schemas.openxmlformats.org/drawingml/2006/main" xmlns:r="http://schemas.openxmlformats.org/officeDocument/2006/relationships" xmlns:p="http://schemas.openxmlformats.org/presentationml/2006/main">
  <p:tag name="TIMING" val="|16.4|3.4|26.3|10.4"/>
</p:tagLst>
</file>

<file path=ppt/tags/tag9.xml><?xml version="1.0" encoding="utf-8"?>
<p:tagLst xmlns:a="http://schemas.openxmlformats.org/drawingml/2006/main" xmlns:r="http://schemas.openxmlformats.org/officeDocument/2006/relationships" xmlns:p="http://schemas.openxmlformats.org/presentationml/2006/main">
  <p:tag name="TIMING" val="|2.3|6.7|1.5|1.7|1.3|1.3|2.2"/>
</p:tagLst>
</file>

<file path=ppt/tags/tag10.xml><?xml version="1.0" encoding="utf-8"?>
<p:tagLst xmlns:a="http://schemas.openxmlformats.org/drawingml/2006/main" xmlns:r="http://schemas.openxmlformats.org/officeDocument/2006/relationships" xmlns:p="http://schemas.openxmlformats.org/presentationml/2006/main">
  <p:tag name="TIMING" val="|1.2|1.8|29.7|2.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6F96128-3473-4E8D-9CBD-4E627D5334A0}"/>
</file>

<file path=customXml/itemProps2.xml><?xml version="1.0" encoding="utf-8"?>
<ds:datastoreItem xmlns:ds="http://schemas.openxmlformats.org/officeDocument/2006/customXml" ds:itemID="{3E93C1F7-FEE3-4E62-9DD2-0DC6C58C2601}">
  <ds:schemaRefs>
    <ds:schemaRef ds:uri="http://schemas.microsoft.com/sharepoint/v3/contenttype/forms"/>
  </ds:schemaRefs>
</ds:datastoreItem>
</file>

<file path=customXml/itemProps3.xml><?xml version="1.0" encoding="utf-8"?>
<ds:datastoreItem xmlns:ds="http://schemas.openxmlformats.org/officeDocument/2006/customXml" ds:itemID="{9D078B8A-E142-47BE-81CE-C681524745BE}">
  <ds:schemaRefs>
    <ds:schemaRef ds:uri="http://purl.org/dc/terms/"/>
    <ds:schemaRef ds:uri="aa3c865f-e4da-482f-9ff3-b2789def48eb"/>
    <ds:schemaRef ds:uri="http://www.w3.org/XML/1998/namespace"/>
    <ds:schemaRef ds:uri="http://schemas.microsoft.com/office/2006/documentManagement/types"/>
    <ds:schemaRef ds:uri="http://purl.org/dc/elements/1.1/"/>
    <ds:schemaRef ds:uri="8fd7798e-f3b9-4b45-b3cd-108963f27c37"/>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22</TotalTime>
  <Words>1263</Words>
  <Application>Microsoft Office PowerPoint</Application>
  <PresentationFormat>Widescreen</PresentationFormat>
  <Paragraphs>252</Paragraphs>
  <Slides>12</Slides>
  <Notes>11</Notes>
  <HiddenSlides>0</HiddenSlides>
  <MMClips>12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Comic Sans MS</vt:lpstr>
      <vt:lpstr>Times New Roman</vt:lpstr>
      <vt:lpstr>Office Theme</vt:lpstr>
      <vt:lpstr>  Cohesive Language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 C -Imagine a scene from a Harry Potter Book. For example, where Hagrid meets the stranger who offers him a dragon egg.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Cohesive Language  </dc:title>
  <dc:creator>Wendy McCann</dc:creator>
  <cp:lastModifiedBy>Wendy McCann</cp:lastModifiedBy>
  <cp:revision>1</cp:revision>
  <dcterms:created xsi:type="dcterms:W3CDTF">2021-01-20T19:36:07Z</dcterms:created>
  <dcterms:modified xsi:type="dcterms:W3CDTF">2021-01-20T19:58:26Z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