
<file path=[Content_Types].xml><?xml version="1.0" encoding="utf-8"?>
<Types xmlns="http://schemas.openxmlformats.org/package/2006/content-types">
  <Default Extension="png" ContentType="image/png"/>
  <Default Extension="jpeg" ContentType="image/jpeg"/>
  <Default Extension="m4a" ContentType="audio/mp4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Layouts/slideLayout10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1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2"/>
  </p:notesMasterIdLst>
  <p:sldIdLst>
    <p:sldId id="333" r:id="rId3"/>
    <p:sldId id="339" r:id="rId4"/>
    <p:sldId id="330" r:id="rId5"/>
    <p:sldId id="311" r:id="rId6"/>
    <p:sldId id="312" r:id="rId7"/>
    <p:sldId id="313" r:id="rId8"/>
    <p:sldId id="314" r:id="rId9"/>
    <p:sldId id="331" r:id="rId10"/>
    <p:sldId id="341" r:id="rId11"/>
  </p:sldIdLst>
  <p:sldSz cx="12192000" cy="6858000"/>
  <p:notesSz cx="6881813" cy="100028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478" userDrawn="1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51" userDrawn="1">
          <p15:clr>
            <a:srgbClr val="A4A3A4"/>
          </p15:clr>
        </p15:guide>
        <p15:guide id="2" pos="2168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B9BD5"/>
    <a:srgbClr val="FF6600"/>
    <a:srgbClr val="0000FF"/>
    <a:srgbClr val="7030A0"/>
    <a:srgbClr val="FF0066"/>
    <a:srgbClr val="FF7D7D"/>
    <a:srgbClr val="FFABCD"/>
    <a:srgbClr val="C7A1E3"/>
    <a:srgbClr val="EFC1FF"/>
    <a:srgbClr val="9900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FD0F851-EC5A-4D38-B0AD-8093EC10F338}" styleName="Light Style 1 - Accent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69CF1AB2-1976-4502-BF36-3FF5EA218861}" styleName="Medium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990" autoAdjust="0"/>
    <p:restoredTop sz="94218" autoAdjust="0"/>
  </p:normalViewPr>
  <p:slideViewPr>
    <p:cSldViewPr snapToGrid="0">
      <p:cViewPr varScale="1">
        <p:scale>
          <a:sx n="81" d="100"/>
          <a:sy n="81" d="100"/>
        </p:scale>
        <p:origin x="797" y="62"/>
      </p:cViewPr>
      <p:guideLst>
        <p:guide orient="horz" pos="2478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52" d="100"/>
          <a:sy n="52" d="100"/>
        </p:scale>
        <p:origin x="2862" y="96"/>
      </p:cViewPr>
      <p:guideLst>
        <p:guide orient="horz" pos="3151"/>
        <p:guide pos="2168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presProps" Target="presProps.xml"/><Relationship Id="rId18" Type="http://schemas.openxmlformats.org/officeDocument/2006/relationships/customXml" Target="../customXml/item2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notesMaster" Target="notesMasters/notesMaster1.xml"/><Relationship Id="rId17" Type="http://schemas.openxmlformats.org/officeDocument/2006/relationships/customXml" Target="../customXml/item1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customXml" Target="../customXml/item3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2119" cy="500142"/>
          </a:xfrm>
          <a:prstGeom prst="rect">
            <a:avLst/>
          </a:prstGeom>
        </p:spPr>
        <p:txBody>
          <a:bodyPr vert="horz" lIns="96478" tIns="48239" rIns="96478" bIns="48239" rtlCol="0"/>
          <a:lstStyle>
            <a:lvl1pPr algn="l">
              <a:defRPr sz="13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98102" y="0"/>
            <a:ext cx="2982119" cy="500142"/>
          </a:xfrm>
          <a:prstGeom prst="rect">
            <a:avLst/>
          </a:prstGeom>
        </p:spPr>
        <p:txBody>
          <a:bodyPr vert="horz" lIns="96478" tIns="48239" rIns="96478" bIns="48239" rtlCol="0"/>
          <a:lstStyle>
            <a:lvl1pPr algn="r">
              <a:defRPr sz="1300"/>
            </a:lvl1pPr>
          </a:lstStyle>
          <a:p>
            <a:fld id="{3145069D-0DA1-4F58-8F43-90C43489E8AD}" type="datetimeFigureOut">
              <a:rPr lang="en-GB" smtClean="0"/>
              <a:t>11/01/2021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07950" y="750888"/>
            <a:ext cx="6665913" cy="37496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478" tIns="48239" rIns="96478" bIns="48239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8182" y="4751348"/>
            <a:ext cx="5505450" cy="4501277"/>
          </a:xfrm>
          <a:prstGeom prst="rect">
            <a:avLst/>
          </a:prstGeom>
        </p:spPr>
        <p:txBody>
          <a:bodyPr vert="horz" lIns="96478" tIns="48239" rIns="96478" bIns="48239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500960"/>
            <a:ext cx="2982119" cy="500142"/>
          </a:xfrm>
          <a:prstGeom prst="rect">
            <a:avLst/>
          </a:prstGeom>
        </p:spPr>
        <p:txBody>
          <a:bodyPr vert="horz" lIns="96478" tIns="48239" rIns="96478" bIns="48239" rtlCol="0" anchor="b"/>
          <a:lstStyle>
            <a:lvl1pPr algn="l">
              <a:defRPr sz="13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98102" y="9500960"/>
            <a:ext cx="2982119" cy="500142"/>
          </a:xfrm>
          <a:prstGeom prst="rect">
            <a:avLst/>
          </a:prstGeom>
        </p:spPr>
        <p:txBody>
          <a:bodyPr vert="horz" lIns="96478" tIns="48239" rIns="96478" bIns="48239" rtlCol="0" anchor="b"/>
          <a:lstStyle>
            <a:lvl1pPr algn="r">
              <a:defRPr sz="1300"/>
            </a:lvl1pPr>
          </a:lstStyle>
          <a:p>
            <a:fld id="{C909BC24-41CC-4FC4-BA18-F894B7ED82D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922285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3160879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0708861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7294505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2173932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6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4516425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7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7535347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8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96565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11/01/2021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256117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11/01/2021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432016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11/01/2021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894142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11/01/2021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336324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11/01/2021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353996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11/01/2021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337787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11/01/2021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086550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11/01/2021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002578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11/01/2021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963989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11/01/2021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282541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11/01/2021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0808044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11/01/2021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065041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11/01/2021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592510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11/01/2021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920070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11/01/2021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245183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11/01/2021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85730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11/01/2021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398288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11/01/2021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3148255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11/01/2021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214357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11/01/2021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820150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11/01/2021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426921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11/01/2021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676676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2AEE5F-8F5A-4802-B70F-D306782E7DF3}" type="datetimeFigureOut">
              <a:rPr lang="en-GB" smtClean="0"/>
              <a:t>11/01/2021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386868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2AEE5F-8F5A-4802-B70F-D306782E7DF3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11/01/2021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C79AC1-07B4-42AE-95AF-E9964C39BE45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25444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3.png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microsoft.com/office/2007/relationships/media" Target="../media/media3.m4a"/><Relationship Id="rId7" Type="http://schemas.openxmlformats.org/officeDocument/2006/relationships/image" Target="../media/image1.png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2.png"/><Relationship Id="rId5" Type="http://schemas.openxmlformats.org/officeDocument/2006/relationships/slideLayout" Target="../slideLayouts/slideLayout7.xml"/><Relationship Id="rId4" Type="http://schemas.openxmlformats.org/officeDocument/2006/relationships/audio" Target="../media/media3.m4a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microsoft.com/office/2007/relationships/media" Target="../media/media5.m4a"/><Relationship Id="rId7" Type="http://schemas.openxmlformats.org/officeDocument/2006/relationships/image" Target="../media/image1.png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notesSlide" Target="../notesSlides/notesSlide2.xml"/><Relationship Id="rId5" Type="http://schemas.openxmlformats.org/officeDocument/2006/relationships/slideLayout" Target="../slideLayouts/slideLayout1.xml"/><Relationship Id="rId4" Type="http://schemas.openxmlformats.org/officeDocument/2006/relationships/audio" Target="../media/media5.m4a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image" Target="../media/image3.png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3.png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5" Type="http://schemas.openxmlformats.org/officeDocument/2006/relationships/image" Target="../media/image3.png"/><Relationship Id="rId4" Type="http://schemas.openxmlformats.org/officeDocument/2006/relationships/notesSlide" Target="../notesSlides/notesSlide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3.png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6" Type="http://schemas.openxmlformats.org/officeDocument/2006/relationships/image" Target="../media/image1.png"/><Relationship Id="rId5" Type="http://schemas.openxmlformats.org/officeDocument/2006/relationships/image" Target="../media/image2.png"/><Relationship Id="rId4" Type="http://schemas.openxmlformats.org/officeDocument/2006/relationships/notesSlide" Target="../notesSlides/notesSlide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3.png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6" Type="http://schemas.microsoft.com/office/2007/relationships/hdphoto" Target="../media/hdphoto1.wdp"/><Relationship Id="rId5" Type="http://schemas.openxmlformats.org/officeDocument/2006/relationships/image" Target="../media/image4.png"/><Relationship Id="rId4" Type="http://schemas.openxmlformats.org/officeDocument/2006/relationships/notesSlide" Target="../notesSlides/notesSlide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hyperlink" Target="https://www.hamilton-trust.org.uk/" TargetMode="External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006331" y="1937906"/>
            <a:ext cx="1984509" cy="4331191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34882" y="1599315"/>
            <a:ext cx="2457728" cy="4540652"/>
          </a:xfrm>
          <a:prstGeom prst="rect">
            <a:avLst/>
          </a:prstGeom>
        </p:spPr>
      </p:pic>
      <p:sp>
        <p:nvSpPr>
          <p:cNvPr id="8" name="Title 1">
            <a:extLst>
              <a:ext uri="{FF2B5EF4-FFF2-40B4-BE49-F238E27FC236}">
                <a16:creationId xmlns:a16="http://schemas.microsoft.com/office/drawing/2014/main" id="{DC2E811C-1CF5-4D10-B028-DB478FEA7A68}"/>
              </a:ext>
            </a:extLst>
          </p:cNvPr>
          <p:cNvSpPr txBox="1">
            <a:spLocks/>
          </p:cNvSpPr>
          <p:nvPr/>
        </p:nvSpPr>
        <p:spPr>
          <a:xfrm>
            <a:off x="434882" y="-82069"/>
            <a:ext cx="11362902" cy="1681384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4000" b="1" dirty="0">
                <a:latin typeface="+mn-lt"/>
              </a:rPr>
              <a:t>Punctuating Direct Speech</a:t>
            </a:r>
            <a:br>
              <a:rPr lang="en-GB" sz="3600" dirty="0">
                <a:latin typeface="+mn-lt"/>
              </a:rPr>
            </a:br>
            <a:r>
              <a:rPr lang="en-GB" sz="3600" i="1" dirty="0">
                <a:latin typeface="+mn-lt"/>
              </a:rPr>
              <a:t>Greek Myths</a:t>
            </a:r>
            <a:endParaRPr lang="en-GB" sz="4800" i="1" dirty="0">
              <a:latin typeface="+mn-lt"/>
            </a:endParaRPr>
          </a:p>
        </p:txBody>
      </p:sp>
      <p:sp>
        <p:nvSpPr>
          <p:cNvPr id="6" name="Speech Bubble: Rectangle with Corners Rounded 5">
            <a:extLst>
              <a:ext uri="{FF2B5EF4-FFF2-40B4-BE49-F238E27FC236}">
                <a16:creationId xmlns:a16="http://schemas.microsoft.com/office/drawing/2014/main" id="{2C29A0DF-EACF-40CA-9C15-FF4C410C2429}"/>
              </a:ext>
            </a:extLst>
          </p:cNvPr>
          <p:cNvSpPr/>
          <p:nvPr/>
        </p:nvSpPr>
        <p:spPr>
          <a:xfrm>
            <a:off x="6518821" y="2566771"/>
            <a:ext cx="2133600" cy="1398752"/>
          </a:xfrm>
          <a:prstGeom prst="wedgeRoundRectCallout">
            <a:avLst>
              <a:gd name="adj1" fmla="val 75433"/>
              <a:gd name="adj2" fmla="val -52193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I am too busy listening to Pan’s amazing music for that!</a:t>
            </a:r>
          </a:p>
        </p:txBody>
      </p:sp>
      <p:sp>
        <p:nvSpPr>
          <p:cNvPr id="2" name="Speech Bubble: Rectangle with Corners Rounded 1">
            <a:extLst>
              <a:ext uri="{FF2B5EF4-FFF2-40B4-BE49-F238E27FC236}">
                <a16:creationId xmlns:a16="http://schemas.microsoft.com/office/drawing/2014/main" id="{87AA1627-409D-4B98-B2D9-FBEEAEEF3B86}"/>
              </a:ext>
            </a:extLst>
          </p:cNvPr>
          <p:cNvSpPr/>
          <p:nvPr/>
        </p:nvSpPr>
        <p:spPr>
          <a:xfrm>
            <a:off x="3246520" y="1937906"/>
            <a:ext cx="2133600" cy="1398752"/>
          </a:xfrm>
          <a:prstGeom prst="wedgeRoundRectCallout">
            <a:avLst>
              <a:gd name="adj1" fmla="val -82853"/>
              <a:gd name="adj2" fmla="val -32252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What do you remember about writing speech?</a:t>
            </a:r>
          </a:p>
        </p:txBody>
      </p:sp>
      <p:pic>
        <p:nvPicPr>
          <p:cNvPr id="5" name="Online Media 4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B4552A0C-CC4D-164F-A0B5-1B4D5E29E7A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5455684" y="4968358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28895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21942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6" grpId="0" animBg="1"/>
      <p:bldP spid="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7691"/>
          <a:stretch/>
        </p:blipFill>
        <p:spPr>
          <a:xfrm>
            <a:off x="89694" y="226226"/>
            <a:ext cx="1849146" cy="1445431"/>
          </a:xfrm>
          <a:prstGeom prst="ellipse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EAA6C19E-B6FE-4481-95EA-A41A22F24620}"/>
              </a:ext>
            </a:extLst>
          </p:cNvPr>
          <p:cNvSpPr txBox="1"/>
          <p:nvPr/>
        </p:nvSpPr>
        <p:spPr>
          <a:xfrm>
            <a:off x="809222" y="1632290"/>
            <a:ext cx="11148291" cy="30394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4000"/>
              </a:lnSpc>
            </a:pPr>
            <a:r>
              <a:rPr lang="en-GB" sz="2400" dirty="0">
                <a:solidFill>
                  <a:srgbClr val="0000FF"/>
                </a:solidFill>
                <a:latin typeface="+mj-lt"/>
              </a:rPr>
              <a:t>“There is something wrong with your ears if you think Pan’s music is better than mine.” </a:t>
            </a:r>
          </a:p>
          <a:p>
            <a:pPr>
              <a:lnSpc>
                <a:spcPct val="114000"/>
              </a:lnSpc>
            </a:pPr>
            <a:endParaRPr lang="en-GB" sz="2400" dirty="0">
              <a:solidFill>
                <a:srgbClr val="0000FF"/>
              </a:solidFill>
              <a:latin typeface="+mj-lt"/>
            </a:endParaRPr>
          </a:p>
          <a:p>
            <a:pPr>
              <a:lnSpc>
                <a:spcPct val="114000"/>
              </a:lnSpc>
            </a:pPr>
            <a:r>
              <a:rPr lang="en-GB" sz="2400" dirty="0">
                <a:solidFill>
                  <a:srgbClr val="0000FF"/>
                </a:solidFill>
                <a:latin typeface="+mj-lt"/>
              </a:rPr>
              <a:t>“Nothing wrong with my ears,” said foolish king Midas.</a:t>
            </a:r>
          </a:p>
          <a:p>
            <a:pPr>
              <a:lnSpc>
                <a:spcPct val="114000"/>
              </a:lnSpc>
            </a:pPr>
            <a:endParaRPr lang="en-GB" sz="2400" dirty="0">
              <a:solidFill>
                <a:srgbClr val="0000FF"/>
              </a:solidFill>
              <a:latin typeface="+mj-lt"/>
            </a:endParaRPr>
          </a:p>
          <a:p>
            <a:pPr>
              <a:lnSpc>
                <a:spcPct val="114000"/>
              </a:lnSpc>
            </a:pPr>
            <a:r>
              <a:rPr lang="en-GB" sz="2400" dirty="0">
                <a:solidFill>
                  <a:srgbClr val="0000FF"/>
                </a:solidFill>
                <a:latin typeface="+mj-lt"/>
              </a:rPr>
              <a:t> “Oh, no? Well we can soon change that!”</a:t>
            </a:r>
          </a:p>
          <a:p>
            <a:pPr>
              <a:lnSpc>
                <a:spcPct val="114000"/>
              </a:lnSpc>
            </a:pPr>
            <a:endParaRPr lang="en-GB" sz="2400" dirty="0">
              <a:solidFill>
                <a:srgbClr val="0000FF"/>
              </a:solidFill>
              <a:latin typeface="+mj-lt"/>
            </a:endParaRPr>
          </a:p>
          <a:p>
            <a:pPr>
              <a:lnSpc>
                <a:spcPct val="114000"/>
              </a:lnSpc>
            </a:pPr>
            <a:r>
              <a:rPr lang="en-GB" sz="2400" dirty="0">
                <a:solidFill>
                  <a:srgbClr val="0000FF"/>
                </a:solidFill>
                <a:latin typeface="+mj-lt"/>
              </a:rPr>
              <a:t>When he got home, Midas’s ears were itching… he had brown and pink donkey’s ears.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09222" y="469933"/>
            <a:ext cx="1057355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/>
              <a:t>Spotting Direct Speech</a:t>
            </a:r>
            <a:r>
              <a:rPr lang="en-GB" sz="3200" b="1" dirty="0">
                <a:solidFill>
                  <a:srgbClr val="7030A0"/>
                </a:solidFill>
              </a:rPr>
              <a:t> </a:t>
            </a:r>
          </a:p>
        </p:txBody>
      </p:sp>
      <p:sp>
        <p:nvSpPr>
          <p:cNvPr id="8" name="Rectangle 7"/>
          <p:cNvSpPr/>
          <p:nvPr/>
        </p:nvSpPr>
        <p:spPr>
          <a:xfrm>
            <a:off x="434108" y="1072392"/>
            <a:ext cx="1132378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dirty="0"/>
              <a:t>Look at this example from the story of King Midas. 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53594EAB-92C7-474F-8359-A92FB14D0961}"/>
              </a:ext>
            </a:extLst>
          </p:cNvPr>
          <p:cNvSpPr/>
          <p:nvPr/>
        </p:nvSpPr>
        <p:spPr>
          <a:xfrm>
            <a:off x="914399" y="1723697"/>
            <a:ext cx="10645725" cy="404734"/>
          </a:xfrm>
          <a:prstGeom prst="rect">
            <a:avLst/>
          </a:prstGeom>
          <a:solidFill>
            <a:srgbClr val="5B9BD5">
              <a:alpha val="38824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CDFD7B4D-A886-41CE-982C-C2B9CF1C39CC}"/>
              </a:ext>
            </a:extLst>
          </p:cNvPr>
          <p:cNvSpPr/>
          <p:nvPr/>
        </p:nvSpPr>
        <p:spPr>
          <a:xfrm>
            <a:off x="914399" y="2544900"/>
            <a:ext cx="3768437" cy="404734"/>
          </a:xfrm>
          <a:prstGeom prst="rect">
            <a:avLst/>
          </a:prstGeom>
          <a:solidFill>
            <a:srgbClr val="5B9BD5">
              <a:alpha val="38824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401409E0-3074-4015-BB9A-7927448CB52A}"/>
              </a:ext>
            </a:extLst>
          </p:cNvPr>
          <p:cNvSpPr/>
          <p:nvPr/>
        </p:nvSpPr>
        <p:spPr>
          <a:xfrm>
            <a:off x="914399" y="3373427"/>
            <a:ext cx="5256333" cy="404734"/>
          </a:xfrm>
          <a:prstGeom prst="rect">
            <a:avLst/>
          </a:prstGeom>
          <a:solidFill>
            <a:srgbClr val="5B9BD5">
              <a:alpha val="38824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DEC10711-11EE-413E-BD90-E7AAA24EC799}"/>
              </a:ext>
            </a:extLst>
          </p:cNvPr>
          <p:cNvSpPr/>
          <p:nvPr/>
        </p:nvSpPr>
        <p:spPr>
          <a:xfrm>
            <a:off x="346362" y="5491992"/>
            <a:ext cx="1132378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dirty="0"/>
              <a:t>Now read this excerpt out loud, using expression. </a:t>
            </a: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2067"/>
          <a:stretch/>
        </p:blipFill>
        <p:spPr>
          <a:xfrm>
            <a:off x="9648359" y="2487046"/>
            <a:ext cx="1629242" cy="1348808"/>
          </a:xfrm>
          <a:prstGeom prst="ellipse">
            <a:avLst/>
          </a:prstGeom>
        </p:spPr>
      </p:pic>
      <p:sp>
        <p:nvSpPr>
          <p:cNvPr id="11" name="Rectangle 10"/>
          <p:cNvSpPr/>
          <p:nvPr/>
        </p:nvSpPr>
        <p:spPr>
          <a:xfrm>
            <a:off x="434108" y="5030327"/>
            <a:ext cx="1132378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i="1" dirty="0"/>
              <a:t>Which words are </a:t>
            </a:r>
            <a:r>
              <a:rPr lang="en-GB" sz="2400" b="1" i="1" dirty="0"/>
              <a:t>direct speech</a:t>
            </a:r>
            <a:r>
              <a:rPr lang="en-GB" sz="2400" i="1" dirty="0"/>
              <a:t>? How do you know? </a:t>
            </a:r>
          </a:p>
        </p:txBody>
      </p:sp>
      <p:pic>
        <p:nvPicPr>
          <p:cNvPr id="4" name="Online Media 3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1DF9CF06-C647-B449-9949-45B1B5C3F36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809222" y="4750733"/>
            <a:ext cx="812800" cy="812800"/>
          </a:xfrm>
          <a:prstGeom prst="rect">
            <a:avLst/>
          </a:prstGeom>
        </p:spPr>
      </p:pic>
      <p:pic>
        <p:nvPicPr>
          <p:cNvPr id="5" name="Online Media 4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0CA8AE24-A495-2A42-A513-466569F006EF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0297226" y="4799556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57168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5" dur="22337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3" dur="7476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5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>
                <p:cTn id="5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2" grpId="0"/>
      <p:bldP spid="8" grpId="0" uiExpand="1" build="p"/>
      <p:bldP spid="6" grpId="0" animBg="1"/>
      <p:bldP spid="9" grpId="0" animBg="1"/>
      <p:bldP spid="10" grpId="0" animBg="1"/>
      <p:bldP spid="12" grpId="0"/>
      <p:bldP spid="11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51310" y="1511170"/>
            <a:ext cx="1966204" cy="4291242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809222" y="469933"/>
            <a:ext cx="1057355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/>
              <a:t>Punctuating Speech</a:t>
            </a:r>
            <a:r>
              <a:rPr lang="en-GB" sz="3200" b="1" dirty="0">
                <a:solidFill>
                  <a:srgbClr val="7030A0"/>
                </a:solidFill>
              </a:rPr>
              <a:t> </a:t>
            </a:r>
          </a:p>
        </p:txBody>
      </p:sp>
      <p:sp>
        <p:nvSpPr>
          <p:cNvPr id="8" name="Rectangle 7"/>
          <p:cNvSpPr/>
          <p:nvPr/>
        </p:nvSpPr>
        <p:spPr>
          <a:xfrm>
            <a:off x="2113774" y="1149474"/>
            <a:ext cx="796444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dirty="0"/>
              <a:t>Speech bubbles can show us what a character is saying.</a:t>
            </a:r>
          </a:p>
        </p:txBody>
      </p:sp>
      <p:sp>
        <p:nvSpPr>
          <p:cNvPr id="10" name="Rectangle 9"/>
          <p:cNvSpPr/>
          <p:nvPr/>
        </p:nvSpPr>
        <p:spPr>
          <a:xfrm>
            <a:off x="1234094" y="3925372"/>
            <a:ext cx="1063540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dirty="0"/>
              <a:t>Bubbles take up too much room so we use </a:t>
            </a:r>
            <a:r>
              <a:rPr lang="en-GB" sz="2400" b="1" dirty="0"/>
              <a:t>speech marks</a:t>
            </a:r>
            <a:r>
              <a:rPr lang="en-GB" sz="2400" dirty="0"/>
              <a:t>.</a:t>
            </a:r>
          </a:p>
          <a:p>
            <a:pPr algn="ctr"/>
            <a:r>
              <a:rPr lang="en-GB" sz="2400" b="1" dirty="0"/>
              <a:t>Speech marks </a:t>
            </a:r>
            <a:r>
              <a:rPr lang="en-GB" sz="2400" dirty="0"/>
              <a:t>work in pairs to hug the </a:t>
            </a:r>
            <a:r>
              <a:rPr lang="en-GB" sz="2400" dirty="0">
                <a:solidFill>
                  <a:srgbClr val="00B050"/>
                </a:solidFill>
              </a:rPr>
              <a:t>direct speech</a:t>
            </a:r>
            <a:r>
              <a:rPr lang="en-GB" sz="2400" dirty="0"/>
              <a:t>. </a:t>
            </a:r>
          </a:p>
        </p:txBody>
      </p:sp>
      <p:cxnSp>
        <p:nvCxnSpPr>
          <p:cNvPr id="14" name="Straight Arrow Connector 13"/>
          <p:cNvCxnSpPr>
            <a:cxnSpLocks/>
          </p:cNvCxnSpPr>
          <p:nvPr/>
        </p:nvCxnSpPr>
        <p:spPr>
          <a:xfrm flipH="1">
            <a:off x="7137793" y="2926673"/>
            <a:ext cx="294169" cy="313423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Speech Bubble: Rectangle with Corners Rounded 16"/>
          <p:cNvSpPr/>
          <p:nvPr/>
        </p:nvSpPr>
        <p:spPr>
          <a:xfrm>
            <a:off x="2650373" y="1818291"/>
            <a:ext cx="2104910" cy="990916"/>
          </a:xfrm>
          <a:prstGeom prst="wedgeRoundRectCallout">
            <a:avLst>
              <a:gd name="adj1" fmla="val -71196"/>
              <a:gd name="adj2" fmla="val 24249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rgbClr val="00B050"/>
                </a:solidFill>
                <a:latin typeface="+mj-lt"/>
              </a:rPr>
              <a:t>Pan was better</a:t>
            </a:r>
          </a:p>
        </p:txBody>
      </p:sp>
      <p:sp>
        <p:nvSpPr>
          <p:cNvPr id="22" name="Rectangle 21"/>
          <p:cNvSpPr/>
          <p:nvPr/>
        </p:nvSpPr>
        <p:spPr>
          <a:xfrm>
            <a:off x="4755283" y="2329569"/>
            <a:ext cx="662749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dirty="0"/>
              <a:t>The words </a:t>
            </a:r>
            <a:r>
              <a:rPr lang="en-GB" sz="2400" i="1" dirty="0"/>
              <a:t>actually spoken</a:t>
            </a:r>
            <a:r>
              <a:rPr lang="en-GB" sz="2400" dirty="0"/>
              <a:t> are called </a:t>
            </a:r>
            <a:r>
              <a:rPr lang="en-GB" sz="2400" dirty="0">
                <a:solidFill>
                  <a:srgbClr val="00B050"/>
                </a:solidFill>
                <a:uFill>
                  <a:solidFill>
                    <a:srgbClr val="00B050"/>
                  </a:solidFill>
                </a:uFill>
              </a:rPr>
              <a:t>direct speech</a:t>
            </a:r>
            <a:r>
              <a:rPr lang="en-GB" sz="2400" dirty="0"/>
              <a:t>.</a:t>
            </a:r>
          </a:p>
        </p:txBody>
      </p:sp>
      <p:sp>
        <p:nvSpPr>
          <p:cNvPr id="2" name="Rectangle 1"/>
          <p:cNvSpPr/>
          <p:nvPr/>
        </p:nvSpPr>
        <p:spPr>
          <a:xfrm>
            <a:off x="4839153" y="3163203"/>
            <a:ext cx="691634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b="1" i="1" dirty="0">
                <a:latin typeface="+mj-lt"/>
              </a:rPr>
              <a:t>“</a:t>
            </a:r>
            <a:r>
              <a:rPr lang="en-GB" sz="2400" i="1" dirty="0">
                <a:solidFill>
                  <a:srgbClr val="00B050"/>
                </a:solidFill>
                <a:uFill>
                  <a:solidFill>
                    <a:srgbClr val="00B050"/>
                  </a:solidFill>
                </a:uFill>
                <a:latin typeface="+mj-lt"/>
              </a:rPr>
              <a:t>Pan was better,</a:t>
            </a:r>
            <a:r>
              <a:rPr lang="en-GB" sz="2400" b="1" i="1" dirty="0">
                <a:uFill>
                  <a:solidFill>
                    <a:srgbClr val="00B050"/>
                  </a:solidFill>
                </a:uFill>
                <a:latin typeface="+mj-lt"/>
              </a:rPr>
              <a:t>”</a:t>
            </a:r>
            <a:endParaRPr lang="en-GB" sz="2400" i="1" dirty="0">
              <a:latin typeface="+mj-lt"/>
            </a:endParaRPr>
          </a:p>
        </p:txBody>
      </p:sp>
      <p:cxnSp>
        <p:nvCxnSpPr>
          <p:cNvPr id="23" name="Straight Arrow Connector 22"/>
          <p:cNvCxnSpPr>
            <a:cxnSpLocks/>
          </p:cNvCxnSpPr>
          <p:nvPr/>
        </p:nvCxnSpPr>
        <p:spPr>
          <a:xfrm>
            <a:off x="4708575" y="2971867"/>
            <a:ext cx="238646" cy="275688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Rectangle: Rounded Corners 23"/>
          <p:cNvSpPr/>
          <p:nvPr/>
        </p:nvSpPr>
        <p:spPr>
          <a:xfrm>
            <a:off x="10000205" y="5506381"/>
            <a:ext cx="1869292" cy="919401"/>
          </a:xfrm>
          <a:prstGeom prst="roundRect">
            <a:avLst/>
          </a:prstGeom>
          <a:solidFill>
            <a:srgbClr val="C5E0B4"/>
          </a:solidFill>
          <a:ln>
            <a:solidFill>
              <a:schemeClr val="tx1"/>
            </a:solidFill>
          </a:ln>
        </p:spPr>
        <p:txBody>
          <a:bodyPr wrap="square" anchor="ctr">
            <a:spAutoFit/>
          </a:bodyPr>
          <a:lstStyle/>
          <a:p>
            <a:pPr algn="ctr"/>
            <a:r>
              <a:rPr lang="en-GB" sz="1600" b="1" dirty="0">
                <a:ea typeface="Times New Roman" panose="02020603050405020304" pitchFamily="18" charset="0"/>
                <a:cs typeface="Arial" panose="020B0604020202020204" pitchFamily="34" charset="0"/>
              </a:rPr>
              <a:t>Speech marks </a:t>
            </a:r>
            <a:r>
              <a:rPr lang="en-GB" sz="1600" dirty="0">
                <a:solidFill>
                  <a:prstClr val="black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are also called </a:t>
            </a:r>
            <a:r>
              <a:rPr lang="en-GB" sz="1600" i="1" dirty="0">
                <a:solidFill>
                  <a:prstClr val="black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inverted commas</a:t>
            </a:r>
            <a:r>
              <a:rPr lang="en-GB" sz="1600" dirty="0">
                <a:solidFill>
                  <a:prstClr val="black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1600" dirty="0"/>
          </a:p>
        </p:txBody>
      </p:sp>
      <p:sp>
        <p:nvSpPr>
          <p:cNvPr id="15" name="Rectangle 14"/>
          <p:cNvSpPr/>
          <p:nvPr/>
        </p:nvSpPr>
        <p:spPr>
          <a:xfrm>
            <a:off x="7070233" y="3164182"/>
            <a:ext cx="292996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i="1" dirty="0">
                <a:solidFill>
                  <a:srgbClr val="7030A0"/>
                </a:solidFill>
                <a:latin typeface="Calibri Light"/>
              </a:rPr>
              <a:t>confirmed King Midas</a:t>
            </a:r>
            <a:r>
              <a:rPr lang="en-GB" sz="2400" i="1" dirty="0">
                <a:solidFill>
                  <a:prstClr val="black"/>
                </a:solidFill>
                <a:latin typeface="Calibri Light"/>
              </a:rPr>
              <a:t>.</a:t>
            </a:r>
            <a:endParaRPr lang="en-GB" dirty="0"/>
          </a:p>
        </p:txBody>
      </p:sp>
      <p:sp>
        <p:nvSpPr>
          <p:cNvPr id="25" name="Rectangle 24"/>
          <p:cNvSpPr/>
          <p:nvPr/>
        </p:nvSpPr>
        <p:spPr>
          <a:xfrm>
            <a:off x="1234094" y="5231702"/>
            <a:ext cx="1063540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dirty="0"/>
              <a:t>We report who is speaking using a </a:t>
            </a:r>
            <a:r>
              <a:rPr lang="en-GB" sz="2400" dirty="0">
                <a:solidFill>
                  <a:srgbClr val="7030A0"/>
                </a:solidFill>
              </a:rPr>
              <a:t>reporting clause</a:t>
            </a:r>
            <a:r>
              <a:rPr lang="en-GB" sz="2400" dirty="0"/>
              <a:t>.</a:t>
            </a:r>
          </a:p>
        </p:txBody>
      </p:sp>
      <p:pic>
        <p:nvPicPr>
          <p:cNvPr id="3" name="Online Media 2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47F3210B-AE94-B746-9A1A-5FA2BC5914C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3296428" y="5802412"/>
            <a:ext cx="812800" cy="812800"/>
          </a:xfrm>
          <a:prstGeom prst="rect">
            <a:avLst/>
          </a:prstGeom>
        </p:spPr>
      </p:pic>
      <p:pic>
        <p:nvPicPr>
          <p:cNvPr id="6" name="Online Media 5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60C3E364-45CF-6343-B26C-2C877DCA2C56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0528451" y="516587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87851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032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5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2" dur="13653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6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>
                <p:cTn id="6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10" grpId="0" build="p"/>
      <p:bldP spid="10" grpId="1" uiExpand="1" build="allAtOnce"/>
      <p:bldP spid="17" grpId="0" animBg="1"/>
      <p:bldP spid="22" grpId="0"/>
      <p:bldP spid="2" grpId="0"/>
      <p:bldP spid="24" grpId="0" animBg="1"/>
      <p:bldP spid="15" grpId="0"/>
      <p:bldP spid="2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759540" y="364953"/>
            <a:ext cx="1057355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/>
              <a:t>Punctuating Speech </a:t>
            </a:r>
            <a:r>
              <a:rPr lang="en-GB" sz="3600" dirty="0"/>
              <a:t>– </a:t>
            </a:r>
            <a:r>
              <a:rPr lang="en-GB" sz="3600" u="sng" dirty="0"/>
              <a:t>capital letters</a:t>
            </a:r>
            <a:r>
              <a:rPr lang="en-GB" sz="3600" dirty="0"/>
              <a:t> open </a:t>
            </a:r>
            <a:r>
              <a:rPr lang="en-GB" sz="3600" dirty="0">
                <a:solidFill>
                  <a:srgbClr val="00B050"/>
                </a:solidFill>
              </a:rPr>
              <a:t>direct speech  </a:t>
            </a:r>
          </a:p>
        </p:txBody>
      </p:sp>
      <p:sp>
        <p:nvSpPr>
          <p:cNvPr id="10" name="Rectangle 9"/>
          <p:cNvSpPr/>
          <p:nvPr/>
        </p:nvSpPr>
        <p:spPr>
          <a:xfrm>
            <a:off x="1012646" y="1436115"/>
            <a:ext cx="1063540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dirty="0">
                <a:solidFill>
                  <a:srgbClr val="00B050"/>
                </a:solidFill>
              </a:rPr>
              <a:t>Direct speech </a:t>
            </a:r>
            <a:r>
              <a:rPr lang="en-GB" sz="2400" dirty="0"/>
              <a:t>begins with a </a:t>
            </a:r>
            <a:r>
              <a:rPr lang="en-GB" sz="2400" u="sng" dirty="0"/>
              <a:t>capital letter</a:t>
            </a:r>
            <a:r>
              <a:rPr lang="en-GB" sz="2400" dirty="0"/>
              <a:t>, even if it is in the middle of a sentence.</a:t>
            </a:r>
          </a:p>
        </p:txBody>
      </p:sp>
      <p:sp>
        <p:nvSpPr>
          <p:cNvPr id="18" name="Rectangle 17"/>
          <p:cNvSpPr/>
          <p:nvPr/>
        </p:nvSpPr>
        <p:spPr>
          <a:xfrm>
            <a:off x="2207858" y="2445722"/>
            <a:ext cx="722165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i="1" dirty="0">
                <a:solidFill>
                  <a:srgbClr val="7030A0"/>
                </a:solidFill>
                <a:latin typeface="+mj-lt"/>
              </a:rPr>
              <a:t>King Midas said, </a:t>
            </a:r>
            <a:r>
              <a:rPr lang="en-GB" sz="2400" i="1" dirty="0">
                <a:latin typeface="+mj-lt"/>
              </a:rPr>
              <a:t>“</a:t>
            </a:r>
            <a:r>
              <a:rPr lang="en-GB" sz="2400" i="1" dirty="0">
                <a:solidFill>
                  <a:srgbClr val="00B050"/>
                </a:solidFill>
                <a:uFill>
                  <a:solidFill>
                    <a:srgbClr val="00B050"/>
                  </a:solidFill>
                </a:uFill>
                <a:latin typeface="+mj-lt"/>
              </a:rPr>
              <a:t>You just don’t play as well as Pan.</a:t>
            </a:r>
            <a:r>
              <a:rPr lang="en-GB" sz="2400" i="1" dirty="0">
                <a:uFill>
                  <a:solidFill>
                    <a:srgbClr val="00B050"/>
                  </a:solidFill>
                </a:uFill>
                <a:latin typeface="+mj-lt"/>
              </a:rPr>
              <a:t>”</a:t>
            </a:r>
            <a:endParaRPr lang="en-GB" sz="2400" i="1" dirty="0">
              <a:latin typeface="+mj-lt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2207857" y="3028031"/>
            <a:ext cx="780850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i="1" dirty="0">
                <a:solidFill>
                  <a:srgbClr val="7030A0"/>
                </a:solidFill>
                <a:latin typeface="+mj-lt"/>
              </a:rPr>
              <a:t>Apollo replied, </a:t>
            </a:r>
            <a:r>
              <a:rPr lang="en-GB" sz="2400" i="1" dirty="0">
                <a:latin typeface="+mj-lt"/>
              </a:rPr>
              <a:t>“</a:t>
            </a:r>
            <a:r>
              <a:rPr lang="en-GB" sz="2400" i="1" dirty="0">
                <a:solidFill>
                  <a:srgbClr val="00B050"/>
                </a:solidFill>
                <a:uFill>
                  <a:solidFill>
                    <a:srgbClr val="00B050"/>
                  </a:solidFill>
                </a:uFill>
                <a:latin typeface="+mj-lt"/>
              </a:rPr>
              <a:t>What is wrong with you?</a:t>
            </a:r>
            <a:r>
              <a:rPr lang="en-GB" sz="2400" i="1" dirty="0">
                <a:uFill>
                  <a:solidFill>
                    <a:srgbClr val="00B050"/>
                  </a:solidFill>
                </a:uFill>
                <a:latin typeface="+mj-lt"/>
              </a:rPr>
              <a:t>”</a:t>
            </a:r>
            <a:endParaRPr lang="en-GB" sz="2400" i="1" dirty="0">
              <a:latin typeface="+mj-lt"/>
            </a:endParaRPr>
          </a:p>
        </p:txBody>
      </p:sp>
      <p:cxnSp>
        <p:nvCxnSpPr>
          <p:cNvPr id="6" name="Straight Connector 5"/>
          <p:cNvCxnSpPr>
            <a:cxnSpLocks/>
          </p:cNvCxnSpPr>
          <p:nvPr/>
        </p:nvCxnSpPr>
        <p:spPr>
          <a:xfrm flipV="1">
            <a:off x="4491038" y="2816557"/>
            <a:ext cx="156754" cy="1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/>
          <p:cNvCxnSpPr>
            <a:cxnSpLocks/>
          </p:cNvCxnSpPr>
          <p:nvPr/>
        </p:nvCxnSpPr>
        <p:spPr>
          <a:xfrm>
            <a:off x="4184151" y="3440545"/>
            <a:ext cx="210566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Rectangle 26"/>
          <p:cNvSpPr/>
          <p:nvPr/>
        </p:nvSpPr>
        <p:spPr>
          <a:xfrm>
            <a:off x="778298" y="4946511"/>
            <a:ext cx="1063540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dirty="0"/>
              <a:t>It is the beginning of the speaker’s sentence so a </a:t>
            </a:r>
            <a:r>
              <a:rPr lang="en-GB" sz="2400" u="sng" dirty="0"/>
              <a:t>capital letter</a:t>
            </a:r>
            <a:r>
              <a:rPr lang="en-GB" sz="2400" dirty="0"/>
              <a:t> is used.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37813" y="2047377"/>
            <a:ext cx="1321711" cy="2884637"/>
          </a:xfrm>
          <a:prstGeom prst="rect">
            <a:avLst/>
          </a:prstGeom>
        </p:spPr>
      </p:pic>
      <p:pic>
        <p:nvPicPr>
          <p:cNvPr id="2" name="Online Media 1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2C9AC1A7-B4DE-2442-8A3E-EC452B875B1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0753124" y="5677278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14033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14257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10" grpId="0"/>
      <p:bldP spid="18" grpId="0"/>
      <p:bldP spid="20" grpId="0"/>
      <p:bldP spid="2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346695" y="1280389"/>
            <a:ext cx="1401959" cy="3059777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36808" y="2429164"/>
            <a:ext cx="2159369" cy="398943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790465" y="634059"/>
            <a:ext cx="1057355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/>
              <a:t>Punctuating Speech – </a:t>
            </a:r>
            <a:r>
              <a:rPr lang="en-GB" sz="3600" dirty="0"/>
              <a:t>commas separate clauses </a:t>
            </a:r>
          </a:p>
        </p:txBody>
      </p:sp>
      <p:sp>
        <p:nvSpPr>
          <p:cNvPr id="10" name="Rectangle 9"/>
          <p:cNvSpPr/>
          <p:nvPr/>
        </p:nvSpPr>
        <p:spPr>
          <a:xfrm>
            <a:off x="1012646" y="1436115"/>
            <a:ext cx="1063540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dirty="0">
                <a:solidFill>
                  <a:srgbClr val="00B050"/>
                </a:solidFill>
              </a:rPr>
              <a:t>Direct speech </a:t>
            </a:r>
            <a:r>
              <a:rPr lang="en-GB" sz="2400" dirty="0"/>
              <a:t>and </a:t>
            </a:r>
            <a:r>
              <a:rPr lang="en-GB" sz="2400" dirty="0">
                <a:solidFill>
                  <a:srgbClr val="7030A0"/>
                </a:solidFill>
              </a:rPr>
              <a:t>reporting clauses </a:t>
            </a:r>
            <a:r>
              <a:rPr lang="en-GB" sz="2400" dirty="0"/>
              <a:t>are usually separated by a comma.</a:t>
            </a:r>
          </a:p>
        </p:txBody>
      </p:sp>
      <p:sp>
        <p:nvSpPr>
          <p:cNvPr id="18" name="Rectangle 17"/>
          <p:cNvSpPr/>
          <p:nvPr/>
        </p:nvSpPr>
        <p:spPr>
          <a:xfrm>
            <a:off x="2155102" y="2429165"/>
            <a:ext cx="764582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i="1" dirty="0">
                <a:latin typeface="+mj-lt"/>
              </a:rPr>
              <a:t>“</a:t>
            </a:r>
            <a:r>
              <a:rPr lang="en-GB" sz="2400" i="1" dirty="0">
                <a:solidFill>
                  <a:srgbClr val="00B050"/>
                </a:solidFill>
                <a:uFill>
                  <a:solidFill>
                    <a:srgbClr val="00B050"/>
                  </a:solidFill>
                </a:uFill>
                <a:latin typeface="+mj-lt"/>
              </a:rPr>
              <a:t>I am so much more musical than Pan</a:t>
            </a:r>
            <a:r>
              <a:rPr lang="en-GB" sz="2400" b="1" i="1" dirty="0">
                <a:solidFill>
                  <a:srgbClr val="00B050"/>
                </a:solidFill>
                <a:uFill>
                  <a:solidFill>
                    <a:srgbClr val="00B050"/>
                  </a:solidFill>
                </a:uFill>
                <a:latin typeface="+mj-lt"/>
              </a:rPr>
              <a:t>,</a:t>
            </a:r>
            <a:r>
              <a:rPr lang="en-GB" sz="2400" i="1" dirty="0">
                <a:uFill>
                  <a:solidFill>
                    <a:srgbClr val="00B050"/>
                  </a:solidFill>
                </a:uFill>
                <a:latin typeface="+mj-lt"/>
              </a:rPr>
              <a:t>” </a:t>
            </a:r>
            <a:r>
              <a:rPr lang="en-GB" sz="2400" i="1" dirty="0">
                <a:solidFill>
                  <a:srgbClr val="7030A0"/>
                </a:solidFill>
                <a:uFill>
                  <a:solidFill>
                    <a:srgbClr val="00B050"/>
                  </a:solidFill>
                </a:uFill>
                <a:latin typeface="+mj-lt"/>
              </a:rPr>
              <a:t>he said</a:t>
            </a:r>
            <a:r>
              <a:rPr lang="en-GB" sz="2400" i="1" dirty="0">
                <a:uFill>
                  <a:solidFill>
                    <a:srgbClr val="00B050"/>
                  </a:solidFill>
                </a:uFill>
                <a:latin typeface="+mj-lt"/>
              </a:rPr>
              <a:t>.</a:t>
            </a:r>
            <a:endParaRPr lang="en-GB" sz="2400" i="1" dirty="0">
              <a:latin typeface="+mj-lt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2324965" y="3315741"/>
            <a:ext cx="812922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i="1" dirty="0">
                <a:solidFill>
                  <a:srgbClr val="7030A0"/>
                </a:solidFill>
                <a:latin typeface="+mj-lt"/>
              </a:rPr>
              <a:t>King Midas sighed</a:t>
            </a:r>
            <a:r>
              <a:rPr lang="en-GB" sz="2400" b="1" i="1" dirty="0">
                <a:solidFill>
                  <a:srgbClr val="7030A0"/>
                </a:solidFill>
                <a:latin typeface="+mj-lt"/>
              </a:rPr>
              <a:t>,</a:t>
            </a:r>
            <a:r>
              <a:rPr lang="en-GB" sz="2400" i="1" dirty="0">
                <a:solidFill>
                  <a:srgbClr val="7030A0"/>
                </a:solidFill>
                <a:latin typeface="+mj-lt"/>
              </a:rPr>
              <a:t> </a:t>
            </a:r>
            <a:r>
              <a:rPr lang="en-GB" sz="2400" i="1" dirty="0">
                <a:latin typeface="+mj-lt"/>
              </a:rPr>
              <a:t>“</a:t>
            </a:r>
            <a:r>
              <a:rPr lang="en-GB" sz="2400" i="1" dirty="0">
                <a:solidFill>
                  <a:srgbClr val="00B050"/>
                </a:solidFill>
                <a:uFill>
                  <a:solidFill>
                    <a:srgbClr val="00B050"/>
                  </a:solidFill>
                </a:uFill>
                <a:latin typeface="+mj-lt"/>
              </a:rPr>
              <a:t>You are deluded, Apollo!</a:t>
            </a:r>
            <a:r>
              <a:rPr lang="en-GB" sz="2400" i="1" dirty="0">
                <a:uFill>
                  <a:solidFill>
                    <a:srgbClr val="00B050"/>
                  </a:solidFill>
                </a:uFill>
                <a:latin typeface="+mj-lt"/>
              </a:rPr>
              <a:t>”</a:t>
            </a:r>
            <a:endParaRPr lang="en-GB" sz="2400" b="1" i="1" dirty="0">
              <a:latin typeface="+mj-lt"/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4701309" y="4304400"/>
            <a:ext cx="704734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dirty="0"/>
              <a:t>The comma is placed at the end of the first clause.</a:t>
            </a:r>
          </a:p>
          <a:p>
            <a:pPr algn="ctr"/>
            <a:endParaRPr lang="en-GB" sz="2400" dirty="0"/>
          </a:p>
          <a:p>
            <a:pPr algn="ctr"/>
            <a:r>
              <a:rPr lang="en-GB" sz="2400" dirty="0"/>
              <a:t>The speech marks follow the comma.</a:t>
            </a:r>
          </a:p>
        </p:txBody>
      </p:sp>
      <p:cxnSp>
        <p:nvCxnSpPr>
          <p:cNvPr id="17" name="Straight Arrow Connector 16"/>
          <p:cNvCxnSpPr>
            <a:cxnSpLocks/>
          </p:cNvCxnSpPr>
          <p:nvPr/>
        </p:nvCxnSpPr>
        <p:spPr>
          <a:xfrm flipH="1" flipV="1">
            <a:off x="6895954" y="2890830"/>
            <a:ext cx="234217" cy="206014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/>
          <p:cNvCxnSpPr>
            <a:cxnSpLocks/>
          </p:cNvCxnSpPr>
          <p:nvPr/>
        </p:nvCxnSpPr>
        <p:spPr>
          <a:xfrm flipH="1" flipV="1">
            <a:off x="4701309" y="3758400"/>
            <a:ext cx="234217" cy="206014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Online Media 1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DC9BF68D-4CE3-2B40-A395-F6B0CA2F079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0529395" y="149796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26652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5905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18" grpId="0"/>
      <p:bldP spid="20" grpId="0"/>
      <p:bldP spid="27" grpId="0" uiExpand="1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790465" y="634059"/>
            <a:ext cx="1057355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/>
              <a:t>Punctuating Speech</a:t>
            </a:r>
            <a:r>
              <a:rPr lang="en-GB" sz="3600" dirty="0"/>
              <a:t> – exclamations and questions</a:t>
            </a:r>
          </a:p>
        </p:txBody>
      </p:sp>
      <p:sp>
        <p:nvSpPr>
          <p:cNvPr id="10" name="Rectangle 9"/>
          <p:cNvSpPr/>
          <p:nvPr/>
        </p:nvSpPr>
        <p:spPr>
          <a:xfrm>
            <a:off x="1012646" y="1436115"/>
            <a:ext cx="1063540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dirty="0"/>
              <a:t>If the speech ends in a </a:t>
            </a:r>
            <a:r>
              <a:rPr lang="en-GB" sz="2400" dirty="0">
                <a:solidFill>
                  <a:srgbClr val="00B050"/>
                </a:solidFill>
              </a:rPr>
              <a:t>!</a:t>
            </a:r>
            <a:r>
              <a:rPr lang="en-GB" sz="2400" dirty="0"/>
              <a:t> or </a:t>
            </a:r>
            <a:r>
              <a:rPr lang="en-GB" sz="2400" dirty="0">
                <a:solidFill>
                  <a:srgbClr val="00B050"/>
                </a:solidFill>
              </a:rPr>
              <a:t>? </a:t>
            </a:r>
            <a:r>
              <a:rPr lang="en-GB" sz="2400" dirty="0"/>
              <a:t>we do not need a comma after the speech.</a:t>
            </a:r>
          </a:p>
        </p:txBody>
      </p:sp>
      <p:sp>
        <p:nvSpPr>
          <p:cNvPr id="18" name="Rectangle 17"/>
          <p:cNvSpPr/>
          <p:nvPr/>
        </p:nvSpPr>
        <p:spPr>
          <a:xfrm>
            <a:off x="2168156" y="2715347"/>
            <a:ext cx="764582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i="1" dirty="0">
                <a:latin typeface="+mj-lt"/>
              </a:rPr>
              <a:t>“</a:t>
            </a:r>
            <a:r>
              <a:rPr lang="en-GB" sz="2400" i="1" dirty="0">
                <a:solidFill>
                  <a:srgbClr val="00B050"/>
                </a:solidFill>
                <a:uFill>
                  <a:solidFill>
                    <a:srgbClr val="00B050"/>
                  </a:solidFill>
                </a:uFill>
                <a:latin typeface="+mj-lt"/>
              </a:rPr>
              <a:t>Use your ears, Midas!</a:t>
            </a:r>
            <a:r>
              <a:rPr lang="en-GB" sz="2400" i="1" dirty="0">
                <a:uFill>
                  <a:solidFill>
                    <a:srgbClr val="00B050"/>
                  </a:solidFill>
                </a:uFill>
                <a:latin typeface="+mj-lt"/>
              </a:rPr>
              <a:t>” </a:t>
            </a:r>
            <a:r>
              <a:rPr lang="en-GB" sz="2400" i="1" dirty="0">
                <a:solidFill>
                  <a:srgbClr val="7030A0"/>
                </a:solidFill>
                <a:uFill>
                  <a:solidFill>
                    <a:srgbClr val="00B050"/>
                  </a:solidFill>
                </a:uFill>
                <a:latin typeface="+mj-lt"/>
              </a:rPr>
              <a:t>shouted Apollo</a:t>
            </a:r>
            <a:r>
              <a:rPr lang="en-GB" sz="2400" i="1" dirty="0">
                <a:uFill>
                  <a:solidFill>
                    <a:srgbClr val="00B050"/>
                  </a:solidFill>
                </a:uFill>
                <a:latin typeface="+mj-lt"/>
              </a:rPr>
              <a:t>. </a:t>
            </a:r>
            <a:endParaRPr lang="en-GB" sz="2400" i="1" dirty="0">
              <a:latin typeface="+mj-lt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2085029" y="3358494"/>
            <a:ext cx="691634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i="1" dirty="0">
                <a:latin typeface="+mj-lt"/>
              </a:rPr>
              <a:t>“</a:t>
            </a:r>
            <a:r>
              <a:rPr lang="en-GB" sz="2400" i="1" dirty="0">
                <a:solidFill>
                  <a:srgbClr val="00B050"/>
                </a:solidFill>
                <a:uFill>
                  <a:solidFill>
                    <a:srgbClr val="00B050"/>
                  </a:solidFill>
                </a:uFill>
                <a:latin typeface="+mj-lt"/>
              </a:rPr>
              <a:t>What did you say, Apollo?</a:t>
            </a:r>
            <a:r>
              <a:rPr lang="en-GB" sz="2400" i="1" dirty="0">
                <a:uFill>
                  <a:solidFill>
                    <a:srgbClr val="00B050"/>
                  </a:solidFill>
                </a:uFill>
                <a:latin typeface="+mj-lt"/>
              </a:rPr>
              <a:t>” </a:t>
            </a:r>
            <a:r>
              <a:rPr lang="en-GB" sz="2400" i="1" dirty="0">
                <a:solidFill>
                  <a:srgbClr val="7030A0"/>
                </a:solidFill>
                <a:uFill>
                  <a:solidFill>
                    <a:srgbClr val="00B050"/>
                  </a:solidFill>
                </a:uFill>
                <a:latin typeface="+mj-lt"/>
              </a:rPr>
              <a:t>King Midas teased</a:t>
            </a:r>
            <a:r>
              <a:rPr lang="en-GB" sz="2400" i="1" dirty="0">
                <a:uFill>
                  <a:solidFill>
                    <a:srgbClr val="00B050"/>
                  </a:solidFill>
                </a:uFill>
                <a:latin typeface="+mj-lt"/>
              </a:rPr>
              <a:t>.</a:t>
            </a:r>
            <a:r>
              <a:rPr lang="en-GB" sz="2400" b="1" i="1" dirty="0">
                <a:solidFill>
                  <a:srgbClr val="7030A0"/>
                </a:solidFill>
                <a:uFill>
                  <a:solidFill>
                    <a:srgbClr val="00B050"/>
                  </a:solidFill>
                </a:uFill>
                <a:latin typeface="+mj-lt"/>
              </a:rPr>
              <a:t> </a:t>
            </a:r>
            <a:endParaRPr lang="en-GB" sz="2400" b="1" i="1" dirty="0">
              <a:solidFill>
                <a:srgbClr val="7030A0"/>
              </a:solidFill>
              <a:latin typeface="+mj-lt"/>
            </a:endParaRPr>
          </a:p>
        </p:txBody>
      </p:sp>
      <p:cxnSp>
        <p:nvCxnSpPr>
          <p:cNvPr id="17" name="Straight Arrow Connector 16"/>
          <p:cNvCxnSpPr>
            <a:cxnSpLocks/>
          </p:cNvCxnSpPr>
          <p:nvPr/>
        </p:nvCxnSpPr>
        <p:spPr>
          <a:xfrm flipH="1" flipV="1">
            <a:off x="5024249" y="3152480"/>
            <a:ext cx="234217" cy="206014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/>
          <p:cNvCxnSpPr>
            <a:cxnSpLocks/>
          </p:cNvCxnSpPr>
          <p:nvPr/>
        </p:nvCxnSpPr>
        <p:spPr>
          <a:xfrm flipH="1" flipV="1">
            <a:off x="5426091" y="3820159"/>
            <a:ext cx="234217" cy="206014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Rectangle 5"/>
          <p:cNvSpPr/>
          <p:nvPr/>
        </p:nvSpPr>
        <p:spPr>
          <a:xfrm>
            <a:off x="1012646" y="4822770"/>
            <a:ext cx="1046159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GB" sz="2400" dirty="0">
                <a:solidFill>
                  <a:prstClr val="black"/>
                </a:solidFill>
              </a:rPr>
              <a:t>The punctuation is placed inside the speech marks.</a:t>
            </a:r>
          </a:p>
          <a:p>
            <a:pPr lvl="0" algn="ctr"/>
            <a:r>
              <a:rPr lang="en-GB" sz="2400" dirty="0">
                <a:solidFill>
                  <a:prstClr val="black"/>
                </a:solidFill>
              </a:rPr>
              <a:t>The punctuation belongs to the spoken words – they tell you how to say them.</a:t>
            </a:r>
          </a:p>
        </p:txBody>
      </p:sp>
      <p:sp>
        <p:nvSpPr>
          <p:cNvPr id="2" name="AutoShape 2" descr="Image result for fantastic mr fox book illustration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dirty="0"/>
          </a:p>
        </p:txBody>
      </p:sp>
      <p:sp>
        <p:nvSpPr>
          <p:cNvPr id="3" name="AutoShape 4" descr="Image result for fantastic mr fox book illustrations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dirty="0"/>
          </a:p>
        </p:txBody>
      </p:sp>
      <p:sp>
        <p:nvSpPr>
          <p:cNvPr id="4" name="AutoShape 6" descr="Image result for fantastic mr fox book illustrations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dirty="0"/>
          </a:p>
        </p:txBody>
      </p:sp>
      <p:pic>
        <p:nvPicPr>
          <p:cNvPr id="7" name="Online Media 6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3DAC7B30-62B6-6C43-9A31-29498C0B4C0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0106971" y="2945014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13125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818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18" grpId="0"/>
      <p:bldP spid="20" grpId="0"/>
      <p:bldP spid="6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809222" y="365988"/>
            <a:ext cx="1057355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/>
              <a:t>Punctuating Speech </a:t>
            </a:r>
            <a:r>
              <a:rPr lang="en-GB" sz="3200" dirty="0"/>
              <a:t>– a new line shows a change of speaker</a:t>
            </a:r>
            <a:endParaRPr lang="en-GB" sz="3600" dirty="0"/>
          </a:p>
        </p:txBody>
      </p:sp>
      <p:sp>
        <p:nvSpPr>
          <p:cNvPr id="29" name="Rectangle: Rounded Corners 28"/>
          <p:cNvSpPr/>
          <p:nvPr/>
        </p:nvSpPr>
        <p:spPr>
          <a:xfrm>
            <a:off x="6690001" y="4990144"/>
            <a:ext cx="2091254" cy="1191816"/>
          </a:xfrm>
          <a:prstGeom prst="roundRect">
            <a:avLst/>
          </a:prstGeom>
          <a:solidFill>
            <a:srgbClr val="C5E0B4"/>
          </a:solidFill>
          <a:ln>
            <a:solidFill>
              <a:schemeClr val="tx1"/>
            </a:solidFill>
          </a:ln>
        </p:spPr>
        <p:txBody>
          <a:bodyPr wrap="square" anchor="ctr">
            <a:spAutoFit/>
          </a:bodyPr>
          <a:lstStyle/>
          <a:p>
            <a:pPr algn="ctr"/>
            <a:r>
              <a:rPr lang="en-GB" altLang="en-US" sz="1600" dirty="0"/>
              <a:t>We show each </a:t>
            </a:r>
            <a:r>
              <a:rPr lang="en-GB" altLang="en-US" sz="1600" b="1" dirty="0"/>
              <a:t>change of speaker </a:t>
            </a:r>
            <a:r>
              <a:rPr lang="en-GB" altLang="en-US" sz="1600" dirty="0"/>
              <a:t>by starting a new line.</a:t>
            </a:r>
          </a:p>
        </p:txBody>
      </p:sp>
      <p:sp>
        <p:nvSpPr>
          <p:cNvPr id="9" name="Speech Bubble: Rectangle with Corners Rounded 8">
            <a:extLst>
              <a:ext uri="{FF2B5EF4-FFF2-40B4-BE49-F238E27FC236}">
                <a16:creationId xmlns:a16="http://schemas.microsoft.com/office/drawing/2014/main" id="{7204B681-0177-4B1A-9DEF-FE8CCBEE7D09}"/>
              </a:ext>
            </a:extLst>
          </p:cNvPr>
          <p:cNvSpPr/>
          <p:nvPr/>
        </p:nvSpPr>
        <p:spPr>
          <a:xfrm>
            <a:off x="2116893" y="2421367"/>
            <a:ext cx="2136163" cy="1068162"/>
          </a:xfrm>
          <a:prstGeom prst="wedgeRoundRectCallout">
            <a:avLst>
              <a:gd name="adj1" fmla="val 64277"/>
              <a:gd name="adj2" fmla="val 9571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rgbClr val="00B050"/>
                </a:solidFill>
                <a:latin typeface="+mj-lt"/>
              </a:rPr>
              <a:t>My ears look hideous!</a:t>
            </a:r>
          </a:p>
        </p:txBody>
      </p:sp>
      <p:sp>
        <p:nvSpPr>
          <p:cNvPr id="12" name="Speech Bubble: Rectangle with Corners Rounded 11">
            <a:extLst>
              <a:ext uri="{FF2B5EF4-FFF2-40B4-BE49-F238E27FC236}">
                <a16:creationId xmlns:a16="http://schemas.microsoft.com/office/drawing/2014/main" id="{CCB18C2B-00EB-49B8-8C07-DF49F9DA2C7E}"/>
              </a:ext>
            </a:extLst>
          </p:cNvPr>
          <p:cNvSpPr/>
          <p:nvPr/>
        </p:nvSpPr>
        <p:spPr>
          <a:xfrm>
            <a:off x="2116893" y="1363261"/>
            <a:ext cx="2136163" cy="825758"/>
          </a:xfrm>
          <a:prstGeom prst="wedgeRoundRectCallout">
            <a:avLst>
              <a:gd name="adj1" fmla="val -58927"/>
              <a:gd name="adj2" fmla="val 34856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rgbClr val="00B050"/>
                </a:solidFill>
                <a:latin typeface="+mj-lt"/>
              </a:rPr>
              <a:t>Those ears should help with your listening.</a:t>
            </a:r>
          </a:p>
        </p:txBody>
      </p:sp>
      <p:sp>
        <p:nvSpPr>
          <p:cNvPr id="13" name="Speech Bubble: Rectangle with Corners Rounded 12">
            <a:extLst>
              <a:ext uri="{FF2B5EF4-FFF2-40B4-BE49-F238E27FC236}">
                <a16:creationId xmlns:a16="http://schemas.microsoft.com/office/drawing/2014/main" id="{3A3C6E55-20EE-4C11-8B3D-C4AC3F214C41}"/>
              </a:ext>
            </a:extLst>
          </p:cNvPr>
          <p:cNvSpPr/>
          <p:nvPr/>
        </p:nvSpPr>
        <p:spPr>
          <a:xfrm>
            <a:off x="2159655" y="3657169"/>
            <a:ext cx="2136163" cy="825758"/>
          </a:xfrm>
          <a:prstGeom prst="wedgeRoundRectCallout">
            <a:avLst>
              <a:gd name="adj1" fmla="val -75926"/>
              <a:gd name="adj2" fmla="val -50188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rgbClr val="00B050"/>
                </a:solidFill>
                <a:latin typeface="+mj-lt"/>
              </a:rPr>
              <a:t>I think they suit you.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0E6E3C7F-5B38-4F11-B63D-082C192A8846}"/>
              </a:ext>
            </a:extLst>
          </p:cNvPr>
          <p:cNvSpPr/>
          <p:nvPr/>
        </p:nvSpPr>
        <p:spPr>
          <a:xfrm>
            <a:off x="5859680" y="1412548"/>
            <a:ext cx="617084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i="1" dirty="0">
                <a:latin typeface="+mj-lt"/>
              </a:rPr>
              <a:t>“</a:t>
            </a:r>
            <a:r>
              <a:rPr lang="en-GB" sz="2400" i="1" dirty="0">
                <a:uFill>
                  <a:solidFill>
                    <a:srgbClr val="00B050"/>
                  </a:solidFill>
                </a:uFill>
                <a:latin typeface="+mj-lt"/>
              </a:rPr>
              <a:t>Those ears should help with your hearing,” said Apollo. </a:t>
            </a:r>
            <a:endParaRPr lang="en-GB" sz="2400" i="1" dirty="0">
              <a:latin typeface="+mj-lt"/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D15E8EDE-5F35-4B7A-B3DF-8040C3191AA4}"/>
              </a:ext>
            </a:extLst>
          </p:cNvPr>
          <p:cNvSpPr/>
          <p:nvPr/>
        </p:nvSpPr>
        <p:spPr>
          <a:xfrm>
            <a:off x="5859679" y="2481353"/>
            <a:ext cx="617084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i="1" dirty="0">
                <a:latin typeface="+mj-lt"/>
              </a:rPr>
              <a:t>“</a:t>
            </a:r>
            <a:r>
              <a:rPr lang="en-GB" sz="2400" i="1" dirty="0">
                <a:uFill>
                  <a:solidFill>
                    <a:srgbClr val="00B050"/>
                  </a:solidFill>
                </a:uFill>
                <a:latin typeface="+mj-lt"/>
              </a:rPr>
              <a:t>My ears look hideous!” sobbed King Midas. </a:t>
            </a:r>
            <a:endParaRPr lang="en-GB" sz="2400" i="1" dirty="0">
              <a:latin typeface="+mj-lt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BD26E81C-635A-4865-A9DB-6A0525AF121F}"/>
              </a:ext>
            </a:extLst>
          </p:cNvPr>
          <p:cNvSpPr/>
          <p:nvPr/>
        </p:nvSpPr>
        <p:spPr>
          <a:xfrm>
            <a:off x="5859680" y="3426336"/>
            <a:ext cx="617084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i="1" dirty="0">
                <a:latin typeface="+mj-lt"/>
              </a:rPr>
              <a:t>“I think they suit you,” chuckled Apollo.</a:t>
            </a:r>
            <a:r>
              <a:rPr lang="en-GB" sz="2400" i="1" dirty="0">
                <a:uFill>
                  <a:solidFill>
                    <a:srgbClr val="00B050"/>
                  </a:solidFill>
                </a:uFill>
                <a:latin typeface="+mj-lt"/>
              </a:rPr>
              <a:t> </a:t>
            </a:r>
            <a:endParaRPr lang="en-GB" sz="2400" i="1" dirty="0">
              <a:latin typeface="+mj-lt"/>
            </a:endParaRPr>
          </a:p>
        </p:txBody>
      </p:sp>
      <p:sp>
        <p:nvSpPr>
          <p:cNvPr id="21" name="Rectangle: Rounded Corners 20">
            <a:extLst>
              <a:ext uri="{FF2B5EF4-FFF2-40B4-BE49-F238E27FC236}">
                <a16:creationId xmlns:a16="http://schemas.microsoft.com/office/drawing/2014/main" id="{9B79C7FB-8853-43C7-8DAF-810FA0CF142D}"/>
              </a:ext>
            </a:extLst>
          </p:cNvPr>
          <p:cNvSpPr/>
          <p:nvPr/>
        </p:nvSpPr>
        <p:spPr>
          <a:xfrm>
            <a:off x="8945102" y="4990144"/>
            <a:ext cx="2091254" cy="1191816"/>
          </a:xfrm>
          <a:prstGeom prst="roundRect">
            <a:avLst/>
          </a:prstGeom>
          <a:solidFill>
            <a:srgbClr val="C5E0B4"/>
          </a:solidFill>
          <a:ln>
            <a:solidFill>
              <a:schemeClr val="tx1"/>
            </a:solidFill>
          </a:ln>
        </p:spPr>
        <p:txBody>
          <a:bodyPr wrap="square" anchor="ctr">
            <a:spAutoFit/>
          </a:bodyPr>
          <a:lstStyle/>
          <a:p>
            <a:pPr algn="ctr"/>
            <a:r>
              <a:rPr lang="en-GB" altLang="en-US" sz="1600" dirty="0"/>
              <a:t>This makes it clear when the speaker changes.</a:t>
            </a:r>
          </a:p>
          <a:p>
            <a:pPr algn="ctr"/>
            <a:endParaRPr lang="en-GB" altLang="en-US" sz="1600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10269" y="1155897"/>
            <a:ext cx="1273920" cy="2353568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626964" y="2632199"/>
            <a:ext cx="1150791" cy="2511603"/>
          </a:xfrm>
          <a:prstGeom prst="rect">
            <a:avLst/>
          </a:prstGeom>
        </p:spPr>
      </p:pic>
      <p:pic>
        <p:nvPicPr>
          <p:cNvPr id="2" name="Online Media 1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B1888E72-537F-ED40-B9C0-540D4BFEC5C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15971" y="5295703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88262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77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4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29" grpId="0" animBg="1"/>
      <p:bldP spid="9" grpId="0" animBg="1"/>
      <p:bldP spid="12" grpId="0" animBg="1"/>
      <p:bldP spid="13" grpId="0" animBg="1"/>
      <p:bldP spid="17" grpId="0"/>
      <p:bldP spid="19" grpId="0"/>
      <p:bldP spid="20" grpId="0"/>
      <p:bldP spid="2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809222" y="365988"/>
            <a:ext cx="1057355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/>
              <a:t>Punctuating Speech </a:t>
            </a:r>
            <a:r>
              <a:rPr lang="en-GB" sz="3200" dirty="0"/>
              <a:t>– What are the rules?</a:t>
            </a:r>
            <a:endParaRPr lang="en-GB" sz="3600" dirty="0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7023862E-5176-4C77-B85C-2E8813EB326D}"/>
              </a:ext>
            </a:extLst>
          </p:cNvPr>
          <p:cNvSpPr/>
          <p:nvPr/>
        </p:nvSpPr>
        <p:spPr>
          <a:xfrm>
            <a:off x="809223" y="3009749"/>
            <a:ext cx="655814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i="1" dirty="0">
                <a:latin typeface="+mj-lt"/>
              </a:rPr>
              <a:t>“</a:t>
            </a:r>
            <a:r>
              <a:rPr lang="en-GB" sz="2800" i="1" dirty="0">
                <a:uFill>
                  <a:solidFill>
                    <a:srgbClr val="00B050"/>
                  </a:solidFill>
                </a:uFill>
                <a:latin typeface="+mj-lt"/>
              </a:rPr>
              <a:t>I look like a complete idiot,” said King Midas. </a:t>
            </a:r>
            <a:endParaRPr lang="en-GB" sz="2800" i="1" dirty="0">
              <a:latin typeface="+mj-lt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17A4429-1364-400C-89BB-FBA8C5CFEB6E}"/>
              </a:ext>
            </a:extLst>
          </p:cNvPr>
          <p:cNvSpPr txBox="1"/>
          <p:nvPr/>
        </p:nvSpPr>
        <p:spPr>
          <a:xfrm>
            <a:off x="7638908" y="1626941"/>
            <a:ext cx="3628102" cy="452431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000" dirty="0"/>
              <a:t>Hug the words spoken with speech marks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000" dirty="0"/>
              <a:t>Start the speakers’ words with a capital letter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000" dirty="0"/>
              <a:t>Separate the speech and reporting clause with a comma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000" dirty="0"/>
              <a:t>Start a new line to show the speaker has changed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</p:txBody>
      </p:sp>
      <p:sp>
        <p:nvSpPr>
          <p:cNvPr id="2" name="Speech Bubble: Rectangle with Corners Rounded 1">
            <a:extLst>
              <a:ext uri="{FF2B5EF4-FFF2-40B4-BE49-F238E27FC236}">
                <a16:creationId xmlns:a16="http://schemas.microsoft.com/office/drawing/2014/main" id="{1F26C705-E448-4BF7-B21E-6CE1AB698FE4}"/>
              </a:ext>
            </a:extLst>
          </p:cNvPr>
          <p:cNvSpPr/>
          <p:nvPr/>
        </p:nvSpPr>
        <p:spPr>
          <a:xfrm>
            <a:off x="915154" y="1497262"/>
            <a:ext cx="2938072" cy="1289154"/>
          </a:xfrm>
          <a:prstGeom prst="wedgeRoundRectCallout">
            <a:avLst>
              <a:gd name="adj1" fmla="val 61310"/>
              <a:gd name="adj2" fmla="val 36843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i="1" dirty="0">
                <a:solidFill>
                  <a:prstClr val="black"/>
                </a:solidFill>
                <a:uFill>
                  <a:solidFill>
                    <a:srgbClr val="00B050"/>
                  </a:solidFill>
                </a:uFill>
                <a:latin typeface="Calibri Light"/>
              </a:rPr>
              <a:t>I look like a complete idiot</a:t>
            </a:r>
            <a:endParaRPr lang="en-GB" dirty="0"/>
          </a:p>
        </p:txBody>
      </p:sp>
      <p:sp>
        <p:nvSpPr>
          <p:cNvPr id="13" name="Speech Bubble: Rectangle with Corners Rounded 12">
            <a:extLst>
              <a:ext uri="{FF2B5EF4-FFF2-40B4-BE49-F238E27FC236}">
                <a16:creationId xmlns:a16="http://schemas.microsoft.com/office/drawing/2014/main" id="{E6E25692-0C26-4FA1-9F62-CCD1BDC85409}"/>
              </a:ext>
            </a:extLst>
          </p:cNvPr>
          <p:cNvSpPr/>
          <p:nvPr/>
        </p:nvSpPr>
        <p:spPr>
          <a:xfrm>
            <a:off x="915154" y="4050391"/>
            <a:ext cx="2938072" cy="1289154"/>
          </a:xfrm>
          <a:prstGeom prst="wedgeRoundRectCallout">
            <a:avLst>
              <a:gd name="adj1" fmla="val 61310"/>
              <a:gd name="adj2" fmla="val 2035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i="1" dirty="0">
                <a:solidFill>
                  <a:prstClr val="black"/>
                </a:solidFill>
                <a:uFill>
                  <a:solidFill>
                    <a:srgbClr val="00B050"/>
                  </a:solidFill>
                </a:uFill>
                <a:latin typeface="Calibri Light"/>
              </a:rPr>
              <a:t>I am going to need a bigger hat! 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28C9BCE-C61F-46D8-883F-9EC174F64CF9}"/>
              </a:ext>
            </a:extLst>
          </p:cNvPr>
          <p:cNvSpPr/>
          <p:nvPr/>
        </p:nvSpPr>
        <p:spPr>
          <a:xfrm>
            <a:off x="1196527" y="5670497"/>
            <a:ext cx="490730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GB" sz="2400" dirty="0">
                <a:solidFill>
                  <a:prstClr val="black"/>
                </a:solidFill>
              </a:rPr>
              <a:t>Try writing this as punctuated speech.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9929" b="96533" l="3322" r="89949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47844" y="2077559"/>
            <a:ext cx="2377811" cy="3447219"/>
          </a:xfrm>
          <a:prstGeom prst="rect">
            <a:avLst/>
          </a:prstGeom>
        </p:spPr>
      </p:pic>
      <p:pic>
        <p:nvPicPr>
          <p:cNvPr id="6" name="Online Media 5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7FE993DD-112D-234F-93C4-55747FC14AB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0285351" y="300344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16682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5" dur="11935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4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22" grpId="0"/>
      <p:bldP spid="3" grpId="0" build="p" animBg="1"/>
      <p:bldP spid="2" grpId="0" animBg="1"/>
      <p:bldP spid="13" grpId="0" animBg="1"/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15886" y="2814402"/>
            <a:ext cx="7852410" cy="3582398"/>
          </a:xfrm>
        </p:spPr>
        <p:txBody>
          <a:bodyPr/>
          <a:lstStyle/>
          <a:p>
            <a:endParaRPr lang="en-GB" dirty="0"/>
          </a:p>
          <a:p>
            <a:endParaRPr lang="en-GB" dirty="0"/>
          </a:p>
          <a:p>
            <a:pPr marL="0" indent="0" algn="ctr">
              <a:buNone/>
            </a:pPr>
            <a:r>
              <a:rPr lang="en-GB" dirty="0"/>
              <a:t>This is a Hamilton Trust Presentation. For more fantastic resources visit our website </a:t>
            </a:r>
            <a:br>
              <a:rPr lang="en-GB" dirty="0"/>
            </a:br>
            <a:r>
              <a:rPr lang="en-GB" dirty="0">
                <a:hlinkClick r:id="rId2"/>
              </a:rPr>
              <a:t>https://www.hamilton-trust.org.uk/</a:t>
            </a:r>
            <a:r>
              <a:rPr lang="en-GB" dirty="0"/>
              <a:t> .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10196" y="1201834"/>
            <a:ext cx="7658100" cy="2108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337420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4415E8F4B35A04CB5D92736A1574110" ma:contentTypeVersion="12" ma:contentTypeDescription="Create a new document." ma:contentTypeScope="" ma:versionID="28fb5482c68460a17361afbb22101408">
  <xsd:schema xmlns:xsd="http://www.w3.org/2001/XMLSchema" xmlns:xs="http://www.w3.org/2001/XMLSchema" xmlns:p="http://schemas.microsoft.com/office/2006/metadata/properties" xmlns:ns2="2f1b26f6-7691-4ab4-a457-b49516d0f036" xmlns:ns3="11911484-a9ac-4f3c-900d-41e99c12edf0" targetNamespace="http://schemas.microsoft.com/office/2006/metadata/properties" ma:root="true" ma:fieldsID="8cd6f30bd5f89bb896aa9d005f2258aa" ns2:_="" ns3:_="">
    <xsd:import namespace="2f1b26f6-7691-4ab4-a457-b49516d0f036"/>
    <xsd:import namespace="11911484-a9ac-4f3c-900d-41e99c12edf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AutoKeyPoints" minOccurs="0"/>
                <xsd:element ref="ns2:MediaServiceKeyPoint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f1b26f6-7691-4ab4-a457-b49516d0f03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AutoTags" ma:index="11" nillable="true" ma:displayName="MediaServiceAutoTags" ma:description="" ma:internalName="MediaServiceAutoTags" ma:readOnly="true">
      <xsd:simpleType>
        <xsd:restriction base="dms:Text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1911484-a9ac-4f3c-900d-41e99c12edf0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A5DB148C-E04C-4301-96A8-7F9E9C69850D}"/>
</file>

<file path=customXml/itemProps2.xml><?xml version="1.0" encoding="utf-8"?>
<ds:datastoreItem xmlns:ds="http://schemas.openxmlformats.org/officeDocument/2006/customXml" ds:itemID="{CA10A119-7B2A-4058-9695-5B83BC686067}"/>
</file>

<file path=customXml/itemProps3.xml><?xml version="1.0" encoding="utf-8"?>
<ds:datastoreItem xmlns:ds="http://schemas.openxmlformats.org/officeDocument/2006/customXml" ds:itemID="{0B143E38-6FB7-4F49-91EA-1F9EDBE7E1FC}"/>
</file>

<file path=docProps/app.xml><?xml version="1.0" encoding="utf-8"?>
<Properties xmlns="http://schemas.openxmlformats.org/officeDocument/2006/extended-properties" xmlns:vt="http://schemas.openxmlformats.org/officeDocument/2006/docPropsVTypes">
  <TotalTime>10963</TotalTime>
  <Words>589</Words>
  <Application>Microsoft Office PowerPoint</Application>
  <PresentationFormat>Widescreen</PresentationFormat>
  <Paragraphs>70</Paragraphs>
  <Slides>9</Slides>
  <Notes>7</Notes>
  <HiddenSlides>0</HiddenSlides>
  <MMClips>10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Arial</vt:lpstr>
      <vt:lpstr>Calibri</vt:lpstr>
      <vt:lpstr>Calibri Light</vt:lpstr>
      <vt:lpstr>Office Theme</vt:lpstr>
      <vt:lpstr>1_Office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Pronouns</dc:title>
  <dc:creator>Deidre Holes</dc:creator>
  <cp:lastModifiedBy>Jackie Edmonds</cp:lastModifiedBy>
  <cp:revision>651</cp:revision>
  <cp:lastPrinted>2018-05-09T10:54:19Z</cp:lastPrinted>
  <dcterms:created xsi:type="dcterms:W3CDTF">2013-08-23T07:43:20Z</dcterms:created>
  <dcterms:modified xsi:type="dcterms:W3CDTF">2021-01-11T22:14:11Z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0x01010004415E8F4B35A04CB5D92736A1574110</vt:lpwstr>
  </property>
</Properties>
</file>