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2" r:id="rId3"/>
    <p:sldId id="257" r:id="rId4"/>
    <p:sldId id="261" r:id="rId5"/>
    <p:sldId id="263" r:id="rId6"/>
    <p:sldId id="264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36" autoAdjust="0"/>
    <p:restoredTop sz="94660"/>
  </p:normalViewPr>
  <p:slideViewPr>
    <p:cSldViewPr snapToGrid="0">
      <p:cViewPr varScale="1">
        <p:scale>
          <a:sx n="80" d="100"/>
          <a:sy n="80" d="100"/>
        </p:scale>
        <p:origin x="53" y="1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7CEF4C-1F5D-4C5A-B347-9684A2DA44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AB7596-70FF-4FD0-BEC0-7C02817827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8A7BAD-935A-4DD6-BFCA-5729985264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4191-FB98-4B4C-ADDF-30C5C9C6CF8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D8AC01-13AB-4B40-85C9-10BAA5BB0E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CF734A-87B7-445D-9147-209115571C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AA36D-1204-4918-9C87-A6A1C7AFBA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05659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6F8AF2-78FF-4340-8334-BB69E78692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AED4EF-2421-4A00-8646-48B1813096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9C1830-351D-4F21-9593-700AB46215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4191-FB98-4B4C-ADDF-30C5C9C6CF8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982ED6-8F46-4325-946E-BAD5FD1D70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C4F091-45A5-45CB-AEAA-AA432FF96B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AA36D-1204-4918-9C87-A6A1C7AFBA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16955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92926F-5A8A-498D-B591-D47F8FAEB3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A6B51C-75BF-43AD-9F12-0D54CD9B26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C77199-737A-4044-80EA-5405D77AB5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4191-FB98-4B4C-ADDF-30C5C9C6CF8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248264-F09D-4EAC-B608-11DD4981B2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6D721A-4600-4D14-8EFF-3B3AAF46CB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AA36D-1204-4918-9C87-A6A1C7AFBA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4850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510E6B-5622-4082-9858-02E27FB70B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84E0EA-C661-4CBD-B831-F9FB7D7B86D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9AADF6-7A91-4A79-BB90-E4D944FAAD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5F42AE-9B05-4013-8896-1E72D89CD8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4191-FB98-4B4C-ADDF-30C5C9C6CF8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F1B15A-5FC4-4ECF-A04C-6858578E99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502062D-BA4F-43CA-8A31-188172305A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AA36D-1204-4918-9C87-A6A1C7AFBA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24824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A7436B-8595-478F-9417-B8DF4339A2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7452A5-4C1F-4D41-915B-78E380C187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A5431E1-33E3-47D9-8133-AF92E540E8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EBBC0F2-4575-4F47-8EB2-12389B7EC43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28B93CF-6726-49DD-99F3-82A1BE1B8C2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8D7BC01-237C-4534-AE9D-6E3169C66C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4191-FB98-4B4C-ADDF-30C5C9C6CF8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E5EAB31-371B-4E7D-9E72-E626A83AA8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CF36E0-9241-4BA6-94D9-4F6FF9E67C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AA36D-1204-4918-9C87-A6A1C7AFBA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80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E2D282-E1AA-4191-9536-A878B1C9FA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64E2E6D-DBE2-4602-A84D-F384CDDE38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4191-FB98-4B4C-ADDF-30C5C9C6CF8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7B861C-085C-439D-B352-26247B5617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38E658-0245-4E4E-9E0A-338AD616DB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AA36D-1204-4918-9C87-A6A1C7AFBA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7386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FF6E5E7-5241-4CE1-A9C6-8DDD782801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4191-FB98-4B4C-ADDF-30C5C9C6CF8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4615B32-2BBA-4E1D-8F63-5336478E44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0D07A0-73D9-4D3E-B024-46ED8F509E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AA36D-1204-4918-9C87-A6A1C7AFBA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7215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A3503F-E913-492F-A74F-76D8FA6DA2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11B4DC-E37A-4FFD-976B-F0CAD4ABA6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34E948-4277-4363-AEA7-4A1AE18AA0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EC25D9-F892-40C2-A694-B92F5F7FFC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4191-FB98-4B4C-ADDF-30C5C9C6CF8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12EA0D-2A3B-4143-ACA6-D3F120440E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1C6867-1B60-4378-80C4-449DC4BBC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AA36D-1204-4918-9C87-A6A1C7AFBA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3829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8C7233-2FDB-49D6-9A2B-D97D7F8D4C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5058185-2FFC-4C0A-B4A6-E6F6469CE6A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2B2F1E7-1FE7-46FE-B6EF-79A91D6333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0F016B4-E3D0-47BB-B86F-0D3988EB8C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4191-FB98-4B4C-ADDF-30C5C9C6CF8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722604-C003-454F-9EA6-38130DE320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27F241-C94E-4FD6-8C71-E0A170291B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AA36D-1204-4918-9C87-A6A1C7AFBA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06097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416C14-3B72-4D25-9A7F-92D799466F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5BA69C7-A4C1-43FB-A91F-A0D7E55C50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1B6F4A-3872-4AB2-9F98-A025AA1D8E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4191-FB98-4B4C-ADDF-30C5C9C6CF8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2D237C-A398-48B8-8B92-AB4A028E5D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3D8DFC-95B1-4F31-A7B4-A6670BB2B0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AA36D-1204-4918-9C87-A6A1C7AFBA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56058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9AE77E7-B87B-45FC-96A5-E20378841FF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E2B9C2A-532E-42B5-93E4-7F03935C8F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069B0B-64B0-42DF-9188-23BD89752A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4191-FB98-4B4C-ADDF-30C5C9C6CF8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C0480E-E5EF-4543-BDDA-0780A3CAD7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5C3E75-43CC-452F-987E-6EC27C6394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AA36D-1204-4918-9C87-A6A1C7AFBA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19876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833BEBE-EDEA-47EC-B1F0-CBCF48E181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651965-6011-41D5-8358-2E1CA1C0AB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7B2EF0-8078-4BEE-BC15-5911EF51004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B34191-FB98-4B4C-ADDF-30C5C9C6CF8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B0DECD-1F32-4174-9EAD-46DB8D03CAE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9EFE0F-799F-4FBF-A049-B1AE95FE18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BAA36D-1204-4918-9C87-A6A1C7AFBA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9557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BC9EFE1-D8CB-4668-9980-DB108327A7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05" y="0"/>
            <a:ext cx="6271569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7CBAE1BD-B8E4-4029-8AA2-C77E4FED98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94BAFB0-DBD8-43A3-8272-3079DD2C8EA3}"/>
              </a:ext>
            </a:extLst>
          </p:cNvPr>
          <p:cNvSpPr txBox="1"/>
          <p:nvPr/>
        </p:nvSpPr>
        <p:spPr>
          <a:xfrm>
            <a:off x="6585882" y="4267832"/>
            <a:ext cx="4805996" cy="140144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Le secret - 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Par Eric </a:t>
            </a:r>
            <a:r>
              <a:rPr lang="en-US" sz="4400" b="1" dirty="0" err="1">
                <a:solidFill>
                  <a:srgbClr val="000000"/>
                </a:solidFill>
                <a:latin typeface="+mj-lt"/>
                <a:ea typeface="+mj-ea"/>
                <a:cs typeface="+mj-cs"/>
              </a:rPr>
              <a:t>Battut</a:t>
            </a:r>
            <a:endParaRPr lang="en-US" sz="4400" b="1" dirty="0">
              <a:solidFill>
                <a:srgbClr val="00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0" name="Freeform 49">
            <a:extLst>
              <a:ext uri="{FF2B5EF4-FFF2-40B4-BE49-F238E27FC236}">
                <a16:creationId xmlns:a16="http://schemas.microsoft.com/office/drawing/2014/main" id="{77DA6D33-2D62-458C-BF5D-DBF612FD55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590635"/>
            <a:ext cx="5478085" cy="6276841"/>
          </a:xfrm>
          <a:custGeom>
            <a:avLst/>
            <a:gdLst>
              <a:gd name="connsiteX0" fmla="*/ 2178155 w 5478085"/>
              <a:gd name="connsiteY0" fmla="*/ 0 h 6276841"/>
              <a:gd name="connsiteX1" fmla="*/ 5478085 w 5478085"/>
              <a:gd name="connsiteY1" fmla="*/ 3299930 h 6276841"/>
              <a:gd name="connsiteX2" fmla="*/ 3751098 w 5478085"/>
              <a:gd name="connsiteY2" fmla="*/ 6201577 h 6276841"/>
              <a:gd name="connsiteX3" fmla="*/ 3594858 w 5478085"/>
              <a:gd name="connsiteY3" fmla="*/ 6276841 h 6276841"/>
              <a:gd name="connsiteX4" fmla="*/ 761453 w 5478085"/>
              <a:gd name="connsiteY4" fmla="*/ 6276841 h 6276841"/>
              <a:gd name="connsiteX5" fmla="*/ 605213 w 5478085"/>
              <a:gd name="connsiteY5" fmla="*/ 6201577 h 6276841"/>
              <a:gd name="connsiteX6" fmla="*/ 79093 w 5478085"/>
              <a:gd name="connsiteY6" fmla="*/ 5846317 h 6276841"/>
              <a:gd name="connsiteX7" fmla="*/ 0 w 5478085"/>
              <a:gd name="connsiteY7" fmla="*/ 5774432 h 6276841"/>
              <a:gd name="connsiteX8" fmla="*/ 0 w 5478085"/>
              <a:gd name="connsiteY8" fmla="*/ 825429 h 6276841"/>
              <a:gd name="connsiteX9" fmla="*/ 79093 w 5478085"/>
              <a:gd name="connsiteY9" fmla="*/ 753544 h 6276841"/>
              <a:gd name="connsiteX10" fmla="*/ 2178155 w 5478085"/>
              <a:gd name="connsiteY10" fmla="*/ 0 h 62768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478085" h="6276841">
                <a:moveTo>
                  <a:pt x="2178155" y="0"/>
                </a:moveTo>
                <a:cubicBezTo>
                  <a:pt x="4000656" y="0"/>
                  <a:pt x="5478085" y="1477429"/>
                  <a:pt x="5478085" y="3299930"/>
                </a:cubicBezTo>
                <a:cubicBezTo>
                  <a:pt x="5478085" y="4552900"/>
                  <a:pt x="4779769" y="5642769"/>
                  <a:pt x="3751098" y="6201577"/>
                </a:cubicBezTo>
                <a:lnTo>
                  <a:pt x="3594858" y="6276841"/>
                </a:lnTo>
                <a:lnTo>
                  <a:pt x="761453" y="6276841"/>
                </a:lnTo>
                <a:lnTo>
                  <a:pt x="605213" y="6201577"/>
                </a:lnTo>
                <a:cubicBezTo>
                  <a:pt x="418182" y="6099975"/>
                  <a:pt x="242071" y="5980818"/>
                  <a:pt x="79093" y="5846317"/>
                </a:cubicBezTo>
                <a:lnTo>
                  <a:pt x="0" y="5774432"/>
                </a:lnTo>
                <a:lnTo>
                  <a:pt x="0" y="825429"/>
                </a:lnTo>
                <a:lnTo>
                  <a:pt x="79093" y="753544"/>
                </a:lnTo>
                <a:cubicBezTo>
                  <a:pt x="649516" y="282789"/>
                  <a:pt x="1380811" y="0"/>
                  <a:pt x="2178155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accent3"/>
                </a:gs>
                <a:gs pos="100000">
                  <a:schemeClr val="accent3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BD6E31-DF1C-480F-8D70-063749AAD7E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</a:blip>
          <a:srcRect l="12476" r="5514"/>
          <a:stretch/>
        </p:blipFill>
        <p:spPr>
          <a:xfrm>
            <a:off x="1" y="770037"/>
            <a:ext cx="5298683" cy="6097438"/>
          </a:xfrm>
          <a:custGeom>
            <a:avLst/>
            <a:gdLst/>
            <a:ahLst/>
            <a:cxnLst/>
            <a:rect l="l" t="t" r="r" b="b"/>
            <a:pathLst>
              <a:path w="5298683" h="6097438">
                <a:moveTo>
                  <a:pt x="2178155" y="0"/>
                </a:moveTo>
                <a:cubicBezTo>
                  <a:pt x="3901575" y="0"/>
                  <a:pt x="5298683" y="1397108"/>
                  <a:pt x="5298683" y="3120527"/>
                </a:cubicBezTo>
                <a:cubicBezTo>
                  <a:pt x="5298683" y="4413092"/>
                  <a:pt x="4512810" y="5522106"/>
                  <a:pt x="3392805" y="5995828"/>
                </a:cubicBezTo>
                <a:lnTo>
                  <a:pt x="3115184" y="6097438"/>
                </a:lnTo>
                <a:lnTo>
                  <a:pt x="1241127" y="6097438"/>
                </a:lnTo>
                <a:lnTo>
                  <a:pt x="963506" y="5995828"/>
                </a:lnTo>
                <a:cubicBezTo>
                  <a:pt x="683504" y="5877397"/>
                  <a:pt x="424387" y="5719261"/>
                  <a:pt x="193210" y="5528477"/>
                </a:cubicBezTo>
                <a:lnTo>
                  <a:pt x="0" y="5352876"/>
                </a:lnTo>
                <a:lnTo>
                  <a:pt x="0" y="888178"/>
                </a:lnTo>
                <a:lnTo>
                  <a:pt x="193210" y="712577"/>
                </a:lnTo>
                <a:cubicBezTo>
                  <a:pt x="732621" y="267415"/>
                  <a:pt x="1424159" y="0"/>
                  <a:pt x="2178155" y="0"/>
                </a:cubicBezTo>
                <a:close/>
              </a:path>
            </a:pathLst>
          </a:cu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37313755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592CC4F-E8E5-407E-BFCD-4BBCA48D3E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595" r="2967"/>
          <a:stretch/>
        </p:blipFill>
        <p:spPr>
          <a:xfrm>
            <a:off x="1114425" y="295275"/>
            <a:ext cx="9372600" cy="647378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B607B98-7700-4DC9-8BE8-A876255F9C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AFECDF6-E885-44A1-B21F-D94E6FEA8A2D}"/>
              </a:ext>
            </a:extLst>
          </p:cNvPr>
          <p:cNvSpPr txBox="1"/>
          <p:nvPr/>
        </p:nvSpPr>
        <p:spPr>
          <a:xfrm>
            <a:off x="506027" y="443883"/>
            <a:ext cx="2183907" cy="1938992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GB" sz="2400" dirty="0" err="1"/>
              <a:t>Qu’est-ce</a:t>
            </a:r>
            <a:r>
              <a:rPr lang="en-GB" sz="2400" dirty="0"/>
              <a:t> que </a:t>
            </a:r>
            <a:r>
              <a:rPr lang="en-GB" sz="2400" dirty="0" err="1"/>
              <a:t>tu</a:t>
            </a:r>
            <a:r>
              <a:rPr lang="en-GB" sz="2400" dirty="0"/>
              <a:t> as cache?  </a:t>
            </a:r>
          </a:p>
          <a:p>
            <a:endParaRPr lang="en-GB" sz="2400" dirty="0"/>
          </a:p>
          <a:p>
            <a:r>
              <a:rPr lang="en-GB" sz="2400" dirty="0"/>
              <a:t>- What are you hiding? 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AECD89-3021-44FC-A546-4160928DF9AE}"/>
              </a:ext>
            </a:extLst>
          </p:cNvPr>
          <p:cNvSpPr txBox="1"/>
          <p:nvPr/>
        </p:nvSpPr>
        <p:spPr>
          <a:xfrm>
            <a:off x="9670741" y="453565"/>
            <a:ext cx="2015232" cy="397031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GB" sz="2800" dirty="0" err="1"/>
              <a:t>C’est</a:t>
            </a:r>
            <a:r>
              <a:rPr lang="en-GB" sz="2800" dirty="0"/>
              <a:t> mon secret, je ne le </a:t>
            </a:r>
            <a:r>
              <a:rPr lang="en-GB" sz="2800" dirty="0" err="1"/>
              <a:t>dirai</a:t>
            </a:r>
            <a:r>
              <a:rPr lang="en-GB" sz="2800" dirty="0"/>
              <a:t> jamais. </a:t>
            </a:r>
          </a:p>
          <a:p>
            <a:endParaRPr lang="en-GB" sz="2800" dirty="0"/>
          </a:p>
          <a:p>
            <a:r>
              <a:rPr lang="en-GB" sz="2800" dirty="0"/>
              <a:t>It’s my secret and will never say. </a:t>
            </a:r>
          </a:p>
        </p:txBody>
      </p:sp>
    </p:spTree>
    <p:extLst>
      <p:ext uri="{BB962C8B-B14F-4D97-AF65-F5344CB8AC3E}">
        <p14:creationId xmlns:p14="http://schemas.microsoft.com/office/powerpoint/2010/main" val="23498670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BC9EFE1-D8CB-4668-9980-DB108327A7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05" y="0"/>
            <a:ext cx="6271569" cy="6858000"/>
          </a:xfrm>
          <a:prstGeom prst="rect">
            <a:avLst/>
          </a:prstGeom>
          <a:gradFill>
            <a:gsLst>
              <a:gs pos="0">
                <a:schemeClr val="accent4"/>
              </a:gs>
              <a:gs pos="25000">
                <a:schemeClr val="accent4"/>
              </a:gs>
              <a:gs pos="94000">
                <a:schemeClr val="accent2"/>
              </a:gs>
              <a:gs pos="100000">
                <a:schemeClr val="accent2"/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7CBAE1BD-B8E4-4029-8AA2-C77E4FED98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174B240-BDFC-475B-9E03-4C90C405ED24}"/>
              </a:ext>
            </a:extLst>
          </p:cNvPr>
          <p:cNvSpPr txBox="1"/>
          <p:nvPr/>
        </p:nvSpPr>
        <p:spPr>
          <a:xfrm>
            <a:off x="6585882" y="4267832"/>
            <a:ext cx="4805996" cy="140144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100" b="1">
                <a:solidFill>
                  <a:srgbClr val="000000"/>
                </a:solidFill>
                <a:latin typeface="+mj-lt"/>
                <a:ea typeface="+mj-ea"/>
                <a:cs typeface="+mj-cs"/>
              </a:rPr>
              <a:t>Can you remember any of the names of these animals en franc</a:t>
            </a:r>
            <a:r>
              <a:rPr lang="en-US" sz="310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ais?  </a:t>
            </a:r>
          </a:p>
        </p:txBody>
      </p:sp>
      <p:sp>
        <p:nvSpPr>
          <p:cNvPr id="20" name="Freeform 49">
            <a:extLst>
              <a:ext uri="{FF2B5EF4-FFF2-40B4-BE49-F238E27FC236}">
                <a16:creationId xmlns:a16="http://schemas.microsoft.com/office/drawing/2014/main" id="{77DA6D33-2D62-458C-BF5D-DBF612FD55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590635"/>
            <a:ext cx="5478085" cy="6276841"/>
          </a:xfrm>
          <a:custGeom>
            <a:avLst/>
            <a:gdLst>
              <a:gd name="connsiteX0" fmla="*/ 2178155 w 5478085"/>
              <a:gd name="connsiteY0" fmla="*/ 0 h 6276841"/>
              <a:gd name="connsiteX1" fmla="*/ 5478085 w 5478085"/>
              <a:gd name="connsiteY1" fmla="*/ 3299930 h 6276841"/>
              <a:gd name="connsiteX2" fmla="*/ 3751098 w 5478085"/>
              <a:gd name="connsiteY2" fmla="*/ 6201577 h 6276841"/>
              <a:gd name="connsiteX3" fmla="*/ 3594858 w 5478085"/>
              <a:gd name="connsiteY3" fmla="*/ 6276841 h 6276841"/>
              <a:gd name="connsiteX4" fmla="*/ 761453 w 5478085"/>
              <a:gd name="connsiteY4" fmla="*/ 6276841 h 6276841"/>
              <a:gd name="connsiteX5" fmla="*/ 605213 w 5478085"/>
              <a:gd name="connsiteY5" fmla="*/ 6201577 h 6276841"/>
              <a:gd name="connsiteX6" fmla="*/ 79093 w 5478085"/>
              <a:gd name="connsiteY6" fmla="*/ 5846317 h 6276841"/>
              <a:gd name="connsiteX7" fmla="*/ 0 w 5478085"/>
              <a:gd name="connsiteY7" fmla="*/ 5774432 h 6276841"/>
              <a:gd name="connsiteX8" fmla="*/ 0 w 5478085"/>
              <a:gd name="connsiteY8" fmla="*/ 825429 h 6276841"/>
              <a:gd name="connsiteX9" fmla="*/ 79093 w 5478085"/>
              <a:gd name="connsiteY9" fmla="*/ 753544 h 6276841"/>
              <a:gd name="connsiteX10" fmla="*/ 2178155 w 5478085"/>
              <a:gd name="connsiteY10" fmla="*/ 0 h 62768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478085" h="6276841">
                <a:moveTo>
                  <a:pt x="2178155" y="0"/>
                </a:moveTo>
                <a:cubicBezTo>
                  <a:pt x="4000656" y="0"/>
                  <a:pt x="5478085" y="1477429"/>
                  <a:pt x="5478085" y="3299930"/>
                </a:cubicBezTo>
                <a:cubicBezTo>
                  <a:pt x="5478085" y="4552900"/>
                  <a:pt x="4779769" y="5642769"/>
                  <a:pt x="3751098" y="6201577"/>
                </a:cubicBezTo>
                <a:lnTo>
                  <a:pt x="3594858" y="6276841"/>
                </a:lnTo>
                <a:lnTo>
                  <a:pt x="761453" y="6276841"/>
                </a:lnTo>
                <a:lnTo>
                  <a:pt x="605213" y="6201577"/>
                </a:lnTo>
                <a:cubicBezTo>
                  <a:pt x="418182" y="6099975"/>
                  <a:pt x="242071" y="5980818"/>
                  <a:pt x="79093" y="5846317"/>
                </a:cubicBezTo>
                <a:lnTo>
                  <a:pt x="0" y="5774432"/>
                </a:lnTo>
                <a:lnTo>
                  <a:pt x="0" y="825429"/>
                </a:lnTo>
                <a:lnTo>
                  <a:pt x="79093" y="753544"/>
                </a:lnTo>
                <a:cubicBezTo>
                  <a:pt x="649516" y="282789"/>
                  <a:pt x="1380811" y="0"/>
                  <a:pt x="2178155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4"/>
                </a:gs>
                <a:gs pos="23000">
                  <a:schemeClr val="accent4"/>
                </a:gs>
                <a:gs pos="83000">
                  <a:schemeClr val="accent2"/>
                </a:gs>
                <a:gs pos="100000">
                  <a:schemeClr val="accent2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D39B050-8F0D-4930-A68B-ECCD9ACACB8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</a:blip>
          <a:srcRect b="4959"/>
          <a:stretch/>
        </p:blipFill>
        <p:spPr>
          <a:xfrm>
            <a:off x="1" y="770037"/>
            <a:ext cx="5298683" cy="6097438"/>
          </a:xfrm>
          <a:custGeom>
            <a:avLst/>
            <a:gdLst/>
            <a:ahLst/>
            <a:cxnLst/>
            <a:rect l="l" t="t" r="r" b="b"/>
            <a:pathLst>
              <a:path w="5298683" h="6097438">
                <a:moveTo>
                  <a:pt x="2178155" y="0"/>
                </a:moveTo>
                <a:cubicBezTo>
                  <a:pt x="3901575" y="0"/>
                  <a:pt x="5298683" y="1397108"/>
                  <a:pt x="5298683" y="3120527"/>
                </a:cubicBezTo>
                <a:cubicBezTo>
                  <a:pt x="5298683" y="4413092"/>
                  <a:pt x="4512810" y="5522106"/>
                  <a:pt x="3392805" y="5995828"/>
                </a:cubicBezTo>
                <a:lnTo>
                  <a:pt x="3115184" y="6097438"/>
                </a:lnTo>
                <a:lnTo>
                  <a:pt x="1241127" y="6097438"/>
                </a:lnTo>
                <a:lnTo>
                  <a:pt x="963506" y="5995828"/>
                </a:lnTo>
                <a:cubicBezTo>
                  <a:pt x="683504" y="5877397"/>
                  <a:pt x="424387" y="5719261"/>
                  <a:pt x="193210" y="5528477"/>
                </a:cubicBezTo>
                <a:lnTo>
                  <a:pt x="0" y="5352876"/>
                </a:lnTo>
                <a:lnTo>
                  <a:pt x="0" y="888178"/>
                </a:lnTo>
                <a:lnTo>
                  <a:pt x="193210" y="712577"/>
                </a:lnTo>
                <a:cubicBezTo>
                  <a:pt x="732621" y="267415"/>
                  <a:pt x="1424159" y="0"/>
                  <a:pt x="2178155" y="0"/>
                </a:cubicBezTo>
                <a:close/>
              </a:path>
            </a:pathLst>
          </a:cu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32269603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23E859E-BCBF-4E66-BDB2-B45C407894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30581"/>
            <a:ext cx="12192000" cy="2827419"/>
          </a:xfrm>
          <a:prstGeom prst="rect">
            <a:avLst/>
          </a:prstGeom>
          <a:gradFill>
            <a:gsLst>
              <a:gs pos="0">
                <a:schemeClr val="accent4"/>
              </a:gs>
              <a:gs pos="25000">
                <a:schemeClr val="accent4"/>
              </a:gs>
              <a:gs pos="94000">
                <a:schemeClr val="accent2"/>
              </a:gs>
              <a:gs pos="100000">
                <a:schemeClr val="accent2"/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A9AEE7E-B925-446D-8A61-75BFE40B8B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716" b="33968"/>
          <a:stretch/>
        </p:blipFill>
        <p:spPr>
          <a:xfrm flipV="1">
            <a:off x="0" y="4228848"/>
            <a:ext cx="12192000" cy="1393277"/>
          </a:xfrm>
          <a:custGeom>
            <a:avLst/>
            <a:gdLst>
              <a:gd name="connsiteX0" fmla="*/ 0 w 12192000"/>
              <a:gd name="connsiteY0" fmla="*/ 0 h 3049325"/>
              <a:gd name="connsiteX1" fmla="*/ 12192000 w 12192000"/>
              <a:gd name="connsiteY1" fmla="*/ 0 h 3049325"/>
              <a:gd name="connsiteX2" fmla="*/ 12192000 w 12192000"/>
              <a:gd name="connsiteY2" fmla="*/ 3049325 h 3049325"/>
              <a:gd name="connsiteX3" fmla="*/ 0 w 12192000"/>
              <a:gd name="connsiteY3" fmla="*/ 3049325 h 3049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3049325">
                <a:moveTo>
                  <a:pt x="0" y="0"/>
                </a:moveTo>
                <a:lnTo>
                  <a:pt x="12192000" y="0"/>
                </a:lnTo>
                <a:lnTo>
                  <a:pt x="12192000" y="3049325"/>
                </a:lnTo>
                <a:lnTo>
                  <a:pt x="0" y="3049325"/>
                </a:lnTo>
                <a:close/>
              </a:path>
            </a:pathLst>
          </a:cu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B200660-DD12-4B28-9489-64AB0CE8C48A}"/>
              </a:ext>
            </a:extLst>
          </p:cNvPr>
          <p:cNvSpPr txBox="1"/>
          <p:nvPr/>
        </p:nvSpPr>
        <p:spPr>
          <a:xfrm>
            <a:off x="804672" y="5033994"/>
            <a:ext cx="10579398" cy="11897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Match the pairs 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45D527E-542C-44E0-8FC2-F03B24CFA2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437322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EAB39D9-64CF-49F6-B30F-5534E5B8A498}"/>
              </a:ext>
            </a:extLst>
          </p:cNvPr>
          <p:cNvSpPr txBox="1"/>
          <p:nvPr/>
        </p:nvSpPr>
        <p:spPr>
          <a:xfrm>
            <a:off x="5970479" y="634298"/>
            <a:ext cx="5546942" cy="322762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0000"/>
                </a:solidFill>
              </a:rPr>
              <a:t>Can you remember why some words begin with LA and others begin with LE ? 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b="1" dirty="0">
              <a:solidFill>
                <a:srgbClr val="000000"/>
              </a:solidFill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0000"/>
                </a:solidFill>
              </a:rPr>
              <a:t>If a word begins with a vowel (</a:t>
            </a:r>
            <a:r>
              <a:rPr lang="en-US" sz="2400" b="1" dirty="0" err="1">
                <a:solidFill>
                  <a:srgbClr val="000000"/>
                </a:solidFill>
              </a:rPr>
              <a:t>a,e,i</a:t>
            </a:r>
            <a:r>
              <a:rPr lang="en-US" sz="2400" b="1" dirty="0">
                <a:solidFill>
                  <a:srgbClr val="000000"/>
                </a:solidFill>
              </a:rPr>
              <a:t>, </a:t>
            </a:r>
            <a:r>
              <a:rPr lang="en-US" sz="2400" b="1" dirty="0" err="1">
                <a:solidFill>
                  <a:srgbClr val="000000"/>
                </a:solidFill>
              </a:rPr>
              <a:t>o,u</a:t>
            </a:r>
            <a:r>
              <a:rPr lang="en-US" sz="2400" b="1" dirty="0">
                <a:solidFill>
                  <a:srgbClr val="000000"/>
                </a:solidFill>
              </a:rPr>
              <a:t>) it will begin with l’ 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b="1" dirty="0">
              <a:solidFill>
                <a:srgbClr val="000000"/>
              </a:solidFill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dirty="0" err="1">
                <a:solidFill>
                  <a:srgbClr val="000000"/>
                </a:solidFill>
              </a:rPr>
              <a:t>L’ecureuil</a:t>
            </a:r>
            <a:endParaRPr lang="en-US" sz="2400" b="1" dirty="0">
              <a:solidFill>
                <a:srgbClr val="000000"/>
              </a:solidFill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dirty="0" err="1">
                <a:solidFill>
                  <a:srgbClr val="000000"/>
                </a:solidFill>
              </a:rPr>
              <a:t>L’oiseau</a:t>
            </a:r>
            <a:endParaRPr lang="en-US" sz="2400" b="1" dirty="0">
              <a:solidFill>
                <a:srgbClr val="000000"/>
              </a:solidFill>
            </a:endParaRPr>
          </a:p>
        </p:txBody>
      </p:sp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DA6881F5-9CC9-49A8-BA7E-5CD2DAFFC7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1653850"/>
              </p:ext>
            </p:extLst>
          </p:nvPr>
        </p:nvGraphicFramePr>
        <p:xfrm>
          <a:off x="804672" y="622266"/>
          <a:ext cx="4834128" cy="37509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54444">
                  <a:extLst>
                    <a:ext uri="{9D8B030D-6E8A-4147-A177-3AD203B41FA5}">
                      <a16:colId xmlns:a16="http://schemas.microsoft.com/office/drawing/2014/main" val="2161157544"/>
                    </a:ext>
                  </a:extLst>
                </a:gridCol>
                <a:gridCol w="936299">
                  <a:extLst>
                    <a:ext uri="{9D8B030D-6E8A-4147-A177-3AD203B41FA5}">
                      <a16:colId xmlns:a16="http://schemas.microsoft.com/office/drawing/2014/main" val="3456386450"/>
                    </a:ext>
                  </a:extLst>
                </a:gridCol>
                <a:gridCol w="2143385">
                  <a:extLst>
                    <a:ext uri="{9D8B030D-6E8A-4147-A177-3AD203B41FA5}">
                      <a16:colId xmlns:a16="http://schemas.microsoft.com/office/drawing/2014/main" val="2574050874"/>
                    </a:ext>
                  </a:extLst>
                </a:gridCol>
              </a:tblGrid>
              <a:tr h="387423">
                <a:tc>
                  <a:txBody>
                    <a:bodyPr/>
                    <a:lstStyle/>
                    <a:p>
                      <a:r>
                        <a:rPr lang="en-GB" sz="1500"/>
                        <a:t>Le francais </a:t>
                      </a:r>
                    </a:p>
                  </a:txBody>
                  <a:tcPr marL="78567" marR="78567" marT="39284" marB="39284"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8567" marR="78567" marT="39284" marB="39284"/>
                </a:tc>
                <a:tc>
                  <a:txBody>
                    <a:bodyPr/>
                    <a:lstStyle/>
                    <a:p>
                      <a:r>
                        <a:rPr lang="en-GB" sz="1500"/>
                        <a:t>L’anglais</a:t>
                      </a:r>
                    </a:p>
                  </a:txBody>
                  <a:tcPr marL="78567" marR="78567" marT="39284" marB="39284"/>
                </a:tc>
                <a:extLst>
                  <a:ext uri="{0D108BD9-81ED-4DB2-BD59-A6C34878D82A}">
                    <a16:rowId xmlns:a16="http://schemas.microsoft.com/office/drawing/2014/main" val="852321734"/>
                  </a:ext>
                </a:extLst>
              </a:tr>
              <a:tr h="651574">
                <a:tc>
                  <a:txBody>
                    <a:bodyPr/>
                    <a:lstStyle/>
                    <a:p>
                      <a:r>
                        <a:rPr lang="en-GB" sz="1500"/>
                        <a:t>La pomme</a:t>
                      </a:r>
                    </a:p>
                    <a:p>
                      <a:endParaRPr lang="en-GB" sz="1500"/>
                    </a:p>
                  </a:txBody>
                  <a:tcPr marL="78567" marR="78567" marT="39284" marB="39284"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8567" marR="78567" marT="39284" marB="39284"/>
                </a:tc>
                <a:tc>
                  <a:txBody>
                    <a:bodyPr/>
                    <a:lstStyle/>
                    <a:p>
                      <a:r>
                        <a:rPr lang="en-GB" sz="1500"/>
                        <a:t>squirrel </a:t>
                      </a:r>
                    </a:p>
                  </a:txBody>
                  <a:tcPr marL="78567" marR="78567" marT="39284" marB="39284"/>
                </a:tc>
                <a:extLst>
                  <a:ext uri="{0D108BD9-81ED-4DB2-BD59-A6C34878D82A}">
                    <a16:rowId xmlns:a16="http://schemas.microsoft.com/office/drawing/2014/main" val="280988572"/>
                  </a:ext>
                </a:extLst>
              </a:tr>
              <a:tr h="387423">
                <a:tc>
                  <a:txBody>
                    <a:bodyPr/>
                    <a:lstStyle/>
                    <a:p>
                      <a:r>
                        <a:rPr lang="en-GB" sz="1500"/>
                        <a:t>L’ecureuil </a:t>
                      </a:r>
                    </a:p>
                  </a:txBody>
                  <a:tcPr marL="78567" marR="78567" marT="39284" marB="39284"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8567" marR="78567" marT="39284" marB="39284"/>
                </a:tc>
                <a:tc>
                  <a:txBody>
                    <a:bodyPr/>
                    <a:lstStyle/>
                    <a:p>
                      <a:r>
                        <a:rPr lang="en-GB" sz="1500"/>
                        <a:t>hedgehog</a:t>
                      </a:r>
                    </a:p>
                  </a:txBody>
                  <a:tcPr marL="78567" marR="78567" marT="39284" marB="39284"/>
                </a:tc>
                <a:extLst>
                  <a:ext uri="{0D108BD9-81ED-4DB2-BD59-A6C34878D82A}">
                    <a16:rowId xmlns:a16="http://schemas.microsoft.com/office/drawing/2014/main" val="3378609813"/>
                  </a:ext>
                </a:extLst>
              </a:tr>
              <a:tr h="387423">
                <a:tc>
                  <a:txBody>
                    <a:bodyPr/>
                    <a:lstStyle/>
                    <a:p>
                      <a:r>
                        <a:rPr lang="en-GB" sz="1500"/>
                        <a:t>La  grenouille </a:t>
                      </a:r>
                    </a:p>
                  </a:txBody>
                  <a:tcPr marL="78567" marR="78567" marT="39284" marB="39284"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8567" marR="78567" marT="39284" marB="39284"/>
                </a:tc>
                <a:tc>
                  <a:txBody>
                    <a:bodyPr/>
                    <a:lstStyle/>
                    <a:p>
                      <a:r>
                        <a:rPr lang="en-GB" sz="1500"/>
                        <a:t>bird</a:t>
                      </a:r>
                    </a:p>
                  </a:txBody>
                  <a:tcPr marL="78567" marR="78567" marT="39284" marB="39284"/>
                </a:tc>
                <a:extLst>
                  <a:ext uri="{0D108BD9-81ED-4DB2-BD59-A6C34878D82A}">
                    <a16:rowId xmlns:a16="http://schemas.microsoft.com/office/drawing/2014/main" val="67232331"/>
                  </a:ext>
                </a:extLst>
              </a:tr>
              <a:tr h="387423">
                <a:tc>
                  <a:txBody>
                    <a:bodyPr/>
                    <a:lstStyle/>
                    <a:p>
                      <a:r>
                        <a:rPr lang="en-GB" sz="1500"/>
                        <a:t>Le herisson </a:t>
                      </a:r>
                    </a:p>
                  </a:txBody>
                  <a:tcPr marL="78567" marR="78567" marT="39284" marB="39284"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8567" marR="78567" marT="39284" marB="39284"/>
                </a:tc>
                <a:tc>
                  <a:txBody>
                    <a:bodyPr/>
                    <a:lstStyle/>
                    <a:p>
                      <a:r>
                        <a:rPr lang="en-GB" sz="1500"/>
                        <a:t>apple </a:t>
                      </a:r>
                    </a:p>
                  </a:txBody>
                  <a:tcPr marL="78567" marR="78567" marT="39284" marB="39284"/>
                </a:tc>
                <a:extLst>
                  <a:ext uri="{0D108BD9-81ED-4DB2-BD59-A6C34878D82A}">
                    <a16:rowId xmlns:a16="http://schemas.microsoft.com/office/drawing/2014/main" val="3214468874"/>
                  </a:ext>
                </a:extLst>
              </a:tr>
              <a:tr h="387423">
                <a:tc>
                  <a:txBody>
                    <a:bodyPr/>
                    <a:lstStyle/>
                    <a:p>
                      <a:r>
                        <a:rPr lang="en-GB" sz="1500"/>
                        <a:t>La  tortue</a:t>
                      </a:r>
                    </a:p>
                  </a:txBody>
                  <a:tcPr marL="78567" marR="78567" marT="39284" marB="39284"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8567" marR="78567" marT="39284" marB="39284"/>
                </a:tc>
                <a:tc>
                  <a:txBody>
                    <a:bodyPr/>
                    <a:lstStyle/>
                    <a:p>
                      <a:r>
                        <a:rPr lang="en-GB" sz="1500"/>
                        <a:t>frog</a:t>
                      </a:r>
                    </a:p>
                  </a:txBody>
                  <a:tcPr marL="78567" marR="78567" marT="39284" marB="39284"/>
                </a:tc>
                <a:extLst>
                  <a:ext uri="{0D108BD9-81ED-4DB2-BD59-A6C34878D82A}">
                    <a16:rowId xmlns:a16="http://schemas.microsoft.com/office/drawing/2014/main" val="1346446491"/>
                  </a:ext>
                </a:extLst>
              </a:tr>
              <a:tr h="387423">
                <a:tc>
                  <a:txBody>
                    <a:bodyPr/>
                    <a:lstStyle/>
                    <a:p>
                      <a:r>
                        <a:rPr lang="en-GB" sz="1500"/>
                        <a:t>Le lapin </a:t>
                      </a:r>
                    </a:p>
                  </a:txBody>
                  <a:tcPr marL="78567" marR="78567" marT="39284" marB="39284"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8567" marR="78567" marT="39284" marB="39284"/>
                </a:tc>
                <a:tc>
                  <a:txBody>
                    <a:bodyPr/>
                    <a:lstStyle/>
                    <a:p>
                      <a:r>
                        <a:rPr lang="en-GB" sz="1500"/>
                        <a:t>mouse </a:t>
                      </a:r>
                    </a:p>
                  </a:txBody>
                  <a:tcPr marL="78567" marR="78567" marT="39284" marB="39284"/>
                </a:tc>
                <a:extLst>
                  <a:ext uri="{0D108BD9-81ED-4DB2-BD59-A6C34878D82A}">
                    <a16:rowId xmlns:a16="http://schemas.microsoft.com/office/drawing/2014/main" val="1012320959"/>
                  </a:ext>
                </a:extLst>
              </a:tr>
              <a:tr h="387423">
                <a:tc>
                  <a:txBody>
                    <a:bodyPr/>
                    <a:lstStyle/>
                    <a:p>
                      <a:r>
                        <a:rPr lang="en-GB" sz="1500"/>
                        <a:t>L’ oiseau </a:t>
                      </a:r>
                    </a:p>
                  </a:txBody>
                  <a:tcPr marL="78567" marR="78567" marT="39284" marB="39284"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8567" marR="78567" marT="39284" marB="39284"/>
                </a:tc>
                <a:tc>
                  <a:txBody>
                    <a:bodyPr/>
                    <a:lstStyle/>
                    <a:p>
                      <a:r>
                        <a:rPr lang="en-GB" sz="1500"/>
                        <a:t>tortoise </a:t>
                      </a:r>
                    </a:p>
                  </a:txBody>
                  <a:tcPr marL="78567" marR="78567" marT="39284" marB="39284"/>
                </a:tc>
                <a:extLst>
                  <a:ext uri="{0D108BD9-81ED-4DB2-BD59-A6C34878D82A}">
                    <a16:rowId xmlns:a16="http://schemas.microsoft.com/office/drawing/2014/main" val="3957775661"/>
                  </a:ext>
                </a:extLst>
              </a:tr>
              <a:tr h="387423">
                <a:tc>
                  <a:txBody>
                    <a:bodyPr/>
                    <a:lstStyle/>
                    <a:p>
                      <a:r>
                        <a:rPr lang="en-GB" sz="1500"/>
                        <a:t>La  souris </a:t>
                      </a:r>
                    </a:p>
                  </a:txBody>
                  <a:tcPr marL="78567" marR="78567" marT="39284" marB="39284"/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8567" marR="78567" marT="39284" marB="39284"/>
                </a:tc>
                <a:tc>
                  <a:txBody>
                    <a:bodyPr/>
                    <a:lstStyle/>
                    <a:p>
                      <a:r>
                        <a:rPr lang="en-GB" sz="1500" dirty="0"/>
                        <a:t>rabbit</a:t>
                      </a:r>
                    </a:p>
                  </a:txBody>
                  <a:tcPr marL="78567" marR="78567" marT="39284" marB="39284"/>
                </a:tc>
                <a:extLst>
                  <a:ext uri="{0D108BD9-81ED-4DB2-BD59-A6C34878D82A}">
                    <a16:rowId xmlns:a16="http://schemas.microsoft.com/office/drawing/2014/main" val="39902705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685315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A0E4E09-FC02-4ADC-951A-3FFA90B6FE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6DF2C8-E816-4909-A6A7-C770D981B0D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t="2476" r="-1" b="4898"/>
          <a:stretch/>
        </p:blipFill>
        <p:spPr>
          <a:xfrm>
            <a:off x="0" y="0"/>
            <a:ext cx="6423053" cy="685800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4F266AD-725B-4A9D-B448-4C000F95CB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8E5BDE1-F538-497A-BC5A-F463F61748F7}"/>
              </a:ext>
            </a:extLst>
          </p:cNvPr>
          <p:cNvSpPr txBox="1"/>
          <p:nvPr/>
        </p:nvSpPr>
        <p:spPr>
          <a:xfrm>
            <a:off x="6748272" y="3992591"/>
            <a:ext cx="4800261" cy="164459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400" b="1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Why did </a:t>
            </a:r>
            <a:r>
              <a:rPr lang="en-US" sz="3400" b="1" i="1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la </a:t>
            </a:r>
            <a:r>
              <a:rPr lang="en-US" sz="3400" b="1" i="1" dirty="0" err="1">
                <a:solidFill>
                  <a:srgbClr val="000000"/>
                </a:solidFill>
                <a:latin typeface="+mj-lt"/>
                <a:ea typeface="+mj-ea"/>
                <a:cs typeface="+mj-cs"/>
              </a:rPr>
              <a:t>souris</a:t>
            </a:r>
            <a:r>
              <a:rPr lang="en-US" sz="3400" b="1" i="1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400" b="1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not want to tell the other animals what she was hiding?  </a:t>
            </a:r>
          </a:p>
        </p:txBody>
      </p:sp>
    </p:spTree>
    <p:extLst>
      <p:ext uri="{BB962C8B-B14F-4D97-AF65-F5344CB8AC3E}">
        <p14:creationId xmlns:p14="http://schemas.microsoft.com/office/powerpoint/2010/main" val="15816186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food, table, skiing, snow&#10;&#10;Description automatically generated">
            <a:extLst>
              <a:ext uri="{FF2B5EF4-FFF2-40B4-BE49-F238E27FC236}">
                <a16:creationId xmlns:a16="http://schemas.microsoft.com/office/drawing/2014/main" id="{CE945A09-0866-4762-884B-D870E56B296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00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75BBBC-7F13-4B7F-AEA4-8E198F2592E1}"/>
              </a:ext>
            </a:extLst>
          </p:cNvPr>
          <p:cNvSpPr txBox="1"/>
          <p:nvPr/>
        </p:nvSpPr>
        <p:spPr>
          <a:xfrm>
            <a:off x="523875" y="5317240"/>
            <a:ext cx="11210925" cy="7448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b="1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What happened in the end? 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755686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142</Words>
  <Application>Microsoft Office PowerPoint</Application>
  <PresentationFormat>Widescreen</PresentationFormat>
  <Paragraphs>36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Roger Marshall</dc:creator>
  <cp:lastModifiedBy>Roger Marshall</cp:lastModifiedBy>
  <cp:revision>2</cp:revision>
  <dcterms:created xsi:type="dcterms:W3CDTF">2020-07-02T17:18:10Z</dcterms:created>
  <dcterms:modified xsi:type="dcterms:W3CDTF">2020-07-02T17:29:36Z</dcterms:modified>
</cp:coreProperties>
</file>