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8.xml" ContentType="application/vnd.openxmlformats-officedocument.presentationml.tags+xml"/>
  <Override PartName="/ppt/notesSlides/notesSlide10.xml" ContentType="application/vnd.openxmlformats-officedocument.presentationml.notesSlide+xml"/>
  <Override PartName="/ppt/tags/tag9.xml" ContentType="application/vnd.openxmlformats-officedocument.presentationml.tags+xml"/>
  <Override PartName="/ppt/notesSlides/notesSlide11.xml" ContentType="application/vnd.openxmlformats-officedocument.presentationml.notesSlide+xml"/>
  <Override PartName="/ppt/tags/tag10.xml" ContentType="application/vnd.openxmlformats-officedocument.presentationml.tags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311" r:id="rId5"/>
    <p:sldId id="350" r:id="rId6"/>
    <p:sldId id="351" r:id="rId7"/>
    <p:sldId id="352" r:id="rId8"/>
    <p:sldId id="353" r:id="rId9"/>
    <p:sldId id="354" r:id="rId10"/>
    <p:sldId id="355" r:id="rId11"/>
    <p:sldId id="356" r:id="rId12"/>
    <p:sldId id="357" r:id="rId13"/>
    <p:sldId id="358" r:id="rId14"/>
    <p:sldId id="359" r:id="rId15"/>
    <p:sldId id="314" r:id="rId16"/>
    <p:sldId id="360" r:id="rId17"/>
    <p:sldId id="361" r:id="rId18"/>
  </p:sldIdLst>
  <p:sldSz cx="12192000" cy="6858000"/>
  <p:notesSz cx="9874250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9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1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6600"/>
    <a:srgbClr val="FF9933"/>
    <a:srgbClr val="0000FF"/>
    <a:srgbClr val="CC6600"/>
    <a:srgbClr val="00CC00"/>
    <a:srgbClr val="339966"/>
    <a:srgbClr val="990099"/>
    <a:srgbClr val="FF3399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8EE374-50D7-4D67-ABDB-A8FC55B6DFB0}" v="7" dt="2021-01-12T14:35:05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80" autoAdjust="0"/>
  </p:normalViewPr>
  <p:slideViewPr>
    <p:cSldViewPr snapToGrid="0">
      <p:cViewPr varScale="1">
        <p:scale>
          <a:sx n="81" d="100"/>
          <a:sy n="81" d="100"/>
        </p:scale>
        <p:origin x="754" y="58"/>
      </p:cViewPr>
      <p:guideLst>
        <p:guide orient="horz" pos="3793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141"/>
        <p:guide pos="311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endy McCann" userId="0fb2c534-5e07-439b-86db-2b4e2b74a509" providerId="ADAL" clId="{0D8EE374-50D7-4D67-ABDB-A8FC55B6DFB0}"/>
    <pc:docChg chg="custSel addSld modSld">
      <pc:chgData name="Wendy McCann" userId="0fb2c534-5e07-439b-86db-2b4e2b74a509" providerId="ADAL" clId="{0D8EE374-50D7-4D67-ABDB-A8FC55B6DFB0}" dt="2021-01-12T14:35:05.095" v="141"/>
      <pc:docMkLst>
        <pc:docMk/>
      </pc:docMkLst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2746945910" sldId="311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2746945910" sldId="311"/>
            <ac:picMk id="4" creationId="{14BA296E-BD81-4362-B372-6658EEFDA3D9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3735741544" sldId="314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3735741544" sldId="314"/>
            <ac:picMk id="4" creationId="{C60A5220-537C-4922-AAA1-C4CAA7093917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1464424346" sldId="350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1464424346" sldId="350"/>
            <ac:picMk id="4" creationId="{58C67C95-CDC2-4FC4-9702-3A086FCCFBDE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2535569082" sldId="351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2535569082" sldId="351"/>
            <ac:picMk id="2" creationId="{92318C76-E382-425C-8F16-B1B4E6263B60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1301157359" sldId="352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1301157359" sldId="352"/>
            <ac:picMk id="2" creationId="{9B1ACBB3-B27E-4708-AFC8-4D384F68FBE4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3494900803" sldId="353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3494900803" sldId="353"/>
            <ac:picMk id="2" creationId="{855DDB53-3BDA-44D6-9B6F-549906A744CE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01:15.884" v="1"/>
        <pc:sldMkLst>
          <pc:docMk/>
          <pc:sldMk cId="2827212357" sldId="354"/>
        </pc:sldMkLst>
        <pc:picChg chg="add mod">
          <ac:chgData name="Wendy McCann" userId="0fb2c534-5e07-439b-86db-2b4e2b74a509" providerId="ADAL" clId="{0D8EE374-50D7-4D67-ABDB-A8FC55B6DFB0}" dt="2021-01-12T14:01:15.884" v="1"/>
          <ac:picMkLst>
            <pc:docMk/>
            <pc:sldMk cId="2827212357" sldId="354"/>
            <ac:picMk id="2" creationId="{038B1577-864B-40D3-BD85-74374F7536C7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3487238936" sldId="355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3487238936" sldId="355"/>
            <ac:picMk id="2" creationId="{3A265AAE-99FE-4D85-9229-86C19FAD8CD7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2705146188" sldId="356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2705146188" sldId="356"/>
            <ac:picMk id="2" creationId="{310DD488-87C6-4A5D-969A-6BCC2CE1AF2D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2495352688" sldId="357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2495352688" sldId="357"/>
            <ac:picMk id="2" creationId="{FDE9881B-0AE4-445A-98A4-A38AD6F593EF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2109116855" sldId="358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2109116855" sldId="358"/>
            <ac:picMk id="2" creationId="{8833A2E3-8434-4765-9DA7-24CA7B02925C}"/>
          </ac:picMkLst>
        </pc:picChg>
      </pc:sldChg>
      <pc:sldChg chg="addSp modSp modTransition">
        <pc:chgData name="Wendy McCann" userId="0fb2c534-5e07-439b-86db-2b4e2b74a509" providerId="ADAL" clId="{0D8EE374-50D7-4D67-ABDB-A8FC55B6DFB0}" dt="2021-01-12T14:14:40.239" v="2"/>
        <pc:sldMkLst>
          <pc:docMk/>
          <pc:sldMk cId="1059052082" sldId="359"/>
        </pc:sldMkLst>
        <pc:picChg chg="add mod">
          <ac:chgData name="Wendy McCann" userId="0fb2c534-5e07-439b-86db-2b4e2b74a509" providerId="ADAL" clId="{0D8EE374-50D7-4D67-ABDB-A8FC55B6DFB0}" dt="2021-01-12T14:14:40.239" v="2"/>
          <ac:picMkLst>
            <pc:docMk/>
            <pc:sldMk cId="1059052082" sldId="359"/>
            <ac:picMk id="2" creationId="{D65C4701-2308-418B-AED4-793DD72E9671}"/>
          </ac:picMkLst>
        </pc:picChg>
      </pc:sldChg>
      <pc:sldChg chg="addSp modSp add">
        <pc:chgData name="Wendy McCann" userId="0fb2c534-5e07-439b-86db-2b4e2b74a509" providerId="ADAL" clId="{0D8EE374-50D7-4D67-ABDB-A8FC55B6DFB0}" dt="2021-01-12T14:32:47.747" v="76"/>
        <pc:sldMkLst>
          <pc:docMk/>
          <pc:sldMk cId="3192514958" sldId="360"/>
        </pc:sldMkLst>
        <pc:spChg chg="mod">
          <ac:chgData name="Wendy McCann" userId="0fb2c534-5e07-439b-86db-2b4e2b74a509" providerId="ADAL" clId="{0D8EE374-50D7-4D67-ABDB-A8FC55B6DFB0}" dt="2021-01-12T14:30:06.818" v="75" actId="20577"/>
          <ac:spMkLst>
            <pc:docMk/>
            <pc:sldMk cId="3192514958" sldId="360"/>
            <ac:spMk id="2" creationId="{6360D9D8-A0D2-4127-BE24-ED9D6637DD07}"/>
          </ac:spMkLst>
        </pc:spChg>
        <pc:spChg chg="mod">
          <ac:chgData name="Wendy McCann" userId="0fb2c534-5e07-439b-86db-2b4e2b74a509" providerId="ADAL" clId="{0D8EE374-50D7-4D67-ABDB-A8FC55B6DFB0}" dt="2021-01-12T14:29:27.095" v="45" actId="20577"/>
          <ac:spMkLst>
            <pc:docMk/>
            <pc:sldMk cId="3192514958" sldId="360"/>
            <ac:spMk id="3" creationId="{B97EE278-2206-4799-AA1D-8A117D89AFCF}"/>
          </ac:spMkLst>
        </pc:spChg>
        <pc:picChg chg="add mod">
          <ac:chgData name="Wendy McCann" userId="0fb2c534-5e07-439b-86db-2b4e2b74a509" providerId="ADAL" clId="{0D8EE374-50D7-4D67-ABDB-A8FC55B6DFB0}" dt="2021-01-12T14:32:47.747" v="76"/>
          <ac:picMkLst>
            <pc:docMk/>
            <pc:sldMk cId="3192514958" sldId="360"/>
            <ac:picMk id="4" creationId="{8A762421-55DF-49ED-AF63-8C2FEF3DA749}"/>
          </ac:picMkLst>
        </pc:picChg>
      </pc:sldChg>
      <pc:sldChg chg="addSp modSp add">
        <pc:chgData name="Wendy McCann" userId="0fb2c534-5e07-439b-86db-2b4e2b74a509" providerId="ADAL" clId="{0D8EE374-50D7-4D67-ABDB-A8FC55B6DFB0}" dt="2021-01-12T14:35:05.095" v="141"/>
        <pc:sldMkLst>
          <pc:docMk/>
          <pc:sldMk cId="3453582922" sldId="361"/>
        </pc:sldMkLst>
        <pc:spChg chg="mod">
          <ac:chgData name="Wendy McCann" userId="0fb2c534-5e07-439b-86db-2b4e2b74a509" providerId="ADAL" clId="{0D8EE374-50D7-4D67-ABDB-A8FC55B6DFB0}" dt="2021-01-12T14:33:29.589" v="140" actId="20577"/>
          <ac:spMkLst>
            <pc:docMk/>
            <pc:sldMk cId="3453582922" sldId="361"/>
            <ac:spMk id="2" creationId="{21AD5E9D-82D8-4D3A-B282-A23F5D2FFC72}"/>
          </ac:spMkLst>
        </pc:spChg>
        <pc:spChg chg="mod">
          <ac:chgData name="Wendy McCann" userId="0fb2c534-5e07-439b-86db-2b4e2b74a509" providerId="ADAL" clId="{0D8EE374-50D7-4D67-ABDB-A8FC55B6DFB0}" dt="2021-01-12T14:33:21.383" v="122" actId="20577"/>
          <ac:spMkLst>
            <pc:docMk/>
            <pc:sldMk cId="3453582922" sldId="361"/>
            <ac:spMk id="3" creationId="{21366239-4B69-4A5F-B707-622D8A8C66AF}"/>
          </ac:spMkLst>
        </pc:spChg>
        <pc:picChg chg="add mod">
          <ac:chgData name="Wendy McCann" userId="0fb2c534-5e07-439b-86db-2b4e2b74a509" providerId="ADAL" clId="{0D8EE374-50D7-4D67-ABDB-A8FC55B6DFB0}" dt="2021-01-12T14:35:05.095" v="141"/>
          <ac:picMkLst>
            <pc:docMk/>
            <pc:sldMk cId="3453582922" sldId="361"/>
            <ac:picMk id="4" creationId="{7DA4E471-0052-4E96-9423-2A8B7A6ED762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842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3123" y="1"/>
            <a:ext cx="4278842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1DC58-2062-430B-A9C4-37B4D08F585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8842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3123" y="6456612"/>
            <a:ext cx="4278842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B06A57-71ED-4005-84BD-559C241B0A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763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93123" y="0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70175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7425" y="3228896"/>
            <a:ext cx="789940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93123" y="6456612"/>
            <a:ext cx="4278842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926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783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1799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09146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2159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7848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4859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55418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587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2742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4254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5543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2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10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7.png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806" y="275636"/>
            <a:ext cx="9851923" cy="1542974"/>
          </a:xfrm>
        </p:spPr>
        <p:txBody>
          <a:bodyPr>
            <a:noAutofit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sz="4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Apostrophes</a:t>
            </a:r>
            <a:br>
              <a:rPr lang="en-GB" dirty="0"/>
            </a:b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0679D9F7-C45F-4817-8F15-3C4033A71A53}"/>
              </a:ext>
            </a:extLst>
          </p:cNvPr>
          <p:cNvSpPr/>
          <p:nvPr/>
        </p:nvSpPr>
        <p:spPr>
          <a:xfrm>
            <a:off x="3184072" y="2339502"/>
            <a:ext cx="5938322" cy="2294313"/>
          </a:xfrm>
          <a:prstGeom prst="wedgeRoundRectCallout">
            <a:avLst>
              <a:gd name="adj1" fmla="val 65319"/>
              <a:gd name="adj2" fmla="val 3812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different things can apostrophes show?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Where do you often find them?</a:t>
            </a:r>
          </a:p>
          <a:p>
            <a:pPr algn="ctr"/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find most tricky?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42D1EB-D2DD-498E-B72A-327B243508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595" y="3874874"/>
            <a:ext cx="1058267" cy="110371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4BA296E-BD81-4362-B372-6658EEFDA3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94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83"/>
    </mc:Choice>
    <mc:Fallback>
      <p:transition spd="slow" advTm="32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2147" y="556979"/>
            <a:ext cx="9851923" cy="627617"/>
          </a:xfrm>
        </p:spPr>
        <p:txBody>
          <a:bodyPr>
            <a:noAutofit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contractions</a:t>
            </a:r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32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42D1EB-D2DD-498E-B72A-327B243508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109" y="1736790"/>
            <a:ext cx="1058267" cy="1103714"/>
          </a:xfrm>
          <a:prstGeom prst="rect">
            <a:avLst/>
          </a:prstGeom>
        </p:spPr>
      </p:pic>
      <p:sp>
        <p:nvSpPr>
          <p:cNvPr id="8" name="Rounded Rectangular Callout 2">
            <a:extLst>
              <a:ext uri="{FF2B5EF4-FFF2-40B4-BE49-F238E27FC236}">
                <a16:creationId xmlns:a16="http://schemas.microsoft.com/office/drawing/2014/main" id="{87000E5D-C598-4D00-ACB6-DF228DCD71AF}"/>
              </a:ext>
            </a:extLst>
          </p:cNvPr>
          <p:cNvSpPr/>
          <p:nvPr/>
        </p:nvSpPr>
        <p:spPr>
          <a:xfrm>
            <a:off x="8584466" y="1580238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it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9" name="Rounded Rectangular Callout 4">
            <a:extLst>
              <a:ext uri="{FF2B5EF4-FFF2-40B4-BE49-F238E27FC236}">
                <a16:creationId xmlns:a16="http://schemas.microsoft.com/office/drawing/2014/main" id="{903FB780-2515-4A8A-8B9F-1FF5B6173E96}"/>
              </a:ext>
            </a:extLst>
          </p:cNvPr>
          <p:cNvSpPr/>
          <p:nvPr/>
        </p:nvSpPr>
        <p:spPr>
          <a:xfrm>
            <a:off x="9714392" y="3351903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can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0" name="Rounded Rectangular Callout 5">
            <a:extLst>
              <a:ext uri="{FF2B5EF4-FFF2-40B4-BE49-F238E27FC236}">
                <a16:creationId xmlns:a16="http://schemas.microsoft.com/office/drawing/2014/main" id="{7337B524-3433-4CE0-8CEA-883FC915E05D}"/>
              </a:ext>
            </a:extLst>
          </p:cNvPr>
          <p:cNvSpPr/>
          <p:nvPr/>
        </p:nvSpPr>
        <p:spPr>
          <a:xfrm>
            <a:off x="8059992" y="4845283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ll</a:t>
            </a:r>
          </a:p>
        </p:txBody>
      </p:sp>
      <p:sp>
        <p:nvSpPr>
          <p:cNvPr id="11" name="Rounded Rectangular Callout 6">
            <a:extLst>
              <a:ext uri="{FF2B5EF4-FFF2-40B4-BE49-F238E27FC236}">
                <a16:creationId xmlns:a16="http://schemas.microsoft.com/office/drawing/2014/main" id="{0AD9EE7F-6DF9-4AF2-86FA-F1371FFDE179}"/>
              </a:ext>
            </a:extLst>
          </p:cNvPr>
          <p:cNvSpPr/>
          <p:nvPr/>
        </p:nvSpPr>
        <p:spPr>
          <a:xfrm>
            <a:off x="5305219" y="4978588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don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2" name="Rounded Rectangular Callout 7">
            <a:extLst>
              <a:ext uri="{FF2B5EF4-FFF2-40B4-BE49-F238E27FC236}">
                <a16:creationId xmlns:a16="http://schemas.microsoft.com/office/drawing/2014/main" id="{5F5E73AE-546C-467D-B4BC-0422D3DD0D72}"/>
              </a:ext>
            </a:extLst>
          </p:cNvPr>
          <p:cNvSpPr/>
          <p:nvPr/>
        </p:nvSpPr>
        <p:spPr>
          <a:xfrm>
            <a:off x="2511079" y="4807283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hasn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3" name="Rounded Rectangular Callout 8">
            <a:extLst>
              <a:ext uri="{FF2B5EF4-FFF2-40B4-BE49-F238E27FC236}">
                <a16:creationId xmlns:a16="http://schemas.microsoft.com/office/drawing/2014/main" id="{5F682725-3A5B-47D8-80FE-047AAE91D70E}"/>
              </a:ext>
            </a:extLst>
          </p:cNvPr>
          <p:cNvSpPr/>
          <p:nvPr/>
        </p:nvSpPr>
        <p:spPr>
          <a:xfrm>
            <a:off x="1032387" y="3351903"/>
            <a:ext cx="1726469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couldn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4" name="Rounded Rectangular Callout 9">
            <a:extLst>
              <a:ext uri="{FF2B5EF4-FFF2-40B4-BE49-F238E27FC236}">
                <a16:creationId xmlns:a16="http://schemas.microsoft.com/office/drawing/2014/main" id="{AFE6A62B-68C6-446F-B889-E26E89F3EC6F}"/>
              </a:ext>
            </a:extLst>
          </p:cNvPr>
          <p:cNvSpPr/>
          <p:nvPr/>
        </p:nvSpPr>
        <p:spPr>
          <a:xfrm>
            <a:off x="1658483" y="1584168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5D498E-EFCD-4F51-9F65-D6666522E282}"/>
              </a:ext>
            </a:extLst>
          </p:cNvPr>
          <p:cNvSpPr/>
          <p:nvPr/>
        </p:nvSpPr>
        <p:spPr>
          <a:xfrm>
            <a:off x="3198066" y="294231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sz="2400" b="1" dirty="0">
                <a:solidFill>
                  <a:srgbClr val="FF0000"/>
                </a:solidFill>
              </a:rPr>
              <a:t>Contractions</a:t>
            </a:r>
            <a:r>
              <a:rPr lang="en-GB" sz="2400" dirty="0">
                <a:solidFill>
                  <a:prstClr val="black"/>
                </a:solidFill>
              </a:rPr>
              <a:t> are formed when </a:t>
            </a:r>
            <a:r>
              <a:rPr lang="en-GB" sz="2400" b="1" dirty="0">
                <a:solidFill>
                  <a:prstClr val="black"/>
                </a:solidFill>
              </a:rPr>
              <a:t>letters are missed out</a:t>
            </a:r>
            <a:r>
              <a:rPr lang="en-GB" sz="2400" dirty="0">
                <a:solidFill>
                  <a:prstClr val="black"/>
                </a:solidFill>
              </a:rPr>
              <a:t>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8C67C95-CDC2-4FC4-9702-3A086FCCFB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6442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760"/>
    </mc:Choice>
    <mc:Fallback>
      <p:transition spd="slow" advTm="487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42D1EB-D2DD-498E-B72A-327B243508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480" y="704237"/>
            <a:ext cx="1058267" cy="110371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0D97469-4405-4099-94BE-B0415FEBA5E6}"/>
              </a:ext>
            </a:extLst>
          </p:cNvPr>
          <p:cNvSpPr txBox="1"/>
          <p:nvPr/>
        </p:nvSpPr>
        <p:spPr>
          <a:xfrm>
            <a:off x="473890" y="841593"/>
            <a:ext cx="105735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</a:rPr>
              <a:t>Contractions</a:t>
            </a:r>
            <a:endParaRPr lang="en-GB" sz="3200" b="1" i="1" dirty="0">
              <a:solidFill>
                <a:srgbClr val="FF0000"/>
              </a:solidFill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</a:rPr>
              <a:t>Contractions</a:t>
            </a:r>
            <a:r>
              <a:rPr lang="en-GB" sz="2800" dirty="0"/>
              <a:t> show the way that we </a:t>
            </a:r>
            <a:r>
              <a:rPr lang="en-GB" sz="2800" b="1" dirty="0"/>
              <a:t>actually speak</a:t>
            </a:r>
            <a:r>
              <a:rPr lang="en-GB" sz="2800" dirty="0"/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0CD743-CE16-470E-A0BD-10B00E23AE33}"/>
              </a:ext>
            </a:extLst>
          </p:cNvPr>
          <p:cNvSpPr txBox="1"/>
          <p:nvPr/>
        </p:nvSpPr>
        <p:spPr>
          <a:xfrm>
            <a:off x="1189264" y="2296170"/>
            <a:ext cx="91428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 tend to speak quite quickly, with our words shortening.</a:t>
            </a:r>
          </a:p>
          <a:p>
            <a:pPr algn="ctr"/>
            <a:r>
              <a:rPr lang="en-GB" sz="2800" dirty="0"/>
              <a:t>Sometimes we </a:t>
            </a:r>
            <a:r>
              <a:rPr lang="en-GB" sz="2800" b="1" dirty="0"/>
              <a:t>miss out sounds </a:t>
            </a:r>
            <a:r>
              <a:rPr lang="en-GB" sz="2800" dirty="0"/>
              <a:t>completely.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C4E9E9-C83B-4B3F-B1E8-5BC6856C8AF9}"/>
              </a:ext>
            </a:extLst>
          </p:cNvPr>
          <p:cNvSpPr txBox="1"/>
          <p:nvPr/>
        </p:nvSpPr>
        <p:spPr>
          <a:xfrm>
            <a:off x="1189263" y="3618519"/>
            <a:ext cx="46216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 might write:</a:t>
            </a:r>
          </a:p>
          <a:p>
            <a:pPr algn="ctr"/>
            <a:endParaRPr lang="en-GB" sz="2800" dirty="0"/>
          </a:p>
          <a:p>
            <a:pPr algn="ctr"/>
            <a:r>
              <a:rPr lang="en-GB" sz="2800" i="1" dirty="0">
                <a:latin typeface="+mj-lt"/>
              </a:rPr>
              <a:t>You </a:t>
            </a:r>
            <a:r>
              <a:rPr lang="en-GB" sz="2800" b="1" i="1" dirty="0">
                <a:latin typeface="+mj-lt"/>
              </a:rPr>
              <a:t>do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b="1" i="1" dirty="0">
                <a:latin typeface="+mj-lt"/>
              </a:rPr>
              <a:t>not </a:t>
            </a:r>
            <a:r>
              <a:rPr lang="en-GB" sz="2800" i="1" dirty="0">
                <a:latin typeface="+mj-lt"/>
              </a:rPr>
              <a:t>know</a:t>
            </a:r>
            <a:r>
              <a:rPr lang="en-GB" sz="2800" b="1" i="1" dirty="0">
                <a:latin typeface="+mj-lt"/>
              </a:rPr>
              <a:t> you will </a:t>
            </a:r>
            <a:r>
              <a:rPr lang="en-GB" sz="2800" i="1" dirty="0">
                <a:latin typeface="+mj-lt"/>
              </a:rPr>
              <a:t>make a fool of yourself.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F79A774-6A55-4E39-8738-15B63D9E1733}"/>
              </a:ext>
            </a:extLst>
          </p:cNvPr>
          <p:cNvSpPr txBox="1"/>
          <p:nvPr/>
        </p:nvSpPr>
        <p:spPr>
          <a:xfrm>
            <a:off x="6268064" y="3632800"/>
            <a:ext cx="4621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we are more likely to say:</a:t>
            </a:r>
          </a:p>
        </p:txBody>
      </p:sp>
      <p:sp>
        <p:nvSpPr>
          <p:cNvPr id="20" name="Rounded Rectangular Callout 2">
            <a:extLst>
              <a:ext uri="{FF2B5EF4-FFF2-40B4-BE49-F238E27FC236}">
                <a16:creationId xmlns:a16="http://schemas.microsoft.com/office/drawing/2014/main" id="{60B84070-3ABC-468F-B832-5BDA3A16AE8A}"/>
              </a:ext>
            </a:extLst>
          </p:cNvPr>
          <p:cNvSpPr/>
          <p:nvPr/>
        </p:nvSpPr>
        <p:spPr>
          <a:xfrm>
            <a:off x="6856961" y="4543824"/>
            <a:ext cx="3744991" cy="890577"/>
          </a:xfrm>
          <a:prstGeom prst="wedgeRoundRectCallout">
            <a:avLst>
              <a:gd name="adj1" fmla="val 54204"/>
              <a:gd name="adj2" fmla="val 8899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dirty="0">
                <a:solidFill>
                  <a:schemeClr val="tx1"/>
                </a:solidFill>
                <a:latin typeface="+mj-lt"/>
              </a:rPr>
              <a:t>You don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’</a:t>
            </a:r>
            <a:r>
              <a:rPr lang="en-GB" sz="2800" i="1" dirty="0">
                <a:solidFill>
                  <a:schemeClr val="tx1"/>
                </a:solidFill>
                <a:latin typeface="+mj-lt"/>
              </a:rPr>
              <a:t>t know you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’</a:t>
            </a:r>
            <a:r>
              <a:rPr lang="en-GB" sz="2800" i="1" dirty="0">
                <a:solidFill>
                  <a:schemeClr val="tx1"/>
                </a:solidFill>
                <a:latin typeface="+mj-lt"/>
              </a:rPr>
              <a:t>ll make a fool of yourself.</a:t>
            </a:r>
            <a:endParaRPr lang="en-GB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318C76-E382-425C-8F16-B1B4E6263B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3556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22"/>
    </mc:Choice>
    <mc:Fallback>
      <p:transition spd="slow" advTm="340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build="p"/>
      <p:bldP spid="18" grpId="0" uiExpand="1" build="p"/>
      <p:bldP spid="19" grpId="0" uiExpand="1" build="p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42D1EB-D2DD-498E-B72A-327B243508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151" y="5113988"/>
            <a:ext cx="1058267" cy="110371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254D0F-3BD4-4741-8257-62638C2F2ADA}"/>
              </a:ext>
            </a:extLst>
          </p:cNvPr>
          <p:cNvSpPr txBox="1"/>
          <p:nvPr/>
        </p:nvSpPr>
        <p:spPr>
          <a:xfrm>
            <a:off x="473890" y="84159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822E14-9AE1-4C9D-87BC-B35D5D17A9C2}"/>
              </a:ext>
            </a:extLst>
          </p:cNvPr>
          <p:cNvSpPr txBox="1"/>
          <p:nvPr/>
        </p:nvSpPr>
        <p:spPr>
          <a:xfrm>
            <a:off x="4266227" y="2482373"/>
            <a:ext cx="32112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solidFill>
                  <a:srgbClr val="FF9933"/>
                </a:solidFill>
                <a:ea typeface="MS Mincho"/>
                <a:cs typeface="Times New Roman" panose="02020603050405020304" pitchFamily="18" charset="0"/>
              </a:rPr>
              <a:t>Match the contractions to the words with the same meaning.</a:t>
            </a:r>
            <a:endParaRPr lang="en-GB" sz="2000" i="1" dirty="0">
              <a:solidFill>
                <a:srgbClr val="FF9933"/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2" name="Rounded Rectangle 4">
            <a:extLst>
              <a:ext uri="{FF2B5EF4-FFF2-40B4-BE49-F238E27FC236}">
                <a16:creationId xmlns:a16="http://schemas.microsoft.com/office/drawing/2014/main" id="{9122AF67-50AC-4354-834B-B789E2C40010}"/>
              </a:ext>
            </a:extLst>
          </p:cNvPr>
          <p:cNvSpPr/>
          <p:nvPr/>
        </p:nvSpPr>
        <p:spPr>
          <a:xfrm>
            <a:off x="914397" y="1581791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I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m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13" name="Rounded Rectangle 10">
            <a:extLst>
              <a:ext uri="{FF2B5EF4-FFF2-40B4-BE49-F238E27FC236}">
                <a16:creationId xmlns:a16="http://schemas.microsoft.com/office/drawing/2014/main" id="{1A17B260-CB26-4A1B-ACF7-7872FBE33A7A}"/>
              </a:ext>
            </a:extLst>
          </p:cNvPr>
          <p:cNvSpPr/>
          <p:nvPr/>
        </p:nvSpPr>
        <p:spPr>
          <a:xfrm>
            <a:off x="914397" y="225944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can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t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14" name="Rounded Rectangle 11">
            <a:extLst>
              <a:ext uri="{FF2B5EF4-FFF2-40B4-BE49-F238E27FC236}">
                <a16:creationId xmlns:a16="http://schemas.microsoft.com/office/drawing/2014/main" id="{9D0BF7B7-0D80-42BE-A605-9185A2FB4CBD}"/>
              </a:ext>
            </a:extLst>
          </p:cNvPr>
          <p:cNvSpPr/>
          <p:nvPr/>
        </p:nvSpPr>
        <p:spPr>
          <a:xfrm>
            <a:off x="914397" y="2928729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you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ll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1" name="Rounded Rectangle 12">
            <a:extLst>
              <a:ext uri="{FF2B5EF4-FFF2-40B4-BE49-F238E27FC236}">
                <a16:creationId xmlns:a16="http://schemas.microsoft.com/office/drawing/2014/main" id="{9F6A1FFC-382E-41BF-806F-9E9AD3E71110}"/>
              </a:ext>
            </a:extLst>
          </p:cNvPr>
          <p:cNvSpPr/>
          <p:nvPr/>
        </p:nvSpPr>
        <p:spPr>
          <a:xfrm>
            <a:off x="914396" y="362420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you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ve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2" name="Rounded Rectangle 13">
            <a:extLst>
              <a:ext uri="{FF2B5EF4-FFF2-40B4-BE49-F238E27FC236}">
                <a16:creationId xmlns:a16="http://schemas.microsoft.com/office/drawing/2014/main" id="{2292EB44-E3D2-4B0B-B0A7-A0002C73A03F}"/>
              </a:ext>
            </a:extLst>
          </p:cNvPr>
          <p:cNvSpPr/>
          <p:nvPr/>
        </p:nvSpPr>
        <p:spPr>
          <a:xfrm>
            <a:off x="914393" y="4319686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didn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t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3" name="Rounded Rectangle 14">
            <a:extLst>
              <a:ext uri="{FF2B5EF4-FFF2-40B4-BE49-F238E27FC236}">
                <a16:creationId xmlns:a16="http://schemas.microsoft.com/office/drawing/2014/main" id="{7600BB0A-7FA5-466B-A014-AD4601B98090}"/>
              </a:ext>
            </a:extLst>
          </p:cNvPr>
          <p:cNvSpPr/>
          <p:nvPr/>
        </p:nvSpPr>
        <p:spPr>
          <a:xfrm>
            <a:off x="914392" y="5046413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it</a:t>
            </a:r>
            <a:r>
              <a:rPr lang="en-GB" sz="2800" dirty="0">
                <a:ln w="0"/>
                <a:solidFill>
                  <a:srgbClr val="FF0000"/>
                </a:solidFill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</a:rPr>
              <a:t>s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4" name="Rounded Rectangle 15">
            <a:extLst>
              <a:ext uri="{FF2B5EF4-FFF2-40B4-BE49-F238E27FC236}">
                <a16:creationId xmlns:a16="http://schemas.microsoft.com/office/drawing/2014/main" id="{AC4E428C-2123-486F-8D51-AA2218A99C0F}"/>
              </a:ext>
            </a:extLst>
          </p:cNvPr>
          <p:cNvSpPr/>
          <p:nvPr/>
        </p:nvSpPr>
        <p:spPr>
          <a:xfrm>
            <a:off x="8676002" y="153014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it is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5" name="Rounded Rectangle 16">
            <a:extLst>
              <a:ext uri="{FF2B5EF4-FFF2-40B4-BE49-F238E27FC236}">
                <a16:creationId xmlns:a16="http://schemas.microsoft.com/office/drawing/2014/main" id="{D50C78CC-6124-4705-83B0-847397A6396E}"/>
              </a:ext>
            </a:extLst>
          </p:cNvPr>
          <p:cNvSpPr/>
          <p:nvPr/>
        </p:nvSpPr>
        <p:spPr>
          <a:xfrm>
            <a:off x="8676002" y="2207805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I am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6" name="Rounded Rectangle 17">
            <a:extLst>
              <a:ext uri="{FF2B5EF4-FFF2-40B4-BE49-F238E27FC236}">
                <a16:creationId xmlns:a16="http://schemas.microsoft.com/office/drawing/2014/main" id="{312EA2ED-5132-4641-8CAE-E0F430967EE9}"/>
              </a:ext>
            </a:extLst>
          </p:cNvPr>
          <p:cNvSpPr/>
          <p:nvPr/>
        </p:nvSpPr>
        <p:spPr>
          <a:xfrm>
            <a:off x="8676002" y="2877086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cannot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7" name="Rounded Rectangle 18">
            <a:extLst>
              <a:ext uri="{FF2B5EF4-FFF2-40B4-BE49-F238E27FC236}">
                <a16:creationId xmlns:a16="http://schemas.microsoft.com/office/drawing/2014/main" id="{16A45CCE-2EAD-4E50-AA39-4EDA4F5457B5}"/>
              </a:ext>
            </a:extLst>
          </p:cNvPr>
          <p:cNvSpPr/>
          <p:nvPr/>
        </p:nvSpPr>
        <p:spPr>
          <a:xfrm>
            <a:off x="8676001" y="3572565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did not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8" name="Rounded Rectangle 19">
            <a:extLst>
              <a:ext uri="{FF2B5EF4-FFF2-40B4-BE49-F238E27FC236}">
                <a16:creationId xmlns:a16="http://schemas.microsoft.com/office/drawing/2014/main" id="{562BA92A-521C-41A8-8DB4-7A0658B016B2}"/>
              </a:ext>
            </a:extLst>
          </p:cNvPr>
          <p:cNvSpPr/>
          <p:nvPr/>
        </p:nvSpPr>
        <p:spPr>
          <a:xfrm>
            <a:off x="8675998" y="4268043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you have</a:t>
            </a:r>
            <a:endParaRPr lang="en-GB" dirty="0">
              <a:ln w="0"/>
              <a:solidFill>
                <a:schemeClr val="tx1"/>
              </a:solidFill>
            </a:endParaRPr>
          </a:p>
        </p:txBody>
      </p:sp>
      <p:sp>
        <p:nvSpPr>
          <p:cNvPr id="29" name="Rounded Rectangle 20">
            <a:extLst>
              <a:ext uri="{FF2B5EF4-FFF2-40B4-BE49-F238E27FC236}">
                <a16:creationId xmlns:a16="http://schemas.microsoft.com/office/drawing/2014/main" id="{052CF359-AF76-44F4-B0BE-8398F9736C8E}"/>
              </a:ext>
            </a:extLst>
          </p:cNvPr>
          <p:cNvSpPr/>
          <p:nvPr/>
        </p:nvSpPr>
        <p:spPr>
          <a:xfrm>
            <a:off x="8675997" y="4994770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</a:rPr>
              <a:t>you will</a:t>
            </a:r>
          </a:p>
        </p:txBody>
      </p:sp>
      <p:sp>
        <p:nvSpPr>
          <p:cNvPr id="30" name="Rounded Rectangular Callout 2">
            <a:extLst>
              <a:ext uri="{FF2B5EF4-FFF2-40B4-BE49-F238E27FC236}">
                <a16:creationId xmlns:a16="http://schemas.microsoft.com/office/drawing/2014/main" id="{85CCA8D6-6D39-4E70-8D80-E57F9FEE7F28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1ACBB3-B27E-4708-AFC8-4D384F68FB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1157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815"/>
    </mc:Choice>
    <mc:Fallback>
      <p:transition spd="slow" advTm="33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/>
      <p:bldP spid="12" grpId="0" animBg="1"/>
      <p:bldP spid="13" grpId="0" animBg="1"/>
      <p:bldP spid="14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254D0F-3BD4-4741-8257-62638C2F2ADA}"/>
              </a:ext>
            </a:extLst>
          </p:cNvPr>
          <p:cNvSpPr txBox="1"/>
          <p:nvPr/>
        </p:nvSpPr>
        <p:spPr>
          <a:xfrm>
            <a:off x="473890" y="84159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DA21FA0-5E3A-4AF2-B879-A8C685C062FF}"/>
              </a:ext>
            </a:extLst>
          </p:cNvPr>
          <p:cNvCxnSpPr>
            <a:cxnSpLocks/>
          </p:cNvCxnSpPr>
          <p:nvPr/>
        </p:nvCxnSpPr>
        <p:spPr>
          <a:xfrm>
            <a:off x="3100209" y="1918678"/>
            <a:ext cx="5575788" cy="650486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B4973CC-AF95-46DC-A9BA-F5F331577E5F}"/>
              </a:ext>
            </a:extLst>
          </p:cNvPr>
          <p:cNvCxnSpPr>
            <a:cxnSpLocks/>
          </p:cNvCxnSpPr>
          <p:nvPr/>
        </p:nvCxnSpPr>
        <p:spPr>
          <a:xfrm>
            <a:off x="3100209" y="2576059"/>
            <a:ext cx="5575788" cy="650486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CE5AD6C1-C943-4037-B4ED-F16EB25236C4}"/>
              </a:ext>
            </a:extLst>
          </p:cNvPr>
          <p:cNvCxnSpPr>
            <a:cxnSpLocks/>
          </p:cNvCxnSpPr>
          <p:nvPr/>
        </p:nvCxnSpPr>
        <p:spPr>
          <a:xfrm>
            <a:off x="3145142" y="3271068"/>
            <a:ext cx="5530855" cy="2040118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C43E7405-3BD5-4B3A-AA7E-3BB8812B21D8}"/>
              </a:ext>
            </a:extLst>
          </p:cNvPr>
          <p:cNvCxnSpPr>
            <a:cxnSpLocks/>
          </p:cNvCxnSpPr>
          <p:nvPr/>
        </p:nvCxnSpPr>
        <p:spPr>
          <a:xfrm>
            <a:off x="3145142" y="3969829"/>
            <a:ext cx="5575788" cy="650486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2A4E927-119F-43D3-939A-C4F65A5259F7}"/>
              </a:ext>
            </a:extLst>
          </p:cNvPr>
          <p:cNvCxnSpPr>
            <a:cxnSpLocks/>
          </p:cNvCxnSpPr>
          <p:nvPr/>
        </p:nvCxnSpPr>
        <p:spPr>
          <a:xfrm flipV="1">
            <a:off x="3145142" y="3842538"/>
            <a:ext cx="5453370" cy="862685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B7CC9256-9F57-420E-835F-A3A5FDA46D0C}"/>
              </a:ext>
            </a:extLst>
          </p:cNvPr>
          <p:cNvCxnSpPr>
            <a:cxnSpLocks/>
          </p:cNvCxnSpPr>
          <p:nvPr/>
        </p:nvCxnSpPr>
        <p:spPr>
          <a:xfrm flipV="1">
            <a:off x="3145142" y="1839864"/>
            <a:ext cx="5530860" cy="3547736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>
            <a:extLst>
              <a:ext uri="{FF2B5EF4-FFF2-40B4-BE49-F238E27FC236}">
                <a16:creationId xmlns:a16="http://schemas.microsoft.com/office/drawing/2014/main" id="{DC51E950-D03C-4D40-AD20-2F4E054947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151" y="5113988"/>
            <a:ext cx="1058267" cy="1103714"/>
          </a:xfrm>
          <a:prstGeom prst="rect">
            <a:avLst/>
          </a:prstGeom>
        </p:spPr>
      </p:pic>
      <p:sp>
        <p:nvSpPr>
          <p:cNvPr id="35" name="Rounded Rectangle 4">
            <a:extLst>
              <a:ext uri="{FF2B5EF4-FFF2-40B4-BE49-F238E27FC236}">
                <a16:creationId xmlns:a16="http://schemas.microsoft.com/office/drawing/2014/main" id="{C448764F-733C-414E-96FD-90368C4E36DB}"/>
              </a:ext>
            </a:extLst>
          </p:cNvPr>
          <p:cNvSpPr/>
          <p:nvPr/>
        </p:nvSpPr>
        <p:spPr>
          <a:xfrm>
            <a:off x="914397" y="1581791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I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m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36" name="Rounded Rectangle 10">
            <a:extLst>
              <a:ext uri="{FF2B5EF4-FFF2-40B4-BE49-F238E27FC236}">
                <a16:creationId xmlns:a16="http://schemas.microsoft.com/office/drawing/2014/main" id="{2F036226-0909-44CC-821F-4B18150C95F2}"/>
              </a:ext>
            </a:extLst>
          </p:cNvPr>
          <p:cNvSpPr/>
          <p:nvPr/>
        </p:nvSpPr>
        <p:spPr>
          <a:xfrm>
            <a:off x="914397" y="225944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can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t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37" name="Rounded Rectangle 11">
            <a:extLst>
              <a:ext uri="{FF2B5EF4-FFF2-40B4-BE49-F238E27FC236}">
                <a16:creationId xmlns:a16="http://schemas.microsoft.com/office/drawing/2014/main" id="{420DE010-0E37-4D6B-B7E1-205103401C86}"/>
              </a:ext>
            </a:extLst>
          </p:cNvPr>
          <p:cNvSpPr/>
          <p:nvPr/>
        </p:nvSpPr>
        <p:spPr>
          <a:xfrm>
            <a:off x="914397" y="2928729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you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ll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38" name="Rounded Rectangle 12">
            <a:extLst>
              <a:ext uri="{FF2B5EF4-FFF2-40B4-BE49-F238E27FC236}">
                <a16:creationId xmlns:a16="http://schemas.microsoft.com/office/drawing/2014/main" id="{12AC4104-B1EC-4137-9971-3FF5F816393E}"/>
              </a:ext>
            </a:extLst>
          </p:cNvPr>
          <p:cNvSpPr/>
          <p:nvPr/>
        </p:nvSpPr>
        <p:spPr>
          <a:xfrm>
            <a:off x="914396" y="362420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you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ve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39" name="Rounded Rectangle 13">
            <a:extLst>
              <a:ext uri="{FF2B5EF4-FFF2-40B4-BE49-F238E27FC236}">
                <a16:creationId xmlns:a16="http://schemas.microsoft.com/office/drawing/2014/main" id="{88395C5C-6EAC-40F9-B4AB-D5D8AEE5C5E5}"/>
              </a:ext>
            </a:extLst>
          </p:cNvPr>
          <p:cNvSpPr/>
          <p:nvPr/>
        </p:nvSpPr>
        <p:spPr>
          <a:xfrm>
            <a:off x="914393" y="4319686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didn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t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0" name="Rounded Rectangle 14">
            <a:extLst>
              <a:ext uri="{FF2B5EF4-FFF2-40B4-BE49-F238E27FC236}">
                <a16:creationId xmlns:a16="http://schemas.microsoft.com/office/drawing/2014/main" id="{8EAFAD21-9A2C-41B8-8BE0-942684A96B20}"/>
              </a:ext>
            </a:extLst>
          </p:cNvPr>
          <p:cNvSpPr/>
          <p:nvPr/>
        </p:nvSpPr>
        <p:spPr>
          <a:xfrm>
            <a:off x="914392" y="5046413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it</a:t>
            </a:r>
            <a:r>
              <a:rPr lang="en-GB" sz="2800" dirty="0">
                <a:ln w="0">
                  <a:noFill/>
                </a:ln>
                <a:solidFill>
                  <a:srgbClr val="FF0000"/>
                </a:solidFill>
              </a:rPr>
              <a:t>’</a:t>
            </a:r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s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9300718F-6FCB-4CC6-AB57-0F3ADC80C3CB}"/>
              </a:ext>
            </a:extLst>
          </p:cNvPr>
          <p:cNvSpPr/>
          <p:nvPr/>
        </p:nvSpPr>
        <p:spPr>
          <a:xfrm>
            <a:off x="8676002" y="1530148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it is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2" name="Rounded Rectangle 16">
            <a:extLst>
              <a:ext uri="{FF2B5EF4-FFF2-40B4-BE49-F238E27FC236}">
                <a16:creationId xmlns:a16="http://schemas.microsoft.com/office/drawing/2014/main" id="{A28A3F70-6146-4CA6-9640-C027F60EFB0A}"/>
              </a:ext>
            </a:extLst>
          </p:cNvPr>
          <p:cNvSpPr/>
          <p:nvPr/>
        </p:nvSpPr>
        <p:spPr>
          <a:xfrm>
            <a:off x="8676002" y="2207805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I am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3" name="Rounded Rectangle 17">
            <a:extLst>
              <a:ext uri="{FF2B5EF4-FFF2-40B4-BE49-F238E27FC236}">
                <a16:creationId xmlns:a16="http://schemas.microsoft.com/office/drawing/2014/main" id="{305B0F35-75F7-4510-8CF5-9FBCEB26E8FC}"/>
              </a:ext>
            </a:extLst>
          </p:cNvPr>
          <p:cNvSpPr/>
          <p:nvPr/>
        </p:nvSpPr>
        <p:spPr>
          <a:xfrm>
            <a:off x="8676002" y="2877086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cannot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4" name="Rounded Rectangle 18">
            <a:extLst>
              <a:ext uri="{FF2B5EF4-FFF2-40B4-BE49-F238E27FC236}">
                <a16:creationId xmlns:a16="http://schemas.microsoft.com/office/drawing/2014/main" id="{119A18B1-5EFC-4BAD-B79E-B878B76C3009}"/>
              </a:ext>
            </a:extLst>
          </p:cNvPr>
          <p:cNvSpPr/>
          <p:nvPr/>
        </p:nvSpPr>
        <p:spPr>
          <a:xfrm>
            <a:off x="8676001" y="3572565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did not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5" name="Rounded Rectangle 19">
            <a:extLst>
              <a:ext uri="{FF2B5EF4-FFF2-40B4-BE49-F238E27FC236}">
                <a16:creationId xmlns:a16="http://schemas.microsoft.com/office/drawing/2014/main" id="{EF3D79D6-1BCA-4513-86DE-C905D79B2EE0}"/>
              </a:ext>
            </a:extLst>
          </p:cNvPr>
          <p:cNvSpPr/>
          <p:nvPr/>
        </p:nvSpPr>
        <p:spPr>
          <a:xfrm>
            <a:off x="8675998" y="4268043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you have</a:t>
            </a:r>
            <a:endParaRPr lang="en-GB" dirty="0">
              <a:ln w="0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46" name="Rounded Rectangle 20">
            <a:extLst>
              <a:ext uri="{FF2B5EF4-FFF2-40B4-BE49-F238E27FC236}">
                <a16:creationId xmlns:a16="http://schemas.microsoft.com/office/drawing/2014/main" id="{155E3823-5CDB-4BA0-9EB8-B6C4A052D1EE}"/>
              </a:ext>
            </a:extLst>
          </p:cNvPr>
          <p:cNvSpPr/>
          <p:nvPr/>
        </p:nvSpPr>
        <p:spPr>
          <a:xfrm>
            <a:off x="8675997" y="4994770"/>
            <a:ext cx="2153265" cy="61943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>
                  <a:noFill/>
                </a:ln>
                <a:solidFill>
                  <a:schemeClr val="tx1"/>
                </a:solidFill>
              </a:rPr>
              <a:t>you will</a:t>
            </a:r>
          </a:p>
        </p:txBody>
      </p:sp>
      <p:sp>
        <p:nvSpPr>
          <p:cNvPr id="47" name="Rounded Rectangular Callout 2">
            <a:extLst>
              <a:ext uri="{FF2B5EF4-FFF2-40B4-BE49-F238E27FC236}">
                <a16:creationId xmlns:a16="http://schemas.microsoft.com/office/drawing/2014/main" id="{2C56F978-CBBD-43E7-A29B-757293BC3A9B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5DDB53-3BDA-44D6-9B6F-549906A744C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4900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68"/>
    </mc:Choice>
    <mc:Fallback>
      <p:transition spd="slow" advTm="5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B73ECDA-17D0-4C39-A960-2DFC335FE5B6}"/>
              </a:ext>
            </a:extLst>
          </p:cNvPr>
          <p:cNvSpPr txBox="1"/>
          <p:nvPr/>
        </p:nvSpPr>
        <p:spPr>
          <a:xfrm>
            <a:off x="1535026" y="2346446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Ron</a:t>
            </a:r>
          </a:p>
          <a:p>
            <a:pPr algn="ctr"/>
            <a:r>
              <a:rPr lang="en-GB" sz="2800" b="1" dirty="0"/>
              <a:t>school</a:t>
            </a:r>
          </a:p>
          <a:p>
            <a:pPr algn="ctr"/>
            <a:r>
              <a:rPr lang="en-GB" sz="2800" b="1" dirty="0"/>
              <a:t>owl</a:t>
            </a:r>
          </a:p>
          <a:p>
            <a:pPr algn="ctr"/>
            <a:r>
              <a:rPr lang="en-GB" sz="2800" b="1" dirty="0"/>
              <a:t>spider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820AE5-C635-4F85-903D-C6FD441D4D0E}"/>
              </a:ext>
            </a:extLst>
          </p:cNvPr>
          <p:cNvSpPr txBox="1"/>
          <p:nvPr/>
        </p:nvSpPr>
        <p:spPr>
          <a:xfrm>
            <a:off x="1097330" y="4701617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8000"/>
                </a:solidFill>
              </a:rPr>
              <a:t>Possession</a:t>
            </a:r>
            <a:r>
              <a:rPr lang="en-GB" sz="2800" dirty="0">
                <a:solidFill>
                  <a:srgbClr val="008000"/>
                </a:solidFill>
              </a:rPr>
              <a:t> </a:t>
            </a:r>
            <a:r>
              <a:rPr lang="en-GB" sz="2800" dirty="0"/>
              <a:t>means that something is </a:t>
            </a:r>
            <a:r>
              <a:rPr lang="en-GB" sz="2800" i="1" dirty="0"/>
              <a:t>owned</a:t>
            </a:r>
            <a:r>
              <a:rPr lang="en-GB" sz="2800" dirty="0"/>
              <a:t> by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0BBBF3-0AF0-4600-A073-5C7931110C36}"/>
              </a:ext>
            </a:extLst>
          </p:cNvPr>
          <p:cNvSpPr txBox="1"/>
          <p:nvPr/>
        </p:nvSpPr>
        <p:spPr>
          <a:xfrm>
            <a:off x="4782626" y="2346446"/>
            <a:ext cx="626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+mj-lt"/>
              </a:rPr>
              <a:t>Ron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’s</a:t>
            </a:r>
            <a:r>
              <a:rPr lang="en-GB" sz="2800" i="1" dirty="0">
                <a:latin typeface="+mj-lt"/>
              </a:rPr>
              <a:t> rat does nothing.</a:t>
            </a:r>
          </a:p>
          <a:p>
            <a:r>
              <a:rPr lang="en-GB" sz="2800" i="1" dirty="0">
                <a:latin typeface="+mj-lt"/>
              </a:rPr>
              <a:t>The </a:t>
            </a:r>
            <a:r>
              <a:rPr lang="en-GB" sz="2800" b="1" i="1" dirty="0">
                <a:latin typeface="+mj-lt"/>
              </a:rPr>
              <a:t>school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’s</a:t>
            </a:r>
            <a:r>
              <a:rPr lang="en-GB" sz="2800" i="1" dirty="0">
                <a:latin typeface="+mj-lt"/>
              </a:rPr>
              <a:t> rules are strict.</a:t>
            </a:r>
          </a:p>
          <a:p>
            <a:r>
              <a:rPr lang="en-GB" sz="2800" i="1" dirty="0">
                <a:latin typeface="+mj-lt"/>
              </a:rPr>
              <a:t>The</a:t>
            </a:r>
            <a:r>
              <a:rPr lang="en-GB" sz="2800" b="1" i="1" dirty="0">
                <a:latin typeface="+mj-lt"/>
              </a:rPr>
              <a:t> owl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’s</a:t>
            </a:r>
            <a:r>
              <a:rPr lang="en-GB" sz="2800" b="1" i="1" dirty="0"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wings wafted the room.</a:t>
            </a:r>
          </a:p>
          <a:p>
            <a:r>
              <a:rPr lang="en-GB" sz="2800" i="1" dirty="0">
                <a:latin typeface="+mj-lt"/>
              </a:rPr>
              <a:t>The </a:t>
            </a:r>
            <a:r>
              <a:rPr lang="en-GB" sz="2800" b="1" i="1" dirty="0">
                <a:latin typeface="+mj-lt"/>
              </a:rPr>
              <a:t>spider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’s</a:t>
            </a:r>
            <a:r>
              <a:rPr lang="en-GB" sz="2800" i="1" dirty="0">
                <a:latin typeface="+mj-lt"/>
              </a:rPr>
              <a:t> fangs were huge.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4FD126-7F24-4AD7-8E5F-2D5EFF77E5DC}"/>
              </a:ext>
            </a:extLst>
          </p:cNvPr>
          <p:cNvSpPr txBox="1"/>
          <p:nvPr/>
        </p:nvSpPr>
        <p:spPr>
          <a:xfrm>
            <a:off x="1097330" y="527817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008000"/>
                </a:solidFill>
              </a:rPr>
              <a:t>‘s </a:t>
            </a:r>
            <a:r>
              <a:rPr lang="en-GB" sz="2800" dirty="0"/>
              <a:t>goes at the end of the </a:t>
            </a:r>
            <a:r>
              <a:rPr lang="en-GB" sz="2800" b="1" dirty="0"/>
              <a:t>noun</a:t>
            </a:r>
            <a:r>
              <a:rPr lang="en-GB" sz="2800" dirty="0"/>
              <a:t> when it is singular.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F704365-59E0-4081-A6AC-6B8FD0DE2894}"/>
              </a:ext>
            </a:extLst>
          </p:cNvPr>
          <p:cNvSpPr/>
          <p:nvPr/>
        </p:nvSpPr>
        <p:spPr>
          <a:xfrm>
            <a:off x="591920" y="2395344"/>
            <a:ext cx="1383732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The </a:t>
            </a:r>
            <a:r>
              <a:rPr lang="en-GB" sz="1600" b="1" dirty="0"/>
              <a:t>owl</a:t>
            </a:r>
            <a:r>
              <a:rPr lang="en-GB" sz="1600" dirty="0"/>
              <a:t> owns its wings.</a:t>
            </a: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7F0AF57-F820-427D-941C-C9EA487B1BA2}"/>
              </a:ext>
            </a:extLst>
          </p:cNvPr>
          <p:cNvCxnSpPr>
            <a:cxnSpLocks/>
          </p:cNvCxnSpPr>
          <p:nvPr/>
        </p:nvCxnSpPr>
        <p:spPr>
          <a:xfrm>
            <a:off x="1032544" y="2980119"/>
            <a:ext cx="185698" cy="22340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ACA8BD89-12E9-40F2-8B7E-A13A245A9EE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700" y="3301227"/>
            <a:ext cx="640937" cy="99506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84A4A749-A23A-40FA-9290-A7DB060BCF76}"/>
              </a:ext>
            </a:extLst>
          </p:cNvPr>
          <p:cNvSpPr/>
          <p:nvPr/>
        </p:nvSpPr>
        <p:spPr>
          <a:xfrm>
            <a:off x="1535026" y="569081"/>
            <a:ext cx="92755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possession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To show </a:t>
            </a:r>
            <a:r>
              <a:rPr lang="en-GB" sz="2800" b="1" dirty="0">
                <a:solidFill>
                  <a:srgbClr val="008000"/>
                </a:solidFill>
                <a:ea typeface="+mj-ea"/>
                <a:cs typeface="+mj-cs"/>
              </a:rPr>
              <a:t>possession</a:t>
            </a:r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 we add </a:t>
            </a:r>
            <a:r>
              <a:rPr lang="en-GB" sz="2800" b="1" dirty="0">
                <a:solidFill>
                  <a:srgbClr val="008000"/>
                </a:solidFill>
                <a:ea typeface="+mj-ea"/>
                <a:cs typeface="+mj-cs"/>
              </a:rPr>
              <a:t>‘s </a:t>
            </a:r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to the end of the </a:t>
            </a:r>
            <a:r>
              <a:rPr lang="en-GB" sz="2800" b="1" dirty="0">
                <a:solidFill>
                  <a:prstClr val="black"/>
                </a:solidFill>
                <a:ea typeface="+mj-ea"/>
                <a:cs typeface="+mj-cs"/>
              </a:rPr>
              <a:t>noun</a:t>
            </a:r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.</a:t>
            </a:r>
            <a:r>
              <a:rPr lang="en-GB" sz="28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38B1577-864B-40D3-BD85-74374F7536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721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38"/>
    </mc:Choice>
    <mc:Fallback>
      <p:transition spd="slow" advTm="850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7" grpId="0" uiExpand="1" build="p"/>
      <p:bldP spid="18" grpId="0" build="p"/>
      <p:bldP spid="19" grpId="0" uiExpand="1" build="p"/>
      <p:bldP spid="20" grpId="0" build="p"/>
      <p:bldP spid="21" grpId="0" animBg="1"/>
      <p:bldP spid="2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0BBBF3-0AF0-4600-A073-5C7931110C36}"/>
              </a:ext>
            </a:extLst>
          </p:cNvPr>
          <p:cNvSpPr txBox="1"/>
          <p:nvPr/>
        </p:nvSpPr>
        <p:spPr>
          <a:xfrm>
            <a:off x="914401" y="2358350"/>
            <a:ext cx="103238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Blood was pounding in his ears. He mounted the broom and kicked hard. Air rushed through Harrys hair. </a:t>
            </a:r>
            <a:r>
              <a:rPr lang="en-GB" sz="2800" i="1" dirty="0" err="1">
                <a:latin typeface="+mj-lt"/>
              </a:rPr>
              <a:t>Hed</a:t>
            </a:r>
            <a:r>
              <a:rPr lang="en-GB" sz="2800" i="1" dirty="0">
                <a:latin typeface="+mj-lt"/>
              </a:rPr>
              <a:t> found something he was really good at. He reached for </a:t>
            </a:r>
            <a:r>
              <a:rPr lang="en-GB" sz="2800" i="1" dirty="0" err="1">
                <a:latin typeface="+mj-lt"/>
              </a:rPr>
              <a:t>Nevilles</a:t>
            </a:r>
            <a:r>
              <a:rPr lang="en-GB" sz="2800" i="1" dirty="0">
                <a:latin typeface="+mj-lt"/>
              </a:rPr>
              <a:t> Remembrall. Malfoys sneer did not hide his alarm.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4A4A749-A23A-40FA-9290-A7DB060BCF76}"/>
              </a:ext>
            </a:extLst>
          </p:cNvPr>
          <p:cNvSpPr/>
          <p:nvPr/>
        </p:nvSpPr>
        <p:spPr>
          <a:xfrm>
            <a:off x="1535026" y="569081"/>
            <a:ext cx="92755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possession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Spot the missing apostrophes to show </a:t>
            </a:r>
            <a:r>
              <a:rPr lang="en-GB" sz="2800" b="1" dirty="0">
                <a:solidFill>
                  <a:srgbClr val="008000"/>
                </a:solidFill>
                <a:ea typeface="+mj-ea"/>
                <a:cs typeface="+mj-cs"/>
              </a:rPr>
              <a:t>possession</a:t>
            </a:r>
            <a:r>
              <a:rPr lang="en-GB" sz="2800" b="1" dirty="0">
                <a:ea typeface="+mj-ea"/>
                <a:cs typeface="+mj-cs"/>
              </a:rPr>
              <a:t>.</a:t>
            </a:r>
            <a:endParaRPr lang="en-GB" sz="2800" dirty="0"/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F7F3450A-AE7D-4822-9D8D-0600C4D1C203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265AAE-99FE-4D85-9229-86C19FAD8C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723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425"/>
    </mc:Choice>
    <mc:Fallback>
      <p:transition spd="slow" advTm="54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9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0BBBF3-0AF0-4600-A073-5C7931110C36}"/>
              </a:ext>
            </a:extLst>
          </p:cNvPr>
          <p:cNvSpPr txBox="1"/>
          <p:nvPr/>
        </p:nvSpPr>
        <p:spPr>
          <a:xfrm>
            <a:off x="914401" y="2358350"/>
            <a:ext cx="103238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Blood was pounding in his ears. He mounted the broom and kicked hard. Air rushed through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Harry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</a:t>
            </a:r>
            <a:r>
              <a:rPr lang="en-GB" sz="2800" i="1" dirty="0">
                <a:latin typeface="+mj-lt"/>
              </a:rPr>
              <a:t> hair. </a:t>
            </a:r>
            <a:r>
              <a:rPr lang="en-GB" sz="2800" i="1" dirty="0" err="1">
                <a:latin typeface="+mj-lt"/>
              </a:rPr>
              <a:t>Hed</a:t>
            </a:r>
            <a:r>
              <a:rPr lang="en-GB" sz="2800" i="1" dirty="0">
                <a:latin typeface="+mj-lt"/>
              </a:rPr>
              <a:t> found something he was really good at. He reached for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Neville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 </a:t>
            </a:r>
            <a:r>
              <a:rPr lang="en-GB" sz="2800" i="1" dirty="0">
                <a:latin typeface="+mj-lt"/>
              </a:rPr>
              <a:t>Remembrall.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Malfoy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</a:t>
            </a:r>
            <a:r>
              <a:rPr lang="en-GB" sz="2800" i="1" dirty="0">
                <a:latin typeface="+mj-lt"/>
              </a:rPr>
              <a:t> sneer did not hide his alarm.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4A4A749-A23A-40FA-9290-A7DB060BCF76}"/>
              </a:ext>
            </a:extLst>
          </p:cNvPr>
          <p:cNvSpPr/>
          <p:nvPr/>
        </p:nvSpPr>
        <p:spPr>
          <a:xfrm>
            <a:off x="1535026" y="569081"/>
            <a:ext cx="92755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possession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Spot the missing apostrophes to show </a:t>
            </a:r>
            <a:r>
              <a:rPr lang="en-GB" sz="2800" b="1" dirty="0">
                <a:solidFill>
                  <a:srgbClr val="008000"/>
                </a:solidFill>
                <a:ea typeface="+mj-ea"/>
                <a:cs typeface="+mj-cs"/>
              </a:rPr>
              <a:t>possession</a:t>
            </a:r>
            <a:r>
              <a:rPr lang="en-GB" sz="2800" b="1" dirty="0">
                <a:ea typeface="+mj-ea"/>
                <a:cs typeface="+mj-cs"/>
              </a:rPr>
              <a:t>.</a:t>
            </a:r>
            <a:endParaRPr lang="en-GB" sz="2800" dirty="0"/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F7F3450A-AE7D-4822-9D8D-0600C4D1C203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D6D8B7-E56C-41E4-A8DB-F9D062B54CF9}"/>
              </a:ext>
            </a:extLst>
          </p:cNvPr>
          <p:cNvSpPr/>
          <p:nvPr/>
        </p:nvSpPr>
        <p:spPr>
          <a:xfrm>
            <a:off x="8979319" y="5145063"/>
            <a:ext cx="2177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b="1" dirty="0">
                <a:solidFill>
                  <a:srgbClr val="FF0000"/>
                </a:solidFill>
              </a:rPr>
              <a:t>Contraction</a:t>
            </a:r>
            <a:endParaRPr lang="en-GB" sz="3200" b="1" i="1" dirty="0">
              <a:solidFill>
                <a:srgbClr val="FF0000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10DD488-87C6-4A5D-969A-6BCC2CE1AF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0514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02"/>
    </mc:Choice>
    <mc:Fallback>
      <p:transition spd="slow" advTm="292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80BBBF3-0AF0-4600-A073-5C7931110C36}"/>
              </a:ext>
            </a:extLst>
          </p:cNvPr>
          <p:cNvSpPr txBox="1"/>
          <p:nvPr/>
        </p:nvSpPr>
        <p:spPr>
          <a:xfrm>
            <a:off x="914401" y="2358350"/>
            <a:ext cx="103238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Blood was pounding in his ears. He mounted the broom and kicked hard. Air rushed through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Harry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</a:t>
            </a:r>
            <a:r>
              <a:rPr lang="en-GB" sz="2800" i="1" dirty="0">
                <a:latin typeface="+mj-lt"/>
              </a:rPr>
              <a:t> hair.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He</a:t>
            </a:r>
            <a:r>
              <a:rPr lang="en-GB" sz="2800" b="1" i="1" dirty="0">
                <a:solidFill>
                  <a:srgbClr val="FF0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d </a:t>
            </a:r>
            <a:r>
              <a:rPr lang="en-GB" sz="2800" i="1" dirty="0">
                <a:latin typeface="+mj-lt"/>
              </a:rPr>
              <a:t>found something he was really good at. He reached for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Neville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 </a:t>
            </a:r>
            <a:r>
              <a:rPr lang="en-GB" sz="2800" i="1" dirty="0">
                <a:latin typeface="+mj-lt"/>
              </a:rPr>
              <a:t>Remembrall. 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Malfoy</a:t>
            </a:r>
            <a:r>
              <a:rPr lang="en-GB" sz="2800" b="1" i="1" dirty="0">
                <a:solidFill>
                  <a:srgbClr val="008000"/>
                </a:solidFill>
                <a:highlight>
                  <a:srgbClr val="C0C0C0"/>
                </a:highlight>
                <a:latin typeface="+mj-lt"/>
              </a:rPr>
              <a:t>’</a:t>
            </a:r>
            <a:r>
              <a:rPr lang="en-GB" sz="2800" i="1" dirty="0">
                <a:highlight>
                  <a:srgbClr val="C0C0C0"/>
                </a:highlight>
                <a:latin typeface="+mj-lt"/>
              </a:rPr>
              <a:t>s</a:t>
            </a:r>
            <a:r>
              <a:rPr lang="en-GB" sz="2800" i="1" dirty="0">
                <a:latin typeface="+mj-lt"/>
              </a:rPr>
              <a:t> sneer did not hide his alarm.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4A4A749-A23A-40FA-9290-A7DB060BCF76}"/>
              </a:ext>
            </a:extLst>
          </p:cNvPr>
          <p:cNvSpPr/>
          <p:nvPr/>
        </p:nvSpPr>
        <p:spPr>
          <a:xfrm>
            <a:off x="1535026" y="569081"/>
            <a:ext cx="927554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possession </a:t>
            </a:r>
          </a:p>
          <a:p>
            <a:pPr algn="ctr"/>
            <a:r>
              <a:rPr lang="en-GB" sz="2800" dirty="0">
                <a:solidFill>
                  <a:prstClr val="black"/>
                </a:solidFill>
                <a:ea typeface="+mj-ea"/>
                <a:cs typeface="+mj-cs"/>
              </a:rPr>
              <a:t>Spot the missing apostrophes to show </a:t>
            </a:r>
            <a:r>
              <a:rPr lang="en-GB" sz="2800" b="1" dirty="0">
                <a:solidFill>
                  <a:srgbClr val="008000"/>
                </a:solidFill>
                <a:ea typeface="+mj-ea"/>
                <a:cs typeface="+mj-cs"/>
              </a:rPr>
              <a:t>possession</a:t>
            </a:r>
            <a:r>
              <a:rPr lang="en-GB" sz="2800" b="1" dirty="0">
                <a:ea typeface="+mj-ea"/>
                <a:cs typeface="+mj-cs"/>
              </a:rPr>
              <a:t>.</a:t>
            </a:r>
            <a:endParaRPr lang="en-GB" sz="2800" dirty="0"/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F7F3450A-AE7D-4822-9D8D-0600C4D1C203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D6D8B7-E56C-41E4-A8DB-F9D062B54CF9}"/>
              </a:ext>
            </a:extLst>
          </p:cNvPr>
          <p:cNvSpPr/>
          <p:nvPr/>
        </p:nvSpPr>
        <p:spPr>
          <a:xfrm>
            <a:off x="8979319" y="5145063"/>
            <a:ext cx="2177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b="1" dirty="0">
                <a:solidFill>
                  <a:srgbClr val="FF0000"/>
                </a:solidFill>
              </a:rPr>
              <a:t>Contraction</a:t>
            </a:r>
            <a:endParaRPr lang="en-GB" sz="3200" b="1" i="1" dirty="0">
              <a:solidFill>
                <a:srgbClr val="FF0000"/>
              </a:solidFill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E9881B-0AE4-445A-98A4-A38AD6F593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352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87"/>
    </mc:Choice>
    <mc:Fallback>
      <p:transition spd="slow" advTm="7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4A4A749-A23A-40FA-9290-A7DB060BCF76}"/>
              </a:ext>
            </a:extLst>
          </p:cNvPr>
          <p:cNvSpPr/>
          <p:nvPr/>
        </p:nvSpPr>
        <p:spPr>
          <a:xfrm>
            <a:off x="1535026" y="569081"/>
            <a:ext cx="92755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Apostrophes show </a:t>
            </a:r>
            <a:r>
              <a:rPr lang="en-GB" sz="3200" b="1" dirty="0">
                <a:solidFill>
                  <a:srgbClr val="008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possession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E0AAE6B-3327-436D-942B-0BB1439C2E62}"/>
              </a:ext>
            </a:extLst>
          </p:cNvPr>
          <p:cNvSpPr txBox="1"/>
          <p:nvPr/>
        </p:nvSpPr>
        <p:spPr>
          <a:xfrm>
            <a:off x="785609" y="1257332"/>
            <a:ext cx="105735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00FF"/>
                </a:solidFill>
              </a:rPr>
              <a:t>Plural </a:t>
            </a:r>
            <a:r>
              <a:rPr lang="en-GB" sz="2800" b="1" dirty="0">
                <a:solidFill>
                  <a:srgbClr val="008000"/>
                </a:solidFill>
              </a:rPr>
              <a:t>Possessive - </a:t>
            </a:r>
            <a:r>
              <a:rPr lang="en-GB" sz="2800" b="1" i="1" dirty="0">
                <a:solidFill>
                  <a:srgbClr val="008000"/>
                </a:solidFill>
              </a:rPr>
              <a:t>s</a:t>
            </a:r>
          </a:p>
          <a:p>
            <a:pPr algn="ctr"/>
            <a:r>
              <a:rPr lang="en-GB" sz="2800" dirty="0"/>
              <a:t>If the </a:t>
            </a:r>
            <a:r>
              <a:rPr lang="en-GB" sz="2800" b="1" dirty="0"/>
              <a:t>noun</a:t>
            </a:r>
            <a:r>
              <a:rPr lang="en-GB" sz="2800" dirty="0"/>
              <a:t> already ends in </a:t>
            </a:r>
            <a:r>
              <a:rPr lang="en-GB" sz="2800" b="1" dirty="0">
                <a:solidFill>
                  <a:srgbClr val="0000FF"/>
                </a:solidFill>
              </a:rPr>
              <a:t>s</a:t>
            </a:r>
            <a:r>
              <a:rPr lang="en-GB" sz="2800" dirty="0"/>
              <a:t> because it is </a:t>
            </a:r>
            <a:r>
              <a:rPr lang="en-GB" sz="2800" b="1" dirty="0">
                <a:solidFill>
                  <a:srgbClr val="0000FF"/>
                </a:solidFill>
              </a:rPr>
              <a:t>plural</a:t>
            </a:r>
            <a:r>
              <a:rPr lang="en-GB" sz="2800" dirty="0"/>
              <a:t>…</a:t>
            </a:r>
            <a:endParaRPr lang="en-GB" sz="2800" b="1" dirty="0">
              <a:solidFill>
                <a:srgbClr val="0000FF"/>
              </a:solidFill>
            </a:endParaRPr>
          </a:p>
          <a:p>
            <a:pPr algn="ctr"/>
            <a:r>
              <a:rPr lang="en-GB" sz="2800" dirty="0"/>
              <a:t>add </a:t>
            </a:r>
            <a:r>
              <a:rPr lang="en-GB" sz="2800" b="1" dirty="0">
                <a:solidFill>
                  <a:srgbClr val="008000"/>
                </a:solidFill>
              </a:rPr>
              <a:t>’</a:t>
            </a:r>
            <a:r>
              <a:rPr lang="en-GB" sz="2800" dirty="0"/>
              <a:t> to the end of that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89A246-1644-4D95-BA4A-554C3BE42A80}"/>
              </a:ext>
            </a:extLst>
          </p:cNvPr>
          <p:cNvSpPr txBox="1"/>
          <p:nvPr/>
        </p:nvSpPr>
        <p:spPr>
          <a:xfrm>
            <a:off x="1427076" y="2947290"/>
            <a:ext cx="15367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latin typeface="+mj-lt"/>
              </a:rPr>
              <a:t>girl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s</a:t>
            </a:r>
          </a:p>
          <a:p>
            <a:r>
              <a:rPr lang="en-GB" sz="2800" b="1" i="1" dirty="0">
                <a:latin typeface="+mj-lt"/>
              </a:rPr>
              <a:t>twin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s</a:t>
            </a:r>
          </a:p>
          <a:p>
            <a:r>
              <a:rPr lang="en-GB" sz="2800" b="1" i="1" dirty="0">
                <a:latin typeface="+mj-lt"/>
              </a:rPr>
              <a:t>teacher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s</a:t>
            </a:r>
          </a:p>
          <a:p>
            <a:r>
              <a:rPr lang="en-GB" sz="2800" b="1" i="1" dirty="0">
                <a:latin typeface="+mj-lt"/>
              </a:rPr>
              <a:t>owl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12B125-925A-4543-A6BB-529A691833FB}"/>
              </a:ext>
            </a:extLst>
          </p:cNvPr>
          <p:cNvSpPr txBox="1"/>
          <p:nvPr/>
        </p:nvSpPr>
        <p:spPr>
          <a:xfrm>
            <a:off x="3391566" y="2947290"/>
            <a:ext cx="626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+mj-lt"/>
              </a:rPr>
              <a:t>the </a:t>
            </a:r>
            <a:r>
              <a:rPr lang="en-GB" sz="2800" b="1" i="1" dirty="0">
                <a:latin typeface="+mj-lt"/>
              </a:rPr>
              <a:t>girls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 </a:t>
            </a:r>
            <a:r>
              <a:rPr lang="en-GB" sz="2800" i="1" dirty="0">
                <a:latin typeface="+mj-lt"/>
              </a:rPr>
              <a:t>dormitory</a:t>
            </a:r>
          </a:p>
          <a:p>
            <a:r>
              <a:rPr lang="en-GB" sz="2800" i="1" dirty="0">
                <a:latin typeface="+mj-lt"/>
              </a:rPr>
              <a:t>the </a:t>
            </a:r>
            <a:r>
              <a:rPr lang="en-GB" sz="2800" b="1" i="1" dirty="0">
                <a:latin typeface="+mj-lt"/>
              </a:rPr>
              <a:t>twins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 </a:t>
            </a:r>
            <a:r>
              <a:rPr lang="en-GB" sz="2800" i="1" dirty="0">
                <a:latin typeface="+mj-lt"/>
              </a:rPr>
              <a:t>tricks</a:t>
            </a:r>
          </a:p>
          <a:p>
            <a:r>
              <a:rPr lang="en-GB" sz="2800" i="1" dirty="0">
                <a:latin typeface="+mj-lt"/>
              </a:rPr>
              <a:t>the</a:t>
            </a:r>
            <a:r>
              <a:rPr lang="en-GB" sz="2800" b="1" i="1" dirty="0">
                <a:latin typeface="+mj-lt"/>
              </a:rPr>
              <a:t> teachers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</a:t>
            </a:r>
            <a:r>
              <a:rPr lang="en-GB" sz="2800" i="1" dirty="0">
                <a:latin typeface="+mj-lt"/>
              </a:rPr>
              <a:t> table</a:t>
            </a:r>
          </a:p>
          <a:p>
            <a:r>
              <a:rPr lang="en-GB" sz="2800" i="1" dirty="0">
                <a:latin typeface="+mj-lt"/>
              </a:rPr>
              <a:t>the </a:t>
            </a:r>
            <a:r>
              <a:rPr lang="en-GB" sz="2800" b="1" i="1" dirty="0">
                <a:latin typeface="+mj-lt"/>
              </a:rPr>
              <a:t>owls</a:t>
            </a:r>
            <a:r>
              <a:rPr lang="en-GB" sz="2800" b="1" i="1" dirty="0">
                <a:solidFill>
                  <a:srgbClr val="008000"/>
                </a:solidFill>
                <a:latin typeface="+mj-lt"/>
              </a:rPr>
              <a:t>’</a:t>
            </a:r>
            <a:r>
              <a:rPr lang="en-GB" sz="2800" i="1" dirty="0">
                <a:latin typeface="+mj-lt"/>
              </a:rPr>
              <a:t> hoots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7A44D4-AEF5-46CE-A94D-6E2F72C491F7}"/>
              </a:ext>
            </a:extLst>
          </p:cNvPr>
          <p:cNvSpPr txBox="1"/>
          <p:nvPr/>
        </p:nvSpPr>
        <p:spPr>
          <a:xfrm>
            <a:off x="1097329" y="5486312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we added another </a:t>
            </a:r>
            <a:r>
              <a:rPr lang="en-GB" sz="2800" b="1" i="1" dirty="0"/>
              <a:t>s</a:t>
            </a:r>
            <a:r>
              <a:rPr lang="en-GB" sz="2800" dirty="0"/>
              <a:t> to a </a:t>
            </a:r>
            <a:r>
              <a:rPr lang="en-GB" sz="2800" b="1" dirty="0"/>
              <a:t>plural noun </a:t>
            </a:r>
            <a:r>
              <a:rPr lang="en-GB" sz="2800" dirty="0"/>
              <a:t>it would be hard to say!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B8D0F80-D7BD-41FE-9A08-E0783F70D25F}"/>
              </a:ext>
            </a:extLst>
          </p:cNvPr>
          <p:cNvSpPr txBox="1"/>
          <p:nvPr/>
        </p:nvSpPr>
        <p:spPr>
          <a:xfrm>
            <a:off x="7623566" y="3148777"/>
            <a:ext cx="3563160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008000"/>
                </a:solidFill>
              </a:rPr>
              <a:t>’</a:t>
            </a:r>
            <a:r>
              <a:rPr lang="en-GB" sz="2800" b="1" dirty="0">
                <a:solidFill>
                  <a:srgbClr val="0000FF"/>
                </a:solidFill>
              </a:rPr>
              <a:t> </a:t>
            </a:r>
            <a:r>
              <a:rPr lang="en-GB" sz="2800" dirty="0"/>
              <a:t>goes at the end of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0B0FC7-1897-4B73-8C1F-A772D83EAE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120" y="3977443"/>
            <a:ext cx="953072" cy="133902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AF8D553-93AD-4C96-AE1C-2BBACDF11E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3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05010" y="4244443"/>
            <a:ext cx="813970" cy="1146757"/>
          </a:xfrm>
          <a:prstGeom prst="rect">
            <a:avLst/>
          </a:prstGeom>
        </p:spPr>
      </p:pic>
      <p:pic>
        <p:nvPicPr>
          <p:cNvPr id="6" name="Picture 5" descr="A picture containing object&#10;&#10;Description generated with very high confidence">
            <a:extLst>
              <a:ext uri="{FF2B5EF4-FFF2-40B4-BE49-F238E27FC236}">
                <a16:creationId xmlns:a16="http://schemas.microsoft.com/office/drawing/2014/main" id="{214228E7-F52C-427A-BDC8-FFFF8B7FDA3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797" y="4227115"/>
            <a:ext cx="1202583" cy="1174937"/>
          </a:xfrm>
          <a:prstGeom prst="rect">
            <a:avLst/>
          </a:prstGeom>
        </p:spPr>
      </p:pic>
      <p:sp>
        <p:nvSpPr>
          <p:cNvPr id="26" name="Speech Bubble: Rectangle with Corners Rounded 25">
            <a:extLst>
              <a:ext uri="{FF2B5EF4-FFF2-40B4-BE49-F238E27FC236}">
                <a16:creationId xmlns:a16="http://schemas.microsoft.com/office/drawing/2014/main" id="{A7278FB5-B81B-4387-960B-8DA8C5499D5F}"/>
              </a:ext>
            </a:extLst>
          </p:cNvPr>
          <p:cNvSpPr/>
          <p:nvPr/>
        </p:nvSpPr>
        <p:spPr>
          <a:xfrm>
            <a:off x="7159126" y="4510400"/>
            <a:ext cx="828536" cy="505544"/>
          </a:xfrm>
          <a:prstGeom prst="wedgeRoundRectCallout">
            <a:avLst>
              <a:gd name="adj1" fmla="val 66531"/>
              <a:gd name="adj2" fmla="val 230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hoot</a:t>
            </a:r>
          </a:p>
        </p:txBody>
      </p:sp>
      <p:sp>
        <p:nvSpPr>
          <p:cNvPr id="28" name="Speech Bubble: Rectangle with Corners Rounded 27">
            <a:extLst>
              <a:ext uri="{FF2B5EF4-FFF2-40B4-BE49-F238E27FC236}">
                <a16:creationId xmlns:a16="http://schemas.microsoft.com/office/drawing/2014/main" id="{F9D7E31C-FBB8-44DC-88B9-8EAD8BE6674C}"/>
              </a:ext>
            </a:extLst>
          </p:cNvPr>
          <p:cNvSpPr/>
          <p:nvPr/>
        </p:nvSpPr>
        <p:spPr>
          <a:xfrm>
            <a:off x="7188782" y="3832524"/>
            <a:ext cx="828536" cy="505544"/>
          </a:xfrm>
          <a:prstGeom prst="wedgeRoundRectCallout">
            <a:avLst>
              <a:gd name="adj1" fmla="val 66531"/>
              <a:gd name="adj2" fmla="val 5227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hoot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1B7086DE-1AAB-46E3-9E45-11B953AAB299}"/>
              </a:ext>
            </a:extLst>
          </p:cNvPr>
          <p:cNvSpPr/>
          <p:nvPr/>
        </p:nvSpPr>
        <p:spPr>
          <a:xfrm>
            <a:off x="10767225" y="4871970"/>
            <a:ext cx="828536" cy="505544"/>
          </a:xfrm>
          <a:prstGeom prst="wedgeRoundRectCallout">
            <a:avLst>
              <a:gd name="adj1" fmla="val -61633"/>
              <a:gd name="adj2" fmla="val 851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hoot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33A2E3-8434-4765-9DA7-24CA7B0292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911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231"/>
    </mc:Choice>
    <mc:Fallback>
      <p:transition spd="slow" advTm="90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uiExpand="1" build="p"/>
      <p:bldP spid="13" grpId="0" uiExpand="1" build="p"/>
      <p:bldP spid="14" grpId="0" uiExpand="1" build="p"/>
      <p:bldP spid="15" grpId="0" build="p"/>
      <p:bldP spid="24" grpId="0" animBg="1"/>
      <p:bldP spid="26" grpId="0" animBg="1"/>
      <p:bldP spid="28" grpId="0" animBg="1"/>
      <p:bldP spid="2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0DD9351-B5DA-4648-A114-3754ECF31C06}"/>
              </a:ext>
            </a:extLst>
          </p:cNvPr>
          <p:cNvSpPr txBox="1"/>
          <p:nvPr/>
        </p:nvSpPr>
        <p:spPr>
          <a:xfrm>
            <a:off x="785610" y="589024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00FF"/>
                </a:solidFill>
              </a:rPr>
              <a:t>Plural </a:t>
            </a:r>
            <a:r>
              <a:rPr lang="en-GB" sz="3200" b="1" dirty="0">
                <a:solidFill>
                  <a:srgbClr val="008000"/>
                </a:solidFill>
              </a:rPr>
              <a:t>Possessive – </a:t>
            </a:r>
            <a:r>
              <a:rPr lang="en-GB" sz="3200" b="1" i="1" dirty="0">
                <a:solidFill>
                  <a:srgbClr val="008000"/>
                </a:solidFill>
              </a:rPr>
              <a:t>s</a:t>
            </a:r>
            <a:r>
              <a:rPr lang="en-GB" sz="3200" dirty="0">
                <a:solidFill>
                  <a:srgbClr val="008000"/>
                </a:solidFill>
              </a:rPr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B5D0F24-8625-4118-A75B-A8C12F416003}"/>
              </a:ext>
            </a:extLst>
          </p:cNvPr>
          <p:cNvSpPr txBox="1"/>
          <p:nvPr/>
        </p:nvSpPr>
        <p:spPr>
          <a:xfrm>
            <a:off x="640130" y="1729477"/>
            <a:ext cx="5996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i="1" dirty="0">
                <a:latin typeface="+mj-lt"/>
              </a:rPr>
              <a:t>The boy’s broomsticks clashed.</a:t>
            </a:r>
          </a:p>
          <a:p>
            <a:pPr>
              <a:lnSpc>
                <a:spcPct val="200000"/>
              </a:lnSpc>
            </a:pPr>
            <a:r>
              <a:rPr lang="en-GB" sz="2400" i="1" dirty="0">
                <a:latin typeface="+mj-lt"/>
              </a:rPr>
              <a:t>The boys’ broomsticks clashed.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9989FE2-E19E-4AB4-BC7A-F0824520465F}"/>
              </a:ext>
            </a:extLst>
          </p:cNvPr>
          <p:cNvSpPr txBox="1"/>
          <p:nvPr/>
        </p:nvSpPr>
        <p:spPr>
          <a:xfrm>
            <a:off x="7034981" y="2145748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There are </a:t>
            </a:r>
            <a:r>
              <a:rPr lang="en-GB" sz="2000" b="1" dirty="0"/>
              <a:t>two boys </a:t>
            </a:r>
            <a:r>
              <a:rPr lang="en-GB" sz="2000" dirty="0"/>
              <a:t>who are both on their broomsticks which clash together.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A38E52D-5B8C-4048-80D6-EE5EAF7BA065}"/>
              </a:ext>
            </a:extLst>
          </p:cNvPr>
          <p:cNvSpPr txBox="1"/>
          <p:nvPr/>
        </p:nvSpPr>
        <p:spPr>
          <a:xfrm>
            <a:off x="640130" y="3408999"/>
            <a:ext cx="59966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400" i="1" dirty="0">
                <a:latin typeface="+mj-lt"/>
              </a:rPr>
              <a:t>The wizard’s duel was over.</a:t>
            </a:r>
          </a:p>
          <a:p>
            <a:pPr>
              <a:lnSpc>
                <a:spcPct val="200000"/>
              </a:lnSpc>
            </a:pPr>
            <a:r>
              <a:rPr lang="en-GB" sz="2400" i="1" dirty="0">
                <a:latin typeface="+mj-lt"/>
              </a:rPr>
              <a:t>The wizards’ duel was over.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13E3B16-D9C4-4D1B-9ECB-D4FD45D357EB}"/>
              </a:ext>
            </a:extLst>
          </p:cNvPr>
          <p:cNvSpPr txBox="1"/>
          <p:nvPr/>
        </p:nvSpPr>
        <p:spPr>
          <a:xfrm>
            <a:off x="7034981" y="3783526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There is </a:t>
            </a:r>
            <a:r>
              <a:rPr lang="en-GB" sz="2000" b="1" dirty="0"/>
              <a:t>one wizard </a:t>
            </a:r>
            <a:r>
              <a:rPr lang="en-GB" sz="2000" dirty="0"/>
              <a:t>who has ended his duel.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38286CA-24CD-4420-917E-389176319D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610" y="5125769"/>
            <a:ext cx="1058267" cy="1103714"/>
          </a:xfrm>
          <a:prstGeom prst="rect">
            <a:avLst/>
          </a:prstGeom>
        </p:spPr>
      </p:pic>
      <p:sp>
        <p:nvSpPr>
          <p:cNvPr id="35" name="Speech Bubble: Rectangle with Corners Rounded 34">
            <a:extLst>
              <a:ext uri="{FF2B5EF4-FFF2-40B4-BE49-F238E27FC236}">
                <a16:creationId xmlns:a16="http://schemas.microsoft.com/office/drawing/2014/main" id="{DE05096C-A491-493A-862A-8995BAAFB356}"/>
              </a:ext>
            </a:extLst>
          </p:cNvPr>
          <p:cNvSpPr/>
          <p:nvPr/>
        </p:nvSpPr>
        <p:spPr>
          <a:xfrm>
            <a:off x="7363268" y="5125769"/>
            <a:ext cx="2594594" cy="814713"/>
          </a:xfrm>
          <a:prstGeom prst="wedgeRoundRectCallout">
            <a:avLst>
              <a:gd name="adj1" fmla="val 57520"/>
              <a:gd name="adj2" fmla="val 3461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Pick the correct punctuation.</a:t>
            </a:r>
          </a:p>
        </p:txBody>
      </p:sp>
      <p:pic>
        <p:nvPicPr>
          <p:cNvPr id="36" name="Picture 35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217C0408-44C8-4AEA-BCB0-F54ED95CFE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706" y="2712183"/>
            <a:ext cx="704543" cy="590011"/>
          </a:xfrm>
          <a:prstGeom prst="rect">
            <a:avLst/>
          </a:prstGeom>
        </p:spPr>
      </p:pic>
      <p:pic>
        <p:nvPicPr>
          <p:cNvPr id="37" name="Picture 36" descr="A picture containing object&#10;&#10;Description generated with high confidence">
            <a:extLst>
              <a:ext uri="{FF2B5EF4-FFF2-40B4-BE49-F238E27FC236}">
                <a16:creationId xmlns:a16="http://schemas.microsoft.com/office/drawing/2014/main" id="{81A71F27-9057-429A-A4CA-69AA1DEBA58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951" y="3603818"/>
            <a:ext cx="704543" cy="590011"/>
          </a:xfrm>
          <a:prstGeom prst="rect">
            <a:avLst/>
          </a:prstGeom>
        </p:spPr>
      </p:pic>
      <p:sp>
        <p:nvSpPr>
          <p:cNvPr id="38" name="Rounded Rectangular Callout 2">
            <a:extLst>
              <a:ext uri="{FF2B5EF4-FFF2-40B4-BE49-F238E27FC236}">
                <a16:creationId xmlns:a16="http://schemas.microsoft.com/office/drawing/2014/main" id="{6DE7A703-B271-482E-AC2C-2384BD39491A}"/>
              </a:ext>
            </a:extLst>
          </p:cNvPr>
          <p:cNvSpPr/>
          <p:nvPr/>
        </p:nvSpPr>
        <p:spPr>
          <a:xfrm>
            <a:off x="10135221" y="628853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ANSWERS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5C4701-2308-418B-AED4-793DD72E96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905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115"/>
    </mc:Choice>
    <mc:Fallback>
      <p:transition spd="slow" advTm="83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8" grpId="0" uiExpand="1" build="p"/>
      <p:bldP spid="19" grpId="0" animBg="1"/>
      <p:bldP spid="23" grpId="0" uiExpand="1" build="p"/>
      <p:bldP spid="30" grpId="0" animBg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F51F245-3011-489C-88F3-3258BD59FF68}"/>
              </a:ext>
            </a:extLst>
          </p:cNvPr>
          <p:cNvSpPr/>
          <p:nvPr/>
        </p:nvSpPr>
        <p:spPr>
          <a:xfrm>
            <a:off x="10607729" y="6504993"/>
            <a:ext cx="151035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Y6: Spring Revision Unit 3</a:t>
            </a:r>
            <a:endParaRPr lang="en-GB" sz="1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3E3BA0-A585-44BE-9D73-ADF38A696515}"/>
              </a:ext>
            </a:extLst>
          </p:cNvPr>
          <p:cNvSpPr txBox="1"/>
          <p:nvPr/>
        </p:nvSpPr>
        <p:spPr>
          <a:xfrm>
            <a:off x="740640" y="663101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Arguments</a:t>
            </a:r>
          </a:p>
        </p:txBody>
      </p:sp>
      <p:pic>
        <p:nvPicPr>
          <p:cNvPr id="22" name="Picture 21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D4E6EB24-BDA7-4D51-A120-26CDD4B61A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225" y="5321333"/>
            <a:ext cx="640937" cy="9950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A69D8C-411B-4D9E-BB91-519450980828}"/>
              </a:ext>
            </a:extLst>
          </p:cNvPr>
          <p:cNvSpPr txBox="1"/>
          <p:nvPr/>
        </p:nvSpPr>
        <p:spPr>
          <a:xfrm>
            <a:off x="767791" y="1347082"/>
            <a:ext cx="1023538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165225" algn="l"/>
              </a:tabLst>
            </a:pPr>
            <a:r>
              <a:rPr lang="en-GB" sz="2400" dirty="0"/>
              <a:t>Malfoy:	Having a last meal, Potter? When are you getting the train back to the 	Muggles?</a:t>
            </a:r>
          </a:p>
          <a:p>
            <a:pPr>
              <a:tabLst>
                <a:tab pos="1076325" algn="l"/>
                <a:tab pos="1165225" algn="l"/>
              </a:tabLst>
            </a:pPr>
            <a:r>
              <a:rPr lang="en-GB" sz="2400" dirty="0"/>
              <a:t>Harry:		[</a:t>
            </a:r>
            <a:r>
              <a:rPr lang="en-GB" sz="2400" i="1" dirty="0"/>
              <a:t>coolly</a:t>
            </a:r>
            <a:r>
              <a:rPr lang="en-GB" sz="2400" dirty="0"/>
              <a:t>] You’re a lot braver now you’re back on the ground and you’ve 		got your little friends with you.</a:t>
            </a:r>
          </a:p>
          <a:p>
            <a:pPr>
              <a:tabLst>
                <a:tab pos="1165225" algn="l"/>
              </a:tabLst>
            </a:pPr>
            <a:r>
              <a:rPr lang="en-GB" sz="2400" dirty="0"/>
              <a:t>Malfoy:	I’d take you on anytime on my own. Tonight, if you want. Wizard’s duel. 	[</a:t>
            </a:r>
            <a:r>
              <a:rPr lang="en-GB" sz="2400" i="1" dirty="0"/>
              <a:t>Sneering</a:t>
            </a:r>
            <a:r>
              <a:rPr lang="en-GB" sz="2400" dirty="0"/>
              <a:t>] What’s the matter? I suppose you’ve never heard of a 	wizard’s duel.</a:t>
            </a:r>
          </a:p>
          <a:p>
            <a:pPr defTabSz="582613"/>
            <a:r>
              <a:rPr lang="en-GB" sz="2400" dirty="0"/>
              <a:t>Ron:		Of course he has. I’m his second. Who’s yours?</a:t>
            </a:r>
          </a:p>
          <a:p>
            <a:pPr>
              <a:tabLst>
                <a:tab pos="1165225" algn="l"/>
              </a:tabLst>
            </a:pPr>
            <a:r>
              <a:rPr lang="en-GB" sz="2400" dirty="0"/>
              <a:t>Malfoy:	Crabbe. Meet us tonight in the trophy room at midnight. Don’t be late.</a:t>
            </a:r>
          </a:p>
          <a:p>
            <a:pPr>
              <a:tabLst>
                <a:tab pos="1165225" algn="l"/>
              </a:tabLst>
            </a:pPr>
            <a:r>
              <a:rPr lang="en-GB" sz="2400" dirty="0"/>
              <a:t>	[Malfoy swaggers off]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EDDFCFF0-71B1-4AD3-AF69-17AC3D8C8EE2}"/>
              </a:ext>
            </a:extLst>
          </p:cNvPr>
          <p:cNvSpPr/>
          <p:nvPr/>
        </p:nvSpPr>
        <p:spPr>
          <a:xfrm>
            <a:off x="7883102" y="5143928"/>
            <a:ext cx="2594594" cy="814713"/>
          </a:xfrm>
          <a:prstGeom prst="wedgeRoundRectCallout">
            <a:avLst>
              <a:gd name="adj1" fmla="val 57520"/>
              <a:gd name="adj2" fmla="val 3461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Comic Sans MS" panose="030F0702030302020204" pitchFamily="66" charset="0"/>
              </a:rPr>
              <a:t>What do you notice about the language?</a:t>
            </a:r>
          </a:p>
        </p:txBody>
      </p:sp>
      <p:sp>
        <p:nvSpPr>
          <p:cNvPr id="12" name="Rounded Rectangular Callout 2">
            <a:extLst>
              <a:ext uri="{FF2B5EF4-FFF2-40B4-BE49-F238E27FC236}">
                <a16:creationId xmlns:a16="http://schemas.microsoft.com/office/drawing/2014/main" id="{381938F7-4D40-4357-BE28-3F2E2BCA9B3C}"/>
              </a:ext>
            </a:extLst>
          </p:cNvPr>
          <p:cNvSpPr/>
          <p:nvPr/>
        </p:nvSpPr>
        <p:spPr>
          <a:xfrm>
            <a:off x="679681" y="5584738"/>
            <a:ext cx="1386685" cy="466278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ysClr val="windowText" lastClr="000000"/>
                </a:solidFill>
              </a:rPr>
              <a:t>IDEAS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00FD1B-2360-4510-B0E5-FBE6574D1B53}"/>
              </a:ext>
            </a:extLst>
          </p:cNvPr>
          <p:cNvSpPr txBox="1"/>
          <p:nvPr/>
        </p:nvSpPr>
        <p:spPr>
          <a:xfrm>
            <a:off x="3196177" y="758373"/>
            <a:ext cx="2241754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Lots of contractions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A94A423-2A85-4F76-8984-808FA7E7A9E9}"/>
              </a:ext>
            </a:extLst>
          </p:cNvPr>
          <p:cNvSpPr txBox="1"/>
          <p:nvPr/>
        </p:nvSpPr>
        <p:spPr>
          <a:xfrm>
            <a:off x="5546087" y="755433"/>
            <a:ext cx="3066972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Not all complete sentences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C4AAC7-A0A7-4FE8-A7A8-13702E5C237A}"/>
              </a:ext>
            </a:extLst>
          </p:cNvPr>
          <p:cNvSpPr txBox="1"/>
          <p:nvPr/>
        </p:nvSpPr>
        <p:spPr>
          <a:xfrm>
            <a:off x="8721215" y="755433"/>
            <a:ext cx="2786980" cy="40011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Different sentence forms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0A5220-537C-4922-AAA1-C4CAA70939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574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530"/>
    </mc:Choice>
    <mc:Fallback>
      <p:transition spd="slow" advTm="120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0D9D8-A0D2-4127-BE24-ED9D6637D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would the apostrophe go?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EE278-2206-4799-AA1D-8A117D89A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err="1"/>
              <a:t>childrens</a:t>
            </a:r>
            <a:r>
              <a:rPr lang="en-GB" dirty="0"/>
              <a:t> coats.</a:t>
            </a:r>
          </a:p>
          <a:p>
            <a:r>
              <a:rPr lang="en-GB" dirty="0"/>
              <a:t>James football game.</a:t>
            </a:r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A762421-55DF-49ED-AF63-8C2FEF3DA7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514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805"/>
    </mc:Choice>
    <mc:Fallback>
      <p:transition spd="slow" advTm="76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D5E9D-82D8-4D3A-B282-A23F5D2FF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Check your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66239-4B69-4A5F-B707-622D8A8C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children’s coats.</a:t>
            </a:r>
          </a:p>
          <a:p>
            <a:r>
              <a:rPr lang="en-GB" dirty="0"/>
              <a:t>James’ football game.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A4E471-0052-4E96-9423-2A8B7A6ED7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82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888"/>
    </mc:Choice>
    <mc:Fallback>
      <p:transition spd="slow" advTm="60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5.4|1.7|1.6|1.5|1.7|1.7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4.6|4.1|2.5|6.1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9.8|0.6|0.7|0.7|0.8|0.8|0.8|0.5|0.7|0.8|0.9|0.9|1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|0.8|0.7|0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7.9|0.9|0.8|0.9|8.2|6.5|5.2|15.6|4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9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.7|4.4|2|1.2|1.2|10.7|6.2|13.9|2.8|2.2|20.8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1.9|2|24.7|1|7.7|18.3|0.9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83.6|7.6|8|8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9B8BC6-944C-41EC-A7CA-51E87B04D8A1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A74D6B9-B848-447A-8C6D-3969A8683A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80B51AA-F0EC-4BFE-86A3-8EE027366967}"/>
</file>

<file path=docProps/app.xml><?xml version="1.0" encoding="utf-8"?>
<Properties xmlns="http://schemas.openxmlformats.org/officeDocument/2006/extended-properties" xmlns:vt="http://schemas.openxmlformats.org/officeDocument/2006/docPropsVTypes">
  <TotalTime>5634</TotalTime>
  <Words>801</Words>
  <Application>Microsoft Office PowerPoint</Application>
  <PresentationFormat>Widescreen</PresentationFormat>
  <Paragraphs>148</Paragraphs>
  <Slides>14</Slides>
  <Notes>12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  Apostrophes </vt:lpstr>
      <vt:lpstr>  Apostrophes show contractions.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Where would the apostrophe go?</vt:lpstr>
      <vt:lpstr>Check your answers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Wendy McCann</cp:lastModifiedBy>
  <cp:revision>392</cp:revision>
  <cp:lastPrinted>2017-11-06T13:25:20Z</cp:lastPrinted>
  <dcterms:created xsi:type="dcterms:W3CDTF">2013-08-23T07:43:20Z</dcterms:created>
  <dcterms:modified xsi:type="dcterms:W3CDTF">2021-01-12T14:35:10Z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