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sldIdLst>
    <p:sldId id="293" r:id="rId5"/>
    <p:sldId id="310" r:id="rId6"/>
    <p:sldId id="258" r:id="rId7"/>
    <p:sldId id="323" r:id="rId8"/>
    <p:sldId id="324" r:id="rId9"/>
    <p:sldId id="325" r:id="rId10"/>
    <p:sldId id="326" r:id="rId11"/>
    <p:sldId id="327" r:id="rId12"/>
    <p:sldId id="311" r:id="rId13"/>
    <p:sldId id="314" r:id="rId14"/>
    <p:sldId id="328" r:id="rId15"/>
    <p:sldId id="329" r:id="rId16"/>
    <p:sldId id="330" r:id="rId17"/>
    <p:sldId id="331" r:id="rId18"/>
    <p:sldId id="332" r:id="rId19"/>
    <p:sldId id="333" r:id="rId20"/>
    <p:sldId id="334" r:id="rId21"/>
    <p:sldId id="335" r:id="rId22"/>
    <p:sldId id="336" r:id="rId23"/>
    <p:sldId id="337" r:id="rId24"/>
    <p:sldId id="338" r:id="rId25"/>
    <p:sldId id="33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793"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6600"/>
    <a:srgbClr val="0000FF"/>
    <a:srgbClr val="CC6600"/>
    <a:srgbClr val="FF9933"/>
    <a:srgbClr val="00CC00"/>
    <a:srgbClr val="339966"/>
    <a:srgbClr val="990099"/>
    <a:srgbClr val="FF3399"/>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2472" autoAdjust="0"/>
  </p:normalViewPr>
  <p:slideViewPr>
    <p:cSldViewPr snapToGrid="0">
      <p:cViewPr varScale="1">
        <p:scale>
          <a:sx n="71" d="100"/>
          <a:sy n="71" d="100"/>
        </p:scale>
        <p:origin x="1138" y="48"/>
      </p:cViewPr>
      <p:guideLst>
        <p:guide orient="horz" pos="3793"/>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2" d="100"/>
          <a:sy n="52" d="100"/>
        </p:scale>
        <p:origin x="28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45069D-0DA1-4F58-8F43-90C43489E8AD}" type="datetimeFigureOut">
              <a:rPr lang="en-GB" smtClean="0"/>
              <a:t>05/01/2021</a:t>
            </a:fld>
            <a:endParaRPr lang="en-GB"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09BC24-41CC-4FC4-BA18-F894B7ED82D1}" type="slidenum">
              <a:rPr lang="en-GB" smtClean="0"/>
              <a:t>‹#›</a:t>
            </a:fld>
            <a:endParaRPr lang="en-GB" dirty="0"/>
          </a:p>
        </p:txBody>
      </p:sp>
    </p:spTree>
    <p:extLst>
      <p:ext uri="{BB962C8B-B14F-4D97-AF65-F5344CB8AC3E}">
        <p14:creationId xmlns:p14="http://schemas.microsoft.com/office/powerpoint/2010/main" val="169222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a:t>
            </a:fld>
            <a:endParaRPr lang="en-GB" dirty="0"/>
          </a:p>
        </p:txBody>
      </p:sp>
    </p:spTree>
    <p:extLst>
      <p:ext uri="{BB962C8B-B14F-4D97-AF65-F5344CB8AC3E}">
        <p14:creationId xmlns:p14="http://schemas.microsoft.com/office/powerpoint/2010/main" val="3691418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2</a:t>
            </a:fld>
            <a:endParaRPr lang="en-GB" dirty="0"/>
          </a:p>
        </p:txBody>
      </p:sp>
    </p:spTree>
    <p:extLst>
      <p:ext uri="{BB962C8B-B14F-4D97-AF65-F5344CB8AC3E}">
        <p14:creationId xmlns:p14="http://schemas.microsoft.com/office/powerpoint/2010/main" val="37860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3</a:t>
            </a:fld>
            <a:endParaRPr lang="en-GB" dirty="0"/>
          </a:p>
        </p:txBody>
      </p:sp>
    </p:spTree>
    <p:extLst>
      <p:ext uri="{BB962C8B-B14F-4D97-AF65-F5344CB8AC3E}">
        <p14:creationId xmlns:p14="http://schemas.microsoft.com/office/powerpoint/2010/main" val="324146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4</a:t>
            </a:fld>
            <a:endParaRPr lang="en-GB" dirty="0"/>
          </a:p>
        </p:txBody>
      </p:sp>
    </p:spTree>
    <p:extLst>
      <p:ext uri="{BB962C8B-B14F-4D97-AF65-F5344CB8AC3E}">
        <p14:creationId xmlns:p14="http://schemas.microsoft.com/office/powerpoint/2010/main" val="12347859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5</a:t>
            </a:fld>
            <a:endParaRPr lang="en-GB" dirty="0"/>
          </a:p>
        </p:txBody>
      </p:sp>
    </p:spTree>
    <p:extLst>
      <p:ext uri="{BB962C8B-B14F-4D97-AF65-F5344CB8AC3E}">
        <p14:creationId xmlns:p14="http://schemas.microsoft.com/office/powerpoint/2010/main" val="3429485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6</a:t>
            </a:fld>
            <a:endParaRPr lang="en-GB" dirty="0"/>
          </a:p>
        </p:txBody>
      </p:sp>
    </p:spTree>
    <p:extLst>
      <p:ext uri="{BB962C8B-B14F-4D97-AF65-F5344CB8AC3E}">
        <p14:creationId xmlns:p14="http://schemas.microsoft.com/office/powerpoint/2010/main" val="3996814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7</a:t>
            </a:fld>
            <a:endParaRPr lang="en-GB" dirty="0"/>
          </a:p>
        </p:txBody>
      </p:sp>
    </p:spTree>
    <p:extLst>
      <p:ext uri="{BB962C8B-B14F-4D97-AF65-F5344CB8AC3E}">
        <p14:creationId xmlns:p14="http://schemas.microsoft.com/office/powerpoint/2010/main" val="2510285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8</a:t>
            </a:fld>
            <a:endParaRPr lang="en-GB" dirty="0"/>
          </a:p>
        </p:txBody>
      </p:sp>
    </p:spTree>
    <p:extLst>
      <p:ext uri="{BB962C8B-B14F-4D97-AF65-F5344CB8AC3E}">
        <p14:creationId xmlns:p14="http://schemas.microsoft.com/office/powerpoint/2010/main" val="346337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9</a:t>
            </a:fld>
            <a:endParaRPr lang="en-GB" dirty="0"/>
          </a:p>
        </p:txBody>
      </p:sp>
    </p:spTree>
    <p:extLst>
      <p:ext uri="{BB962C8B-B14F-4D97-AF65-F5344CB8AC3E}">
        <p14:creationId xmlns:p14="http://schemas.microsoft.com/office/powerpoint/2010/main" val="2995926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10</a:t>
            </a:fld>
            <a:endParaRPr lang="en-GB" dirty="0"/>
          </a:p>
        </p:txBody>
      </p:sp>
    </p:spTree>
    <p:extLst>
      <p:ext uri="{BB962C8B-B14F-4D97-AF65-F5344CB8AC3E}">
        <p14:creationId xmlns:p14="http://schemas.microsoft.com/office/powerpoint/2010/main" val="7055436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11</a:t>
            </a:fld>
            <a:endParaRPr lang="en-GB" dirty="0"/>
          </a:p>
        </p:txBody>
      </p:sp>
    </p:spTree>
    <p:extLst>
      <p:ext uri="{BB962C8B-B14F-4D97-AF65-F5344CB8AC3E}">
        <p14:creationId xmlns:p14="http://schemas.microsoft.com/office/powerpoint/2010/main" val="44496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12</a:t>
            </a:fld>
            <a:endParaRPr lang="en-GB" dirty="0"/>
          </a:p>
        </p:txBody>
      </p:sp>
    </p:spTree>
    <p:extLst>
      <p:ext uri="{BB962C8B-B14F-4D97-AF65-F5344CB8AC3E}">
        <p14:creationId xmlns:p14="http://schemas.microsoft.com/office/powerpoint/2010/main" val="7011129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13</a:t>
            </a:fld>
            <a:endParaRPr lang="en-GB" dirty="0"/>
          </a:p>
        </p:txBody>
      </p:sp>
    </p:spTree>
    <p:extLst>
      <p:ext uri="{BB962C8B-B14F-4D97-AF65-F5344CB8AC3E}">
        <p14:creationId xmlns:p14="http://schemas.microsoft.com/office/powerpoint/2010/main" val="30783605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14</a:t>
            </a:fld>
            <a:endParaRPr lang="en-GB" dirty="0"/>
          </a:p>
        </p:txBody>
      </p:sp>
    </p:spTree>
    <p:extLst>
      <p:ext uri="{BB962C8B-B14F-4D97-AF65-F5344CB8AC3E}">
        <p14:creationId xmlns:p14="http://schemas.microsoft.com/office/powerpoint/2010/main" val="3951155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Teachers’ Note</a:t>
            </a:r>
            <a:r>
              <a:rPr lang="en-GB" dirty="0"/>
              <a:t>: </a:t>
            </a:r>
            <a:r>
              <a:rPr lang="en-GB" u="sng" dirty="0"/>
              <a:t>Relative pronouns</a:t>
            </a:r>
            <a:r>
              <a:rPr lang="en-GB" u="none" dirty="0"/>
              <a:t> </a:t>
            </a:r>
            <a:r>
              <a:rPr lang="en-GB" dirty="0"/>
              <a:t>often introduce a relative clause. The relative adverbs, </a:t>
            </a:r>
            <a:r>
              <a:rPr lang="en-GB" i="1" dirty="0"/>
              <a:t>where</a:t>
            </a:r>
            <a:r>
              <a:rPr lang="en-GB" dirty="0"/>
              <a:t> and </a:t>
            </a:r>
            <a:r>
              <a:rPr lang="en-GB" i="1" dirty="0"/>
              <a:t>when</a:t>
            </a:r>
            <a:r>
              <a:rPr lang="en-GB" dirty="0"/>
              <a:t>, can also be used in this way. It is not important for children to distinguish between adverbs and pronouns in this situation but for children to be able to identify relative clauses and when a word is introducing the relative cause.</a:t>
            </a:r>
          </a:p>
        </p:txBody>
      </p:sp>
      <p:sp>
        <p:nvSpPr>
          <p:cNvPr id="4" name="Slide Number Placeholder 3"/>
          <p:cNvSpPr>
            <a:spLocks noGrp="1"/>
          </p:cNvSpPr>
          <p:nvPr>
            <p:ph type="sldNum" sz="quarter" idx="10"/>
          </p:nvPr>
        </p:nvSpPr>
        <p:spPr/>
        <p:txBody>
          <a:bodyPr/>
          <a:lstStyle/>
          <a:p>
            <a:fld id="{C909BC24-41CC-4FC4-BA18-F894B7ED82D1}" type="slidenum">
              <a:rPr lang="en-GB" smtClean="0"/>
              <a:t>15</a:t>
            </a:fld>
            <a:endParaRPr lang="en-GB" dirty="0"/>
          </a:p>
        </p:txBody>
      </p:sp>
    </p:spTree>
    <p:extLst>
      <p:ext uri="{BB962C8B-B14F-4D97-AF65-F5344CB8AC3E}">
        <p14:creationId xmlns:p14="http://schemas.microsoft.com/office/powerpoint/2010/main" val="24257451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16</a:t>
            </a:fld>
            <a:endParaRPr lang="en-GB" dirty="0"/>
          </a:p>
        </p:txBody>
      </p:sp>
    </p:spTree>
    <p:extLst>
      <p:ext uri="{BB962C8B-B14F-4D97-AF65-F5344CB8AC3E}">
        <p14:creationId xmlns:p14="http://schemas.microsoft.com/office/powerpoint/2010/main" val="7969753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17</a:t>
            </a:fld>
            <a:endParaRPr lang="en-GB" dirty="0"/>
          </a:p>
        </p:txBody>
      </p:sp>
    </p:spTree>
    <p:extLst>
      <p:ext uri="{BB962C8B-B14F-4D97-AF65-F5344CB8AC3E}">
        <p14:creationId xmlns:p14="http://schemas.microsoft.com/office/powerpoint/2010/main" val="32761547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18</a:t>
            </a:fld>
            <a:endParaRPr lang="en-GB" dirty="0"/>
          </a:p>
        </p:txBody>
      </p:sp>
    </p:spTree>
    <p:extLst>
      <p:ext uri="{BB962C8B-B14F-4D97-AF65-F5344CB8AC3E}">
        <p14:creationId xmlns:p14="http://schemas.microsoft.com/office/powerpoint/2010/main" val="32057573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19</a:t>
            </a:fld>
            <a:endParaRPr lang="en-GB" dirty="0"/>
          </a:p>
        </p:txBody>
      </p:sp>
    </p:spTree>
    <p:extLst>
      <p:ext uri="{BB962C8B-B14F-4D97-AF65-F5344CB8AC3E}">
        <p14:creationId xmlns:p14="http://schemas.microsoft.com/office/powerpoint/2010/main" val="42181719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20</a:t>
            </a:fld>
            <a:endParaRPr lang="en-GB" dirty="0"/>
          </a:p>
        </p:txBody>
      </p:sp>
    </p:spTree>
    <p:extLst>
      <p:ext uri="{BB962C8B-B14F-4D97-AF65-F5344CB8AC3E}">
        <p14:creationId xmlns:p14="http://schemas.microsoft.com/office/powerpoint/2010/main" val="37446102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21</a:t>
            </a:fld>
            <a:endParaRPr lang="en-GB" dirty="0"/>
          </a:p>
        </p:txBody>
      </p:sp>
    </p:spTree>
    <p:extLst>
      <p:ext uri="{BB962C8B-B14F-4D97-AF65-F5344CB8AC3E}">
        <p14:creationId xmlns:p14="http://schemas.microsoft.com/office/powerpoint/2010/main" val="31208785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t>22</a:t>
            </a:fld>
            <a:endParaRPr lang="en-GB" dirty="0"/>
          </a:p>
        </p:txBody>
      </p:sp>
    </p:spTree>
    <p:extLst>
      <p:ext uri="{BB962C8B-B14F-4D97-AF65-F5344CB8AC3E}">
        <p14:creationId xmlns:p14="http://schemas.microsoft.com/office/powerpoint/2010/main" val="2859673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42561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24320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989414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833632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435399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33778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270865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200257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96398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3028254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t>05/01/2021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6C79AC1-07B4-42AE-95AF-E9964C39BE45}" type="slidenum">
              <a:rPr lang="en-GB" smtClean="0"/>
              <a:t>‹#›</a:t>
            </a:fld>
            <a:endParaRPr lang="en-GB" dirty="0"/>
          </a:p>
        </p:txBody>
      </p:sp>
    </p:spTree>
    <p:extLst>
      <p:ext uri="{BB962C8B-B14F-4D97-AF65-F5344CB8AC3E}">
        <p14:creationId xmlns:p14="http://schemas.microsoft.com/office/powerpoint/2010/main" val="1808080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2AEE5F-8F5A-4802-B70F-D306782E7DF3}" type="datetimeFigureOut">
              <a:rPr lang="en-GB" smtClean="0"/>
              <a:t>05/01/2021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79AC1-07B4-42AE-95AF-E9964C39BE45}" type="slidenum">
              <a:rPr lang="en-GB" smtClean="0"/>
              <a:t>‹#›</a:t>
            </a:fld>
            <a:endParaRPr lang="en-GB" dirty="0"/>
          </a:p>
        </p:txBody>
      </p:sp>
    </p:spTree>
    <p:extLst>
      <p:ext uri="{BB962C8B-B14F-4D97-AF65-F5344CB8AC3E}">
        <p14:creationId xmlns:p14="http://schemas.microsoft.com/office/powerpoint/2010/main" val="2238686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slide" Target="slide14.xml"/><Relationship Id="rId5" Type="http://schemas.openxmlformats.org/officeDocument/2006/relationships/slide" Target="slide9.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3116" y="695326"/>
            <a:ext cx="9851923" cy="3006519"/>
          </a:xfrm>
        </p:spPr>
        <p:txBody>
          <a:bodyPr anchor="t" anchorCtr="0">
            <a:noAutofit/>
          </a:bodyPr>
          <a:lstStyle/>
          <a:p>
            <a:pPr algn="l"/>
            <a:r>
              <a:rPr lang="en-GB" b="1" dirty="0">
                <a:latin typeface="+mn-lt"/>
              </a:rPr>
              <a:t>Spring Revision Unit 2</a:t>
            </a:r>
            <a:br>
              <a:rPr lang="en-GB" dirty="0"/>
            </a:br>
            <a:br>
              <a:rPr lang="en-GB" sz="3200" dirty="0">
                <a:latin typeface="+mn-lt"/>
              </a:rPr>
            </a:br>
            <a:r>
              <a:rPr lang="en-GB" sz="3200" dirty="0">
                <a:latin typeface="+mn-lt"/>
                <a:hlinkClick r:id="rId3" action="ppaction://hlinksldjump"/>
              </a:rPr>
              <a:t>Noun Phrases </a:t>
            </a:r>
            <a:r>
              <a:rPr lang="en-GB" sz="3200" dirty="0">
                <a:latin typeface="+mn-lt"/>
              </a:rPr>
              <a:t>(Session 1)</a:t>
            </a: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pic>
        <p:nvPicPr>
          <p:cNvPr id="7" name="Picture 6">
            <a:extLst>
              <a:ext uri="{FF2B5EF4-FFF2-40B4-BE49-F238E27FC236}">
                <a16:creationId xmlns:a16="http://schemas.microsoft.com/office/drawing/2014/main" id="{A042D1EB-D2DD-498E-B72A-327B243508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55905" y="4751395"/>
            <a:ext cx="1058267" cy="1103714"/>
          </a:xfrm>
          <a:prstGeom prst="rect">
            <a:avLst/>
          </a:prstGeom>
        </p:spPr>
      </p:pic>
      <p:sp>
        <p:nvSpPr>
          <p:cNvPr id="8" name="Speech Bubble: Rectangle with Corners Rounded 7">
            <a:extLst>
              <a:ext uri="{FF2B5EF4-FFF2-40B4-BE49-F238E27FC236}">
                <a16:creationId xmlns:a16="http://schemas.microsoft.com/office/drawing/2014/main" id="{10364559-B7B0-4F74-9CEC-7706C92D161F}"/>
              </a:ext>
            </a:extLst>
          </p:cNvPr>
          <p:cNvSpPr/>
          <p:nvPr/>
        </p:nvSpPr>
        <p:spPr>
          <a:xfrm>
            <a:off x="6077243" y="4639264"/>
            <a:ext cx="3406829" cy="1175744"/>
          </a:xfrm>
          <a:prstGeom prst="wedgeRoundRectCallout">
            <a:avLst>
              <a:gd name="adj1" fmla="val 62878"/>
              <a:gd name="adj2" fmla="val 1880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omic Sans MS" panose="030F0702030302020204" pitchFamily="66" charset="0"/>
              </a:rPr>
              <a:t>Click on links to select topic or use cursor keys to move through PowerPoint in sequence.</a:t>
            </a:r>
          </a:p>
        </p:txBody>
      </p:sp>
      <p:sp>
        <p:nvSpPr>
          <p:cNvPr id="4" name="Rectangle 3">
            <a:extLst>
              <a:ext uri="{FF2B5EF4-FFF2-40B4-BE49-F238E27FC236}">
                <a16:creationId xmlns:a16="http://schemas.microsoft.com/office/drawing/2014/main" id="{16BE83A0-F60C-414F-BE9B-C442F8D4CBD7}"/>
              </a:ext>
            </a:extLst>
          </p:cNvPr>
          <p:cNvSpPr/>
          <p:nvPr/>
        </p:nvSpPr>
        <p:spPr>
          <a:xfrm>
            <a:off x="933115" y="2939711"/>
            <a:ext cx="4264309" cy="584775"/>
          </a:xfrm>
          <a:prstGeom prst="rect">
            <a:avLst/>
          </a:prstGeom>
        </p:spPr>
        <p:txBody>
          <a:bodyPr wrap="none">
            <a:spAutoFit/>
          </a:bodyPr>
          <a:lstStyle/>
          <a:p>
            <a:r>
              <a:rPr lang="en-GB" sz="3200" dirty="0">
                <a:latin typeface="Calibri" panose="020F0502020204030204" pitchFamily="34" charset="0"/>
                <a:ea typeface="Calibri" panose="020F0502020204030204" pitchFamily="34" charset="0"/>
                <a:cs typeface="Times New Roman" panose="02020603050405020304" pitchFamily="18" charset="0"/>
                <a:hlinkClick r:id="rId5" action="ppaction://hlinksldjump"/>
              </a:rPr>
              <a:t>Modal Verbs </a:t>
            </a:r>
            <a:r>
              <a:rPr lang="en-GB" sz="3200" dirty="0">
                <a:latin typeface="Calibri" panose="020F0502020204030204" pitchFamily="34" charset="0"/>
                <a:ea typeface="Calibri" panose="020F0502020204030204" pitchFamily="34" charset="0"/>
                <a:cs typeface="Times New Roman" panose="02020603050405020304" pitchFamily="18" charset="0"/>
              </a:rPr>
              <a:t>(Session 3) </a:t>
            </a:r>
            <a:endParaRPr lang="en-GB" sz="3200" dirty="0"/>
          </a:p>
        </p:txBody>
      </p:sp>
      <p:sp>
        <p:nvSpPr>
          <p:cNvPr id="6" name="Rectangle 5">
            <a:extLst>
              <a:ext uri="{FF2B5EF4-FFF2-40B4-BE49-F238E27FC236}">
                <a16:creationId xmlns:a16="http://schemas.microsoft.com/office/drawing/2014/main" id="{5C8F270D-F04B-4221-B730-87073ADFAF3A}"/>
              </a:ext>
            </a:extLst>
          </p:cNvPr>
          <p:cNvSpPr/>
          <p:nvPr/>
        </p:nvSpPr>
        <p:spPr>
          <a:xfrm>
            <a:off x="933115" y="3931901"/>
            <a:ext cx="9674613" cy="584775"/>
          </a:xfrm>
          <a:prstGeom prst="rect">
            <a:avLst/>
          </a:prstGeom>
        </p:spPr>
        <p:txBody>
          <a:bodyPr wrap="square">
            <a:spAutoFit/>
          </a:bodyPr>
          <a:lstStyle/>
          <a:p>
            <a:pPr lvl="0"/>
            <a:r>
              <a:rPr lang="en-GB" sz="3200" dirty="0">
                <a:solidFill>
                  <a:prstClr val="black"/>
                </a:solidFill>
                <a:latin typeface="Calibri" panose="020F0502020204030204" pitchFamily="34" charset="0"/>
                <a:ea typeface="Calibri" panose="020F0502020204030204" pitchFamily="34" charset="0"/>
                <a:cs typeface="Times New Roman" panose="02020603050405020304" pitchFamily="18" charset="0"/>
                <a:hlinkClick r:id="rId6" action="ppaction://hlinksldjump"/>
              </a:rPr>
              <a:t>Relative Clauses </a:t>
            </a:r>
            <a:r>
              <a:rPr lang="en-GB" sz="3200" dirty="0">
                <a:solidFill>
                  <a:prstClr val="black"/>
                </a:solidFill>
                <a:latin typeface="Calibri" panose="020F0502020204030204" pitchFamily="34" charset="0"/>
                <a:ea typeface="Calibri" panose="020F0502020204030204" pitchFamily="34" charset="0"/>
                <a:cs typeface="Times New Roman" panose="02020603050405020304" pitchFamily="18" charset="0"/>
              </a:rPr>
              <a:t>(Session 4) </a:t>
            </a:r>
            <a:endParaRPr lang="en-GB" sz="3200" dirty="0">
              <a:solidFill>
                <a:prstClr val="black"/>
              </a:solidFill>
            </a:endParaRPr>
          </a:p>
        </p:txBody>
      </p:sp>
    </p:spTree>
    <p:extLst>
      <p:ext uri="{BB962C8B-B14F-4D97-AF65-F5344CB8AC3E}">
        <p14:creationId xmlns:p14="http://schemas.microsoft.com/office/powerpoint/2010/main" val="3374323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806" y="275635"/>
            <a:ext cx="9851923" cy="1995617"/>
          </a:xfrm>
        </p:spPr>
        <p:txBody>
          <a:bodyPr>
            <a:noAutofit/>
          </a:bodyPr>
          <a:lstStyle/>
          <a:p>
            <a:pPr algn="l"/>
            <a:br>
              <a:rPr lang="en-GB" dirty="0"/>
            </a:br>
            <a:br>
              <a:rPr lang="en-GB" dirty="0"/>
            </a:br>
            <a:r>
              <a:rPr lang="en-GB" sz="4800" b="1" dirty="0">
                <a:latin typeface="+mn-lt"/>
              </a:rPr>
              <a:t>Noun Phrases</a:t>
            </a:r>
            <a:br>
              <a:rPr lang="en-GB" dirty="0"/>
            </a:br>
            <a:br>
              <a:rPr lang="en-GB" sz="3200" dirty="0">
                <a:latin typeface="+mn-lt"/>
              </a:rPr>
            </a:b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5" name="Speech Bubble: Rectangle with Corners Rounded 4">
            <a:extLst>
              <a:ext uri="{FF2B5EF4-FFF2-40B4-BE49-F238E27FC236}">
                <a16:creationId xmlns:a16="http://schemas.microsoft.com/office/drawing/2014/main" id="{0679D9F7-C45F-4817-8F15-3C4033A71A53}"/>
              </a:ext>
            </a:extLst>
          </p:cNvPr>
          <p:cNvSpPr/>
          <p:nvPr/>
        </p:nvSpPr>
        <p:spPr>
          <a:xfrm>
            <a:off x="4432251" y="2243157"/>
            <a:ext cx="4921824" cy="2294313"/>
          </a:xfrm>
          <a:prstGeom prst="wedgeRoundRectCallout">
            <a:avLst>
              <a:gd name="adj1" fmla="val 65319"/>
              <a:gd name="adj2" fmla="val 3812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What is a noun phrase? </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How can you write one? What type of words can be used?</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How can you identify a noun phrase?</a:t>
            </a:r>
          </a:p>
        </p:txBody>
      </p:sp>
      <p:pic>
        <p:nvPicPr>
          <p:cNvPr id="7" name="Picture 6">
            <a:extLst>
              <a:ext uri="{FF2B5EF4-FFF2-40B4-BE49-F238E27FC236}">
                <a16:creationId xmlns:a16="http://schemas.microsoft.com/office/drawing/2014/main" id="{A042D1EB-D2DD-498E-B72A-327B243508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5906" y="3390314"/>
            <a:ext cx="1058267" cy="1103714"/>
          </a:xfrm>
          <a:prstGeom prst="rect">
            <a:avLst/>
          </a:prstGeom>
        </p:spPr>
      </p:pic>
    </p:spTree>
    <p:extLst>
      <p:ext uri="{BB962C8B-B14F-4D97-AF65-F5344CB8AC3E}">
        <p14:creationId xmlns:p14="http://schemas.microsoft.com/office/powerpoint/2010/main" val="189957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1365" y="631677"/>
            <a:ext cx="4420571" cy="1508105"/>
          </a:xfrm>
          <a:prstGeom prst="rect">
            <a:avLst/>
          </a:prstGeom>
          <a:noFill/>
        </p:spPr>
        <p:txBody>
          <a:bodyPr wrap="square" rtlCol="0">
            <a:spAutoFit/>
          </a:bodyPr>
          <a:lstStyle/>
          <a:p>
            <a:pPr algn="ctr"/>
            <a:r>
              <a:rPr lang="en-GB" sz="3200" b="1" dirty="0">
                <a:solidFill>
                  <a:srgbClr val="0000FF"/>
                </a:solidFill>
              </a:rPr>
              <a:t>Nouns</a:t>
            </a:r>
            <a:r>
              <a:rPr lang="en-GB" sz="3200" b="1" dirty="0"/>
              <a:t> </a:t>
            </a:r>
          </a:p>
          <a:p>
            <a:pPr algn="ctr">
              <a:spcAft>
                <a:spcPts val="0"/>
              </a:spcAft>
            </a:pPr>
            <a:r>
              <a:rPr lang="en-GB" sz="2400" dirty="0">
                <a:ea typeface="Times New Roman" panose="02020603050405020304" pitchFamily="18" charset="0"/>
                <a:cs typeface="Arial" panose="020B0604020202020204" pitchFamily="34" charset="0"/>
              </a:rPr>
              <a:t>A </a:t>
            </a:r>
            <a:r>
              <a:rPr lang="en-GB" sz="2400" dirty="0">
                <a:solidFill>
                  <a:srgbClr val="0000FF"/>
                </a:solidFill>
                <a:ea typeface="Times New Roman" panose="02020603050405020304" pitchFamily="18" charset="0"/>
                <a:cs typeface="Arial" panose="020B0604020202020204" pitchFamily="34" charset="0"/>
              </a:rPr>
              <a:t>noun</a:t>
            </a:r>
            <a:r>
              <a:rPr lang="en-GB" sz="2400" dirty="0">
                <a:ea typeface="Times New Roman" panose="02020603050405020304" pitchFamily="18" charset="0"/>
                <a:cs typeface="Arial" panose="020B0604020202020204" pitchFamily="34" charset="0"/>
              </a:rPr>
              <a:t> names a person, place, idea, thing or feeling</a:t>
            </a:r>
            <a:r>
              <a:rPr lang="en-GB" sz="2800" dirty="0">
                <a:ea typeface="Times New Roman" panose="02020603050405020304" pitchFamily="18" charset="0"/>
                <a:cs typeface="Arial" panose="020B0604020202020204" pitchFamily="34" charset="0"/>
              </a:rPr>
              <a:t>.</a:t>
            </a:r>
            <a:endParaRPr lang="en-GB" sz="2800" dirty="0">
              <a:ea typeface="Times New Roman" panose="02020603050405020304" pitchFamily="18" charset="0"/>
            </a:endParaRPr>
          </a:p>
          <a:p>
            <a:pPr algn="ctr">
              <a:spcAft>
                <a:spcPts val="0"/>
              </a:spcAft>
            </a:pPr>
            <a:r>
              <a:rPr lang="en-GB" sz="800" dirty="0">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5" name="TextBox 4"/>
          <p:cNvSpPr txBox="1"/>
          <p:nvPr/>
        </p:nvSpPr>
        <p:spPr>
          <a:xfrm>
            <a:off x="1175942" y="2565740"/>
            <a:ext cx="3617822" cy="1569660"/>
          </a:xfrm>
          <a:prstGeom prst="rect">
            <a:avLst/>
          </a:prstGeom>
          <a:noFill/>
        </p:spPr>
        <p:txBody>
          <a:bodyPr wrap="square" rtlCol="0">
            <a:spAutoFit/>
          </a:bodyPr>
          <a:lstStyle/>
          <a:p>
            <a:pPr algn="ctr"/>
            <a:r>
              <a:rPr lang="en-GB" sz="2400" i="1" dirty="0">
                <a:solidFill>
                  <a:srgbClr val="FF0000"/>
                </a:solidFill>
                <a:latin typeface="+mj-lt"/>
              </a:rPr>
              <a:t>a</a:t>
            </a:r>
            <a:r>
              <a:rPr lang="en-GB" sz="2400" i="1" dirty="0">
                <a:latin typeface="+mj-lt"/>
              </a:rPr>
              <a:t> </a:t>
            </a:r>
            <a:r>
              <a:rPr lang="en-GB" sz="2400" i="1" dirty="0">
                <a:solidFill>
                  <a:srgbClr val="0000FF"/>
                </a:solidFill>
                <a:latin typeface="+mj-lt"/>
              </a:rPr>
              <a:t>wand</a:t>
            </a:r>
            <a:endParaRPr lang="en-GB" sz="2400" i="1" dirty="0">
              <a:latin typeface="+mj-lt"/>
            </a:endParaRPr>
          </a:p>
          <a:p>
            <a:pPr algn="ctr"/>
            <a:r>
              <a:rPr lang="en-GB" sz="2400" i="1" dirty="0">
                <a:solidFill>
                  <a:srgbClr val="FF0000"/>
                </a:solidFill>
                <a:latin typeface="+mj-lt"/>
              </a:rPr>
              <a:t>the</a:t>
            </a:r>
            <a:r>
              <a:rPr lang="en-GB" sz="2400" i="1" dirty="0">
                <a:latin typeface="+mj-lt"/>
              </a:rPr>
              <a:t> </a:t>
            </a:r>
            <a:r>
              <a:rPr lang="en-GB" sz="2400" i="1" dirty="0">
                <a:solidFill>
                  <a:srgbClr val="0000FF"/>
                </a:solidFill>
                <a:latin typeface="+mj-lt"/>
              </a:rPr>
              <a:t>cauldron</a:t>
            </a:r>
            <a:endParaRPr lang="en-GB" sz="2400" i="1" dirty="0">
              <a:latin typeface="+mj-lt"/>
            </a:endParaRPr>
          </a:p>
          <a:p>
            <a:pPr algn="ctr"/>
            <a:r>
              <a:rPr lang="en-GB" sz="2400" i="1" dirty="0">
                <a:solidFill>
                  <a:srgbClr val="FF0000"/>
                </a:solidFill>
                <a:latin typeface="+mj-lt"/>
              </a:rPr>
              <a:t>an</a:t>
            </a:r>
            <a:r>
              <a:rPr lang="en-GB" sz="2400" i="1" dirty="0">
                <a:latin typeface="+mj-lt"/>
              </a:rPr>
              <a:t> </a:t>
            </a:r>
            <a:r>
              <a:rPr lang="en-GB" sz="2400" i="1" dirty="0">
                <a:solidFill>
                  <a:srgbClr val="0000FF"/>
                </a:solidFill>
                <a:latin typeface="+mj-lt"/>
              </a:rPr>
              <a:t>owl</a:t>
            </a:r>
          </a:p>
          <a:p>
            <a:pPr algn="ctr"/>
            <a:r>
              <a:rPr lang="en-GB" sz="2400" i="1" dirty="0">
                <a:solidFill>
                  <a:srgbClr val="0000FF"/>
                </a:solidFill>
                <a:latin typeface="+mj-lt"/>
              </a:rPr>
              <a:t>scales</a:t>
            </a:r>
            <a:endParaRPr lang="en-GB" sz="2800" i="1" dirty="0">
              <a:solidFill>
                <a:srgbClr val="0000FF"/>
              </a:solidFill>
              <a:latin typeface="+mj-lt"/>
            </a:endParaRPr>
          </a:p>
        </p:txBody>
      </p:sp>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742647" y="4249010"/>
            <a:ext cx="4484413" cy="830997"/>
          </a:xfrm>
          <a:prstGeom prst="rect">
            <a:avLst/>
          </a:prstGeom>
          <a:noFill/>
        </p:spPr>
        <p:txBody>
          <a:bodyPr wrap="square" rtlCol="0">
            <a:spAutoFit/>
          </a:bodyPr>
          <a:lstStyle/>
          <a:p>
            <a:pPr algn="ctr">
              <a:spcAft>
                <a:spcPts val="0"/>
              </a:spcAft>
            </a:pPr>
            <a:r>
              <a:rPr lang="en-GB" sz="2400" dirty="0">
                <a:ea typeface="Times New Roman" panose="02020603050405020304" pitchFamily="18" charset="0"/>
                <a:cs typeface="Arial" panose="020B0604020202020204" pitchFamily="34" charset="0"/>
              </a:rPr>
              <a:t>In front of a </a:t>
            </a:r>
            <a:r>
              <a:rPr lang="en-GB" sz="2400" dirty="0">
                <a:solidFill>
                  <a:srgbClr val="0000FF"/>
                </a:solidFill>
                <a:ea typeface="Times New Roman" panose="02020603050405020304" pitchFamily="18" charset="0"/>
                <a:cs typeface="Arial" panose="020B0604020202020204" pitchFamily="34" charset="0"/>
              </a:rPr>
              <a:t>noun</a:t>
            </a:r>
            <a:r>
              <a:rPr lang="en-GB" sz="2400" dirty="0">
                <a:ea typeface="Times New Roman" panose="02020603050405020304" pitchFamily="18" charset="0"/>
                <a:cs typeface="Arial" panose="020B0604020202020204" pitchFamily="34" charset="0"/>
              </a:rPr>
              <a:t>, we often have </a:t>
            </a:r>
            <a:endParaRPr lang="en-GB" sz="2400" dirty="0">
              <a:ea typeface="Times New Roman" panose="02020603050405020304" pitchFamily="18" charset="0"/>
            </a:endParaRPr>
          </a:p>
          <a:p>
            <a:pPr algn="ctr">
              <a:spcAft>
                <a:spcPts val="0"/>
              </a:spcAft>
            </a:pPr>
            <a:r>
              <a:rPr lang="en-GB" sz="2400" dirty="0">
                <a:solidFill>
                  <a:srgbClr val="FF0000"/>
                </a:solidFill>
                <a:ea typeface="Times New Roman" panose="02020603050405020304" pitchFamily="18" charset="0"/>
                <a:cs typeface="Arial" panose="020B0604020202020204" pitchFamily="34" charset="0"/>
              </a:rPr>
              <a:t>a      an     the</a:t>
            </a:r>
            <a:endParaRPr lang="en-GB" sz="2400" dirty="0">
              <a:solidFill>
                <a:srgbClr val="FF0000"/>
              </a:solidFill>
              <a:ea typeface="Times New Roman" panose="02020603050405020304" pitchFamily="18" charset="0"/>
            </a:endParaRPr>
          </a:p>
        </p:txBody>
      </p:sp>
      <p:sp>
        <p:nvSpPr>
          <p:cNvPr id="9" name="Rectangle 8"/>
          <p:cNvSpPr/>
          <p:nvPr/>
        </p:nvSpPr>
        <p:spPr>
          <a:xfrm>
            <a:off x="1053085" y="5314399"/>
            <a:ext cx="1764146" cy="400110"/>
          </a:xfrm>
          <a:prstGeom prst="rect">
            <a:avLst/>
          </a:prstGeom>
          <a:solidFill>
            <a:schemeClr val="bg1"/>
          </a:solidFill>
          <a:ln w="19050">
            <a:solidFill>
              <a:srgbClr val="FF0000"/>
            </a:solidFill>
          </a:ln>
        </p:spPr>
        <p:txBody>
          <a:bodyPr wrap="square">
            <a:spAutoFit/>
          </a:bodyPr>
          <a:lstStyle/>
          <a:p>
            <a:pPr algn="ctr"/>
            <a:r>
              <a:rPr lang="en-GB" sz="2000" dirty="0"/>
              <a:t>determiners</a:t>
            </a:r>
            <a:endParaRPr lang="en-GB" sz="1600" dirty="0"/>
          </a:p>
        </p:txBody>
      </p:sp>
      <p:cxnSp>
        <p:nvCxnSpPr>
          <p:cNvPr id="10" name="Straight Arrow Connector 9"/>
          <p:cNvCxnSpPr>
            <a:cxnSpLocks/>
          </p:cNvCxnSpPr>
          <p:nvPr/>
        </p:nvCxnSpPr>
        <p:spPr>
          <a:xfrm flipV="1">
            <a:off x="1935158" y="5032792"/>
            <a:ext cx="557320" cy="24875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3" name="TextBox 12">
            <a:extLst>
              <a:ext uri="{FF2B5EF4-FFF2-40B4-BE49-F238E27FC236}">
                <a16:creationId xmlns:a16="http://schemas.microsoft.com/office/drawing/2014/main" id="{1F4E7D7A-701E-4711-BAB1-FC72243CD89F}"/>
              </a:ext>
            </a:extLst>
          </p:cNvPr>
          <p:cNvSpPr txBox="1"/>
          <p:nvPr/>
        </p:nvSpPr>
        <p:spPr>
          <a:xfrm>
            <a:off x="6776613" y="662454"/>
            <a:ext cx="4574907" cy="1446550"/>
          </a:xfrm>
          <a:prstGeom prst="rect">
            <a:avLst/>
          </a:prstGeom>
          <a:noFill/>
        </p:spPr>
        <p:txBody>
          <a:bodyPr wrap="square" rtlCol="0">
            <a:spAutoFit/>
          </a:bodyPr>
          <a:lstStyle/>
          <a:p>
            <a:pPr algn="ctr"/>
            <a:r>
              <a:rPr lang="en-GB" sz="3200" b="1" dirty="0">
                <a:solidFill>
                  <a:srgbClr val="00B050"/>
                </a:solidFill>
              </a:rPr>
              <a:t>Adjectives</a:t>
            </a:r>
            <a:r>
              <a:rPr lang="en-GB" sz="3200" b="1" dirty="0"/>
              <a:t> </a:t>
            </a:r>
          </a:p>
          <a:p>
            <a:pPr algn="ctr"/>
            <a:r>
              <a:rPr lang="en-GB" sz="2400" dirty="0">
                <a:cs typeface="Arial" panose="020B0604020202020204" pitchFamily="34" charset="0"/>
              </a:rPr>
              <a:t>An </a:t>
            </a:r>
            <a:r>
              <a:rPr lang="en-GB" sz="2400" dirty="0">
                <a:solidFill>
                  <a:srgbClr val="00B050"/>
                </a:solidFill>
                <a:cs typeface="Arial" panose="020B0604020202020204" pitchFamily="34" charset="0"/>
              </a:rPr>
              <a:t>adjective</a:t>
            </a:r>
            <a:r>
              <a:rPr lang="en-GB" sz="2400" dirty="0">
                <a:cs typeface="Arial" panose="020B0604020202020204" pitchFamily="34" charset="0"/>
              </a:rPr>
              <a:t> is a describing word.  </a:t>
            </a:r>
          </a:p>
          <a:p>
            <a:pPr algn="ctr"/>
            <a:r>
              <a:rPr lang="en-GB" sz="2400" dirty="0">
                <a:cs typeface="Arial" panose="020B0604020202020204" pitchFamily="34" charset="0"/>
              </a:rPr>
              <a:t>It tells you more about a </a:t>
            </a:r>
            <a:r>
              <a:rPr lang="en-GB" sz="2400" dirty="0">
                <a:solidFill>
                  <a:srgbClr val="0000FF"/>
                </a:solidFill>
                <a:cs typeface="Arial" panose="020B0604020202020204" pitchFamily="34" charset="0"/>
              </a:rPr>
              <a:t>noun</a:t>
            </a:r>
            <a:r>
              <a:rPr lang="en-GB" sz="2400" dirty="0">
                <a:cs typeface="Arial" panose="020B0604020202020204" pitchFamily="34" charset="0"/>
              </a:rPr>
              <a:t>.</a:t>
            </a:r>
            <a:endParaRPr lang="en-GB" sz="2400" dirty="0"/>
          </a:p>
          <a:p>
            <a:pPr algn="ctr">
              <a:spcAft>
                <a:spcPts val="0"/>
              </a:spcAft>
            </a:pPr>
            <a:endParaRPr lang="en-GB" sz="800" dirty="0">
              <a:latin typeface="Times New Roman" panose="02020603050405020304" pitchFamily="18" charset="0"/>
              <a:ea typeface="Times New Roman" panose="02020603050405020304" pitchFamily="18" charset="0"/>
            </a:endParaRPr>
          </a:p>
        </p:txBody>
      </p:sp>
      <p:sp>
        <p:nvSpPr>
          <p:cNvPr id="14" name="TextBox 13">
            <a:extLst>
              <a:ext uri="{FF2B5EF4-FFF2-40B4-BE49-F238E27FC236}">
                <a16:creationId xmlns:a16="http://schemas.microsoft.com/office/drawing/2014/main" id="{4B781FAA-CFE3-4379-88DC-E50F6A64E2F7}"/>
              </a:ext>
            </a:extLst>
          </p:cNvPr>
          <p:cNvSpPr txBox="1"/>
          <p:nvPr/>
        </p:nvSpPr>
        <p:spPr>
          <a:xfrm>
            <a:off x="7255155" y="2565740"/>
            <a:ext cx="3617822" cy="1569660"/>
          </a:xfrm>
          <a:prstGeom prst="rect">
            <a:avLst/>
          </a:prstGeom>
          <a:noFill/>
        </p:spPr>
        <p:txBody>
          <a:bodyPr wrap="square" rtlCol="0">
            <a:spAutoFit/>
          </a:bodyPr>
          <a:lstStyle/>
          <a:p>
            <a:pPr algn="ctr"/>
            <a:r>
              <a:rPr lang="en-GB" sz="2400" i="1" dirty="0">
                <a:solidFill>
                  <a:srgbClr val="FF0000"/>
                </a:solidFill>
                <a:latin typeface="+mj-lt"/>
              </a:rPr>
              <a:t>a</a:t>
            </a:r>
            <a:r>
              <a:rPr lang="en-GB" sz="2400" i="1" dirty="0">
                <a:latin typeface="+mj-lt"/>
              </a:rPr>
              <a:t> </a:t>
            </a:r>
            <a:r>
              <a:rPr lang="en-GB" sz="2400" i="1" dirty="0">
                <a:solidFill>
                  <a:srgbClr val="00B050"/>
                </a:solidFill>
                <a:latin typeface="+mj-lt"/>
              </a:rPr>
              <a:t>new</a:t>
            </a:r>
            <a:r>
              <a:rPr lang="en-GB" sz="2400" i="1" dirty="0">
                <a:latin typeface="+mj-lt"/>
              </a:rPr>
              <a:t> </a:t>
            </a:r>
            <a:r>
              <a:rPr lang="en-GB" sz="2400" i="1" dirty="0">
                <a:solidFill>
                  <a:srgbClr val="00B050"/>
                </a:solidFill>
                <a:latin typeface="+mj-lt"/>
              </a:rPr>
              <a:t>magic</a:t>
            </a:r>
            <a:r>
              <a:rPr lang="en-GB" sz="2400" i="1" dirty="0">
                <a:latin typeface="+mj-lt"/>
              </a:rPr>
              <a:t> </a:t>
            </a:r>
            <a:r>
              <a:rPr lang="en-GB" sz="2400" i="1" dirty="0">
                <a:solidFill>
                  <a:srgbClr val="0000FF"/>
                </a:solidFill>
                <a:latin typeface="+mj-lt"/>
              </a:rPr>
              <a:t>wand</a:t>
            </a:r>
            <a:endParaRPr lang="en-GB" sz="2400" i="1" dirty="0">
              <a:latin typeface="+mj-lt"/>
            </a:endParaRPr>
          </a:p>
          <a:p>
            <a:pPr algn="ctr"/>
            <a:r>
              <a:rPr lang="en-GB" sz="2400" i="1" dirty="0">
                <a:solidFill>
                  <a:srgbClr val="FF0000"/>
                </a:solidFill>
                <a:latin typeface="+mj-lt"/>
              </a:rPr>
              <a:t>the</a:t>
            </a:r>
            <a:r>
              <a:rPr lang="en-GB" sz="2400" i="1" dirty="0">
                <a:latin typeface="+mj-lt"/>
              </a:rPr>
              <a:t> </a:t>
            </a:r>
            <a:r>
              <a:rPr lang="en-GB" sz="2400" i="1" dirty="0">
                <a:solidFill>
                  <a:srgbClr val="00B050"/>
                </a:solidFill>
                <a:latin typeface="+mj-lt"/>
              </a:rPr>
              <a:t>pewter</a:t>
            </a:r>
            <a:r>
              <a:rPr lang="en-GB" sz="2400" i="1" dirty="0">
                <a:latin typeface="+mj-lt"/>
              </a:rPr>
              <a:t> </a:t>
            </a:r>
            <a:r>
              <a:rPr lang="en-GB" sz="2400" i="1" dirty="0">
                <a:solidFill>
                  <a:srgbClr val="0000FF"/>
                </a:solidFill>
                <a:latin typeface="+mj-lt"/>
              </a:rPr>
              <a:t>cauldron</a:t>
            </a:r>
            <a:endParaRPr lang="en-GB" sz="2400" i="1" dirty="0">
              <a:latin typeface="+mj-lt"/>
            </a:endParaRPr>
          </a:p>
          <a:p>
            <a:pPr algn="ctr"/>
            <a:r>
              <a:rPr lang="en-GB" sz="2400" i="1" dirty="0">
                <a:solidFill>
                  <a:srgbClr val="FF0000"/>
                </a:solidFill>
                <a:latin typeface="+mj-lt"/>
              </a:rPr>
              <a:t>a</a:t>
            </a:r>
            <a:r>
              <a:rPr lang="en-GB" sz="2400" i="1" dirty="0">
                <a:latin typeface="+mj-lt"/>
              </a:rPr>
              <a:t> </a:t>
            </a:r>
            <a:r>
              <a:rPr lang="en-GB" sz="2400" i="1" dirty="0">
                <a:solidFill>
                  <a:srgbClr val="00B050"/>
                </a:solidFill>
                <a:latin typeface="+mj-lt"/>
              </a:rPr>
              <a:t>powerful</a:t>
            </a:r>
            <a:r>
              <a:rPr lang="en-GB" sz="2400" i="1" dirty="0">
                <a:latin typeface="+mj-lt"/>
              </a:rPr>
              <a:t> </a:t>
            </a:r>
            <a:r>
              <a:rPr lang="en-GB" sz="2400" i="1" dirty="0">
                <a:solidFill>
                  <a:srgbClr val="0000FF"/>
                </a:solidFill>
                <a:latin typeface="+mj-lt"/>
              </a:rPr>
              <a:t>owl</a:t>
            </a:r>
          </a:p>
          <a:p>
            <a:pPr algn="ctr"/>
            <a:r>
              <a:rPr lang="en-GB" sz="2400" i="1" dirty="0">
                <a:solidFill>
                  <a:srgbClr val="00B050"/>
                </a:solidFill>
                <a:latin typeface="+mj-lt"/>
              </a:rPr>
              <a:t>brass</a:t>
            </a:r>
            <a:r>
              <a:rPr lang="en-GB" sz="2400" i="1" dirty="0">
                <a:solidFill>
                  <a:srgbClr val="FF0000"/>
                </a:solidFill>
                <a:latin typeface="+mj-lt"/>
              </a:rPr>
              <a:t> </a:t>
            </a:r>
            <a:r>
              <a:rPr lang="en-GB" sz="2400" i="1" dirty="0">
                <a:solidFill>
                  <a:srgbClr val="0000FF"/>
                </a:solidFill>
                <a:latin typeface="+mj-lt"/>
              </a:rPr>
              <a:t>scales</a:t>
            </a:r>
            <a:endParaRPr lang="en-GB" sz="2800" i="1" dirty="0">
              <a:solidFill>
                <a:srgbClr val="0000FF"/>
              </a:solidFill>
              <a:latin typeface="+mj-lt"/>
            </a:endParaRPr>
          </a:p>
        </p:txBody>
      </p:sp>
      <p:sp>
        <p:nvSpPr>
          <p:cNvPr id="4" name="Rectangle 3">
            <a:extLst>
              <a:ext uri="{FF2B5EF4-FFF2-40B4-BE49-F238E27FC236}">
                <a16:creationId xmlns:a16="http://schemas.microsoft.com/office/drawing/2014/main" id="{2D0E1EF4-F058-48D5-AD81-0C01496674B5}"/>
              </a:ext>
            </a:extLst>
          </p:cNvPr>
          <p:cNvSpPr/>
          <p:nvPr/>
        </p:nvSpPr>
        <p:spPr>
          <a:xfrm>
            <a:off x="7005483" y="4365272"/>
            <a:ext cx="4390281" cy="830997"/>
          </a:xfrm>
          <a:prstGeom prst="rect">
            <a:avLst/>
          </a:prstGeom>
        </p:spPr>
        <p:txBody>
          <a:bodyPr wrap="square">
            <a:spAutoFit/>
          </a:bodyPr>
          <a:lstStyle/>
          <a:p>
            <a:pPr algn="ctr">
              <a:spcAft>
                <a:spcPts val="0"/>
              </a:spcAft>
            </a:pPr>
            <a:r>
              <a:rPr lang="en-GB" sz="2400" dirty="0">
                <a:ea typeface="Times New Roman" panose="02020603050405020304" pitchFamily="18" charset="0"/>
                <a:cs typeface="Arial" panose="020B0604020202020204" pitchFamily="34" charset="0"/>
              </a:rPr>
              <a:t>A </a:t>
            </a:r>
            <a:r>
              <a:rPr lang="en-GB" sz="2400" b="1" dirty="0">
                <a:ea typeface="Times New Roman" panose="02020603050405020304" pitchFamily="18" charset="0"/>
                <a:cs typeface="Arial" panose="020B0604020202020204" pitchFamily="34" charset="0"/>
              </a:rPr>
              <a:t>noun phrase </a:t>
            </a:r>
            <a:r>
              <a:rPr lang="en-GB" sz="2400" dirty="0">
                <a:ea typeface="Times New Roman" panose="02020603050405020304" pitchFamily="18" charset="0"/>
                <a:cs typeface="Arial" panose="020B0604020202020204" pitchFamily="34" charset="0"/>
              </a:rPr>
              <a:t>adds extra detail to the </a:t>
            </a:r>
            <a:r>
              <a:rPr lang="en-GB" sz="2400" dirty="0">
                <a:solidFill>
                  <a:srgbClr val="0000FF"/>
                </a:solidFill>
                <a:ea typeface="Times New Roman" panose="02020603050405020304" pitchFamily="18" charset="0"/>
                <a:cs typeface="Arial" panose="020B0604020202020204" pitchFamily="34" charset="0"/>
              </a:rPr>
              <a:t>noun</a:t>
            </a:r>
            <a:r>
              <a:rPr lang="en-GB" sz="2400" dirty="0">
                <a:ea typeface="Times New Roman" panose="02020603050405020304" pitchFamily="18" charset="0"/>
                <a:cs typeface="Arial" panose="020B0604020202020204" pitchFamily="34" charset="0"/>
              </a:rPr>
              <a:t>.</a:t>
            </a:r>
            <a:endParaRPr lang="en-GB" sz="2400" dirty="0">
              <a:ea typeface="Times New Roman" panose="02020603050405020304" pitchFamily="18" charset="0"/>
            </a:endParaRPr>
          </a:p>
        </p:txBody>
      </p:sp>
      <p:sp>
        <p:nvSpPr>
          <p:cNvPr id="18" name="Left Brace 17">
            <a:extLst>
              <a:ext uri="{FF2B5EF4-FFF2-40B4-BE49-F238E27FC236}">
                <a16:creationId xmlns:a16="http://schemas.microsoft.com/office/drawing/2014/main" id="{DD85C94F-B67A-42B3-9A50-F0A83CEE312F}"/>
              </a:ext>
            </a:extLst>
          </p:cNvPr>
          <p:cNvSpPr/>
          <p:nvPr/>
        </p:nvSpPr>
        <p:spPr>
          <a:xfrm rot="5400000">
            <a:off x="8939625" y="1185701"/>
            <a:ext cx="196064" cy="2828661"/>
          </a:xfrm>
          <a:prstGeom prst="leftBrace">
            <a:avLst/>
          </a:prstGeom>
          <a:ln>
            <a:solidFill>
              <a:schemeClr val="bg1">
                <a:lumMod val="50000"/>
              </a:schemeClr>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dirty="0"/>
          </a:p>
        </p:txBody>
      </p:sp>
      <p:sp>
        <p:nvSpPr>
          <p:cNvPr id="19" name="TextBox 18">
            <a:extLst>
              <a:ext uri="{FF2B5EF4-FFF2-40B4-BE49-F238E27FC236}">
                <a16:creationId xmlns:a16="http://schemas.microsoft.com/office/drawing/2014/main" id="{6AFCD2DE-B842-47A3-96FF-F05FFD21A2E1}"/>
              </a:ext>
            </a:extLst>
          </p:cNvPr>
          <p:cNvSpPr txBox="1"/>
          <p:nvPr/>
        </p:nvSpPr>
        <p:spPr>
          <a:xfrm>
            <a:off x="8257508" y="2026213"/>
            <a:ext cx="1523457" cy="369332"/>
          </a:xfrm>
          <a:prstGeom prst="rect">
            <a:avLst/>
          </a:prstGeom>
          <a:solidFill>
            <a:schemeClr val="bg1">
              <a:lumMod val="65000"/>
            </a:schemeClr>
          </a:solidFill>
        </p:spPr>
        <p:txBody>
          <a:bodyPr wrap="square" rtlCol="0">
            <a:spAutoFit/>
          </a:bodyPr>
          <a:lstStyle/>
          <a:p>
            <a:pPr algn="ctr"/>
            <a:r>
              <a:rPr lang="en-GB" b="1" dirty="0"/>
              <a:t>noun phrases</a:t>
            </a:r>
          </a:p>
        </p:txBody>
      </p:sp>
    </p:spTree>
    <p:extLst>
      <p:ext uri="{BB962C8B-B14F-4D97-AF65-F5344CB8AC3E}">
        <p14:creationId xmlns:p14="http://schemas.microsoft.com/office/powerpoint/2010/main" val="320453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0" presetClass="exit" presetSubtype="0" fill="hold" grpId="1" nodeType="clickEffect">
                                  <p:stCondLst>
                                    <p:cond delay="0"/>
                                  </p:stCondLst>
                                  <p:childTnLst>
                                    <p:animEffect transition="out" filter="fade">
                                      <p:cBhvr>
                                        <p:cTn id="62" dur="500"/>
                                        <p:tgtEl>
                                          <p:spTgt spid="8"/>
                                        </p:tgtEl>
                                      </p:cBhvr>
                                    </p:animEffect>
                                    <p:set>
                                      <p:cBhvr>
                                        <p:cTn id="63" dur="1" fill="hold">
                                          <p:stCondLst>
                                            <p:cond delay="499"/>
                                          </p:stCondLst>
                                        </p:cTn>
                                        <p:tgtEl>
                                          <p:spTgt spid="8"/>
                                        </p:tgtEl>
                                        <p:attrNameLst>
                                          <p:attrName>style.visibility</p:attrName>
                                        </p:attrNameLst>
                                      </p:cBhvr>
                                      <p:to>
                                        <p:strVal val="hidden"/>
                                      </p:to>
                                    </p:set>
                                  </p:childTnLst>
                                </p:cTn>
                              </p:par>
                              <p:par>
                                <p:cTn id="64" presetID="10" presetClass="exit" presetSubtype="0" fill="hold" grpId="1" nodeType="withEffect">
                                  <p:stCondLst>
                                    <p:cond delay="0"/>
                                  </p:stCondLst>
                                  <p:childTnLst>
                                    <p:animEffect transition="out" filter="fade">
                                      <p:cBhvr>
                                        <p:cTn id="65" dur="500"/>
                                        <p:tgtEl>
                                          <p:spTgt spid="9"/>
                                        </p:tgtEl>
                                      </p:cBhvr>
                                    </p:animEffect>
                                    <p:set>
                                      <p:cBhvr>
                                        <p:cTn id="66" dur="1" fill="hold">
                                          <p:stCondLst>
                                            <p:cond delay="499"/>
                                          </p:stCondLst>
                                        </p:cTn>
                                        <p:tgtEl>
                                          <p:spTgt spid="9"/>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10"/>
                                        </p:tgtEl>
                                      </p:cBhvr>
                                    </p:animEffect>
                                    <p:set>
                                      <p:cBhvr>
                                        <p:cTn id="69" dur="1" fill="hold">
                                          <p:stCondLst>
                                            <p:cond delay="499"/>
                                          </p:stCondLst>
                                        </p:cTn>
                                        <p:tgtEl>
                                          <p:spTgt spid="10"/>
                                        </p:tgtEl>
                                        <p:attrNameLst>
                                          <p:attrName>style.visibility</p:attrName>
                                        </p:attrNameLst>
                                      </p:cBhvr>
                                      <p:to>
                                        <p:strVal val="hidden"/>
                                      </p:to>
                                    </p:set>
                                  </p:childTnLst>
                                </p:cTn>
                              </p:par>
                              <p:par>
                                <p:cTn id="70" presetID="10" presetClass="exit" presetSubtype="0" fill="hold" grpId="1" nodeType="withEffect">
                                  <p:stCondLst>
                                    <p:cond delay="0"/>
                                  </p:stCondLst>
                                  <p:childTnLst>
                                    <p:animEffect transition="out" filter="fade">
                                      <p:cBhvr>
                                        <p:cTn id="71" dur="500"/>
                                        <p:tgtEl>
                                          <p:spTgt spid="5">
                                            <p:txEl>
                                              <p:pRg st="0" end="0"/>
                                            </p:txEl>
                                          </p:spTgt>
                                        </p:tgtEl>
                                      </p:cBhvr>
                                    </p:animEffect>
                                    <p:set>
                                      <p:cBhvr>
                                        <p:cTn id="72" dur="1" fill="hold">
                                          <p:stCondLst>
                                            <p:cond delay="499"/>
                                          </p:stCondLst>
                                        </p:cTn>
                                        <p:tgtEl>
                                          <p:spTgt spid="5">
                                            <p:txEl>
                                              <p:pRg st="0" end="0"/>
                                            </p:txEl>
                                          </p:spTgt>
                                        </p:tgtEl>
                                        <p:attrNameLst>
                                          <p:attrName>style.visibility</p:attrName>
                                        </p:attrNameLst>
                                      </p:cBhvr>
                                      <p:to>
                                        <p:strVal val="hidden"/>
                                      </p:to>
                                    </p:set>
                                  </p:childTnLst>
                                </p:cTn>
                              </p:par>
                              <p:par>
                                <p:cTn id="73" presetID="10" presetClass="exit" presetSubtype="0" fill="hold" grpId="1" nodeType="withEffect">
                                  <p:stCondLst>
                                    <p:cond delay="0"/>
                                  </p:stCondLst>
                                  <p:childTnLst>
                                    <p:animEffect transition="out" filter="fade">
                                      <p:cBhvr>
                                        <p:cTn id="74" dur="500"/>
                                        <p:tgtEl>
                                          <p:spTgt spid="5">
                                            <p:txEl>
                                              <p:pRg st="1" end="1"/>
                                            </p:txEl>
                                          </p:spTgt>
                                        </p:tgtEl>
                                      </p:cBhvr>
                                    </p:animEffect>
                                    <p:set>
                                      <p:cBhvr>
                                        <p:cTn id="75" dur="1" fill="hold">
                                          <p:stCondLst>
                                            <p:cond delay="499"/>
                                          </p:stCondLst>
                                        </p:cTn>
                                        <p:tgtEl>
                                          <p:spTgt spid="5">
                                            <p:txEl>
                                              <p:pRg st="1" end="1"/>
                                            </p:txEl>
                                          </p:spTgt>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5">
                                            <p:txEl>
                                              <p:pRg st="2" end="2"/>
                                            </p:txEl>
                                          </p:spTgt>
                                        </p:tgtEl>
                                      </p:cBhvr>
                                    </p:animEffect>
                                    <p:set>
                                      <p:cBhvr>
                                        <p:cTn id="78" dur="1" fill="hold">
                                          <p:stCondLst>
                                            <p:cond delay="499"/>
                                          </p:stCondLst>
                                        </p:cTn>
                                        <p:tgtEl>
                                          <p:spTgt spid="5">
                                            <p:txEl>
                                              <p:pRg st="2" end="2"/>
                                            </p:txEl>
                                          </p:spTgt>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5">
                                            <p:txEl>
                                              <p:pRg st="3" end="3"/>
                                            </p:txEl>
                                          </p:spTgt>
                                        </p:tgtEl>
                                      </p:cBhvr>
                                    </p:animEffect>
                                    <p:set>
                                      <p:cBhvr>
                                        <p:cTn id="81" dur="1" fill="hold">
                                          <p:stCondLst>
                                            <p:cond delay="499"/>
                                          </p:stCondLst>
                                        </p:cTn>
                                        <p:tgtEl>
                                          <p:spTgt spid="5">
                                            <p:txEl>
                                              <p:pRg st="3" end="3"/>
                                            </p:txEl>
                                          </p:spTgt>
                                        </p:tgtEl>
                                        <p:attrNameLst>
                                          <p:attrName>style.visibility</p:attrName>
                                        </p:attrNameLst>
                                      </p:cBhvr>
                                      <p:to>
                                        <p:strVal val="hidden"/>
                                      </p:to>
                                    </p:set>
                                  </p:childTnLst>
                                </p:cTn>
                              </p:par>
                              <p:par>
                                <p:cTn id="82" presetID="10" presetClass="exit" presetSubtype="0" fill="hold" grpId="0" nodeType="withEffect">
                                  <p:stCondLst>
                                    <p:cond delay="0"/>
                                  </p:stCondLst>
                                  <p:childTnLst>
                                    <p:animEffect transition="out" filter="fade">
                                      <p:cBhvr>
                                        <p:cTn id="83" dur="500"/>
                                        <p:tgtEl>
                                          <p:spTgt spid="2"/>
                                        </p:tgtEl>
                                      </p:cBhvr>
                                    </p:animEffect>
                                    <p:set>
                                      <p:cBhvr>
                                        <p:cTn id="84" dur="1" fill="hold">
                                          <p:stCondLst>
                                            <p:cond delay="499"/>
                                          </p:stCondLst>
                                        </p:cTn>
                                        <p:tgtEl>
                                          <p:spTgt spid="2"/>
                                        </p:tgtEl>
                                        <p:attrNameLst>
                                          <p:attrName>style.visibility</p:attrName>
                                        </p:attrNameLst>
                                      </p:cBhvr>
                                      <p:to>
                                        <p:strVal val="hidden"/>
                                      </p:to>
                                    </p:set>
                                  </p:childTnLst>
                                </p:cTn>
                              </p:par>
                              <p:par>
                                <p:cTn id="85" presetID="10" presetClass="exit" presetSubtype="0" fill="hold" grpId="1" nodeType="withEffect">
                                  <p:stCondLst>
                                    <p:cond delay="0"/>
                                  </p:stCondLst>
                                  <p:childTnLst>
                                    <p:animEffect transition="out" filter="fade">
                                      <p:cBhvr>
                                        <p:cTn id="86" dur="500"/>
                                        <p:tgtEl>
                                          <p:spTgt spid="13"/>
                                        </p:tgtEl>
                                      </p:cBhvr>
                                    </p:animEffect>
                                    <p:set>
                                      <p:cBhvr>
                                        <p:cTn id="8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uiExpand="1" build="p"/>
      <p:bldP spid="5" grpId="1" build="allAtOnce"/>
      <p:bldP spid="8" grpId="0"/>
      <p:bldP spid="8" grpId="1"/>
      <p:bldP spid="9" grpId="0" animBg="1"/>
      <p:bldP spid="9" grpId="1" animBg="1"/>
      <p:bldP spid="13" grpId="0"/>
      <p:bldP spid="13" grpId="1"/>
      <p:bldP spid="14" grpId="0" uiExpand="1" build="p"/>
      <p:bldP spid="4" grpId="0"/>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4" name="TextBox 13">
            <a:extLst>
              <a:ext uri="{FF2B5EF4-FFF2-40B4-BE49-F238E27FC236}">
                <a16:creationId xmlns:a16="http://schemas.microsoft.com/office/drawing/2014/main" id="{4B781FAA-CFE3-4379-88DC-E50F6A64E2F7}"/>
              </a:ext>
            </a:extLst>
          </p:cNvPr>
          <p:cNvSpPr txBox="1"/>
          <p:nvPr/>
        </p:nvSpPr>
        <p:spPr>
          <a:xfrm>
            <a:off x="7255155" y="2565740"/>
            <a:ext cx="3617822" cy="1569660"/>
          </a:xfrm>
          <a:prstGeom prst="rect">
            <a:avLst/>
          </a:prstGeom>
          <a:noFill/>
        </p:spPr>
        <p:txBody>
          <a:bodyPr wrap="square" rtlCol="0">
            <a:spAutoFit/>
          </a:bodyPr>
          <a:lstStyle/>
          <a:p>
            <a:pPr algn="ctr"/>
            <a:r>
              <a:rPr lang="en-GB" sz="2400" i="1" dirty="0">
                <a:solidFill>
                  <a:srgbClr val="FF0000"/>
                </a:solidFill>
                <a:latin typeface="+mj-lt"/>
              </a:rPr>
              <a:t>a</a:t>
            </a:r>
            <a:r>
              <a:rPr lang="en-GB" sz="2400" i="1" dirty="0">
                <a:latin typeface="+mj-lt"/>
              </a:rPr>
              <a:t> </a:t>
            </a:r>
            <a:r>
              <a:rPr lang="en-GB" sz="2400" i="1" dirty="0">
                <a:solidFill>
                  <a:srgbClr val="00B050"/>
                </a:solidFill>
                <a:latin typeface="+mj-lt"/>
              </a:rPr>
              <a:t>new</a:t>
            </a:r>
            <a:r>
              <a:rPr lang="en-GB" sz="2400" i="1" dirty="0">
                <a:latin typeface="+mj-lt"/>
              </a:rPr>
              <a:t> </a:t>
            </a:r>
            <a:r>
              <a:rPr lang="en-GB" sz="2400" i="1" dirty="0">
                <a:solidFill>
                  <a:srgbClr val="00B050"/>
                </a:solidFill>
                <a:latin typeface="+mj-lt"/>
              </a:rPr>
              <a:t>magic</a:t>
            </a:r>
            <a:r>
              <a:rPr lang="en-GB" sz="2400" i="1" dirty="0">
                <a:latin typeface="+mj-lt"/>
              </a:rPr>
              <a:t> </a:t>
            </a:r>
            <a:r>
              <a:rPr lang="en-GB" sz="2400" i="1" dirty="0">
                <a:solidFill>
                  <a:srgbClr val="0000FF"/>
                </a:solidFill>
                <a:latin typeface="+mj-lt"/>
              </a:rPr>
              <a:t>wand</a:t>
            </a:r>
            <a:endParaRPr lang="en-GB" sz="2400" i="1" dirty="0">
              <a:latin typeface="+mj-lt"/>
            </a:endParaRPr>
          </a:p>
          <a:p>
            <a:pPr algn="ctr"/>
            <a:r>
              <a:rPr lang="en-GB" sz="2400" i="1" dirty="0">
                <a:solidFill>
                  <a:srgbClr val="FF0000"/>
                </a:solidFill>
                <a:latin typeface="+mj-lt"/>
              </a:rPr>
              <a:t>the</a:t>
            </a:r>
            <a:r>
              <a:rPr lang="en-GB" sz="2400" i="1" dirty="0">
                <a:latin typeface="+mj-lt"/>
              </a:rPr>
              <a:t> </a:t>
            </a:r>
            <a:r>
              <a:rPr lang="en-GB" sz="2400" i="1" dirty="0">
                <a:solidFill>
                  <a:srgbClr val="00B050"/>
                </a:solidFill>
                <a:latin typeface="+mj-lt"/>
              </a:rPr>
              <a:t>pewter</a:t>
            </a:r>
            <a:r>
              <a:rPr lang="en-GB" sz="2400" i="1" dirty="0">
                <a:latin typeface="+mj-lt"/>
              </a:rPr>
              <a:t> </a:t>
            </a:r>
            <a:r>
              <a:rPr lang="en-GB" sz="2400" i="1" dirty="0">
                <a:solidFill>
                  <a:srgbClr val="0000FF"/>
                </a:solidFill>
                <a:latin typeface="+mj-lt"/>
              </a:rPr>
              <a:t>cauldron</a:t>
            </a:r>
            <a:endParaRPr lang="en-GB" sz="2400" i="1" dirty="0">
              <a:latin typeface="+mj-lt"/>
            </a:endParaRPr>
          </a:p>
          <a:p>
            <a:pPr algn="ctr"/>
            <a:r>
              <a:rPr lang="en-GB" sz="2400" i="1" dirty="0">
                <a:solidFill>
                  <a:srgbClr val="FF0000"/>
                </a:solidFill>
                <a:latin typeface="+mj-lt"/>
              </a:rPr>
              <a:t>a</a:t>
            </a:r>
            <a:r>
              <a:rPr lang="en-GB" sz="2400" i="1" dirty="0">
                <a:latin typeface="+mj-lt"/>
              </a:rPr>
              <a:t> </a:t>
            </a:r>
            <a:r>
              <a:rPr lang="en-GB" sz="2400" i="1" dirty="0">
                <a:solidFill>
                  <a:srgbClr val="00B050"/>
                </a:solidFill>
                <a:latin typeface="+mj-lt"/>
              </a:rPr>
              <a:t>powerful</a:t>
            </a:r>
            <a:r>
              <a:rPr lang="en-GB" sz="2400" i="1" dirty="0">
                <a:latin typeface="+mj-lt"/>
              </a:rPr>
              <a:t> </a:t>
            </a:r>
            <a:r>
              <a:rPr lang="en-GB" sz="2400" i="1" dirty="0">
                <a:solidFill>
                  <a:srgbClr val="0000FF"/>
                </a:solidFill>
                <a:latin typeface="+mj-lt"/>
              </a:rPr>
              <a:t>owl</a:t>
            </a:r>
          </a:p>
          <a:p>
            <a:pPr algn="ctr"/>
            <a:r>
              <a:rPr lang="en-GB" sz="2400" i="1" dirty="0">
                <a:solidFill>
                  <a:srgbClr val="00B050"/>
                </a:solidFill>
                <a:latin typeface="+mj-lt"/>
              </a:rPr>
              <a:t>brass</a:t>
            </a:r>
            <a:r>
              <a:rPr lang="en-GB" sz="2400" i="1" dirty="0">
                <a:solidFill>
                  <a:srgbClr val="FF0000"/>
                </a:solidFill>
                <a:latin typeface="+mj-lt"/>
              </a:rPr>
              <a:t> </a:t>
            </a:r>
            <a:r>
              <a:rPr lang="en-GB" sz="2400" i="1" dirty="0">
                <a:solidFill>
                  <a:srgbClr val="0000FF"/>
                </a:solidFill>
                <a:latin typeface="+mj-lt"/>
              </a:rPr>
              <a:t>scales</a:t>
            </a:r>
            <a:endParaRPr lang="en-GB" sz="2800" i="1" dirty="0">
              <a:solidFill>
                <a:srgbClr val="0000FF"/>
              </a:solidFill>
              <a:latin typeface="+mj-lt"/>
            </a:endParaRPr>
          </a:p>
        </p:txBody>
      </p:sp>
      <p:sp>
        <p:nvSpPr>
          <p:cNvPr id="4" name="Rectangle 3">
            <a:extLst>
              <a:ext uri="{FF2B5EF4-FFF2-40B4-BE49-F238E27FC236}">
                <a16:creationId xmlns:a16="http://schemas.microsoft.com/office/drawing/2014/main" id="{2D0E1EF4-F058-48D5-AD81-0C01496674B5}"/>
              </a:ext>
            </a:extLst>
          </p:cNvPr>
          <p:cNvSpPr/>
          <p:nvPr/>
        </p:nvSpPr>
        <p:spPr>
          <a:xfrm>
            <a:off x="7005483" y="4365272"/>
            <a:ext cx="4390281" cy="830997"/>
          </a:xfrm>
          <a:prstGeom prst="rect">
            <a:avLst/>
          </a:prstGeom>
        </p:spPr>
        <p:txBody>
          <a:bodyPr wrap="square">
            <a:spAutoFit/>
          </a:bodyPr>
          <a:lstStyle/>
          <a:p>
            <a:pPr algn="ctr">
              <a:spcAft>
                <a:spcPts val="0"/>
              </a:spcAft>
            </a:pPr>
            <a:r>
              <a:rPr lang="en-GB" sz="2400" dirty="0">
                <a:ea typeface="Times New Roman" panose="02020603050405020304" pitchFamily="18" charset="0"/>
                <a:cs typeface="Arial" panose="020B0604020202020204" pitchFamily="34" charset="0"/>
              </a:rPr>
              <a:t>A </a:t>
            </a:r>
            <a:r>
              <a:rPr lang="en-GB" sz="2400" b="1" dirty="0">
                <a:ea typeface="Times New Roman" panose="02020603050405020304" pitchFamily="18" charset="0"/>
                <a:cs typeface="Arial" panose="020B0604020202020204" pitchFamily="34" charset="0"/>
              </a:rPr>
              <a:t>noun phrase </a:t>
            </a:r>
            <a:r>
              <a:rPr lang="en-GB" sz="2400" dirty="0">
                <a:ea typeface="Times New Roman" panose="02020603050405020304" pitchFamily="18" charset="0"/>
                <a:cs typeface="Arial" panose="020B0604020202020204" pitchFamily="34" charset="0"/>
              </a:rPr>
              <a:t>adds extra detail to the </a:t>
            </a:r>
            <a:r>
              <a:rPr lang="en-GB" sz="2400" dirty="0">
                <a:solidFill>
                  <a:srgbClr val="0000FF"/>
                </a:solidFill>
                <a:ea typeface="Times New Roman" panose="02020603050405020304" pitchFamily="18" charset="0"/>
                <a:cs typeface="Arial" panose="020B0604020202020204" pitchFamily="34" charset="0"/>
              </a:rPr>
              <a:t>noun</a:t>
            </a:r>
            <a:r>
              <a:rPr lang="en-GB" sz="2400" dirty="0">
                <a:ea typeface="Times New Roman" panose="02020603050405020304" pitchFamily="18" charset="0"/>
                <a:cs typeface="Arial" panose="020B0604020202020204" pitchFamily="34" charset="0"/>
              </a:rPr>
              <a:t>.</a:t>
            </a:r>
            <a:endParaRPr lang="en-GB" sz="2400" dirty="0">
              <a:ea typeface="Times New Roman" panose="02020603050405020304" pitchFamily="18" charset="0"/>
            </a:endParaRPr>
          </a:p>
        </p:txBody>
      </p:sp>
      <p:sp>
        <p:nvSpPr>
          <p:cNvPr id="18" name="Left Brace 17">
            <a:extLst>
              <a:ext uri="{FF2B5EF4-FFF2-40B4-BE49-F238E27FC236}">
                <a16:creationId xmlns:a16="http://schemas.microsoft.com/office/drawing/2014/main" id="{DD85C94F-B67A-42B3-9A50-F0A83CEE312F}"/>
              </a:ext>
            </a:extLst>
          </p:cNvPr>
          <p:cNvSpPr/>
          <p:nvPr/>
        </p:nvSpPr>
        <p:spPr>
          <a:xfrm rot="5400000">
            <a:off x="8939625" y="1185701"/>
            <a:ext cx="196064" cy="2828661"/>
          </a:xfrm>
          <a:prstGeom prst="leftBrace">
            <a:avLst/>
          </a:prstGeom>
          <a:ln>
            <a:solidFill>
              <a:schemeClr val="bg1">
                <a:lumMod val="50000"/>
              </a:schemeClr>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dirty="0"/>
          </a:p>
        </p:txBody>
      </p:sp>
      <p:sp>
        <p:nvSpPr>
          <p:cNvPr id="19" name="TextBox 18">
            <a:extLst>
              <a:ext uri="{FF2B5EF4-FFF2-40B4-BE49-F238E27FC236}">
                <a16:creationId xmlns:a16="http://schemas.microsoft.com/office/drawing/2014/main" id="{6AFCD2DE-B842-47A3-96FF-F05FFD21A2E1}"/>
              </a:ext>
            </a:extLst>
          </p:cNvPr>
          <p:cNvSpPr txBox="1"/>
          <p:nvPr/>
        </p:nvSpPr>
        <p:spPr>
          <a:xfrm>
            <a:off x="8257508" y="2026213"/>
            <a:ext cx="1523457" cy="369332"/>
          </a:xfrm>
          <a:prstGeom prst="rect">
            <a:avLst/>
          </a:prstGeom>
          <a:solidFill>
            <a:schemeClr val="bg1">
              <a:lumMod val="65000"/>
            </a:schemeClr>
          </a:solidFill>
        </p:spPr>
        <p:txBody>
          <a:bodyPr wrap="square" rtlCol="0">
            <a:spAutoFit/>
          </a:bodyPr>
          <a:lstStyle/>
          <a:p>
            <a:pPr algn="ctr"/>
            <a:r>
              <a:rPr lang="en-GB" b="1" dirty="0"/>
              <a:t>noun phrases</a:t>
            </a:r>
          </a:p>
        </p:txBody>
      </p:sp>
      <p:sp>
        <p:nvSpPr>
          <p:cNvPr id="6" name="Rectangle 5">
            <a:extLst>
              <a:ext uri="{FF2B5EF4-FFF2-40B4-BE49-F238E27FC236}">
                <a16:creationId xmlns:a16="http://schemas.microsoft.com/office/drawing/2014/main" id="{6812AA67-AB54-4EE3-9571-560F6EAA10EE}"/>
              </a:ext>
            </a:extLst>
          </p:cNvPr>
          <p:cNvSpPr/>
          <p:nvPr/>
        </p:nvSpPr>
        <p:spPr>
          <a:xfrm>
            <a:off x="1018386" y="694053"/>
            <a:ext cx="4541756" cy="830997"/>
          </a:xfrm>
          <a:prstGeom prst="rect">
            <a:avLst/>
          </a:prstGeom>
        </p:spPr>
        <p:txBody>
          <a:bodyPr wrap="square">
            <a:spAutoFit/>
          </a:bodyPr>
          <a:lstStyle/>
          <a:p>
            <a:pPr algn="ctr">
              <a:spcAft>
                <a:spcPts val="0"/>
              </a:spcAft>
            </a:pPr>
            <a:r>
              <a:rPr lang="en-GB" sz="2400" dirty="0">
                <a:ea typeface="Times New Roman" panose="02020603050405020304" pitchFamily="18" charset="0"/>
                <a:cs typeface="Arial" panose="020B0604020202020204" pitchFamily="34" charset="0"/>
              </a:rPr>
              <a:t>These </a:t>
            </a:r>
            <a:r>
              <a:rPr lang="en-GB" sz="2400" b="1" dirty="0">
                <a:ea typeface="Times New Roman" panose="02020603050405020304" pitchFamily="18" charset="0"/>
                <a:cs typeface="Arial" panose="020B0604020202020204" pitchFamily="34" charset="0"/>
              </a:rPr>
              <a:t>noun phrases </a:t>
            </a:r>
            <a:r>
              <a:rPr lang="en-GB" sz="2400" dirty="0">
                <a:ea typeface="Times New Roman" panose="02020603050405020304" pitchFamily="18" charset="0"/>
                <a:cs typeface="Arial" panose="020B0604020202020204" pitchFamily="34" charset="0"/>
              </a:rPr>
              <a:t>include </a:t>
            </a:r>
            <a:r>
              <a:rPr lang="en-GB" sz="2400" dirty="0">
                <a:solidFill>
                  <a:srgbClr val="0000FF"/>
                </a:solidFill>
                <a:ea typeface="Times New Roman" panose="02020603050405020304" pitchFamily="18" charset="0"/>
                <a:cs typeface="Arial" panose="020B0604020202020204" pitchFamily="34" charset="0"/>
              </a:rPr>
              <a:t>nouns</a:t>
            </a:r>
            <a:r>
              <a:rPr lang="en-GB" sz="2400" dirty="0">
                <a:ea typeface="Times New Roman" panose="02020603050405020304" pitchFamily="18" charset="0"/>
                <a:cs typeface="Arial" panose="020B0604020202020204" pitchFamily="34" charset="0"/>
              </a:rPr>
              <a:t>, </a:t>
            </a:r>
            <a:r>
              <a:rPr lang="en-GB" sz="2400" dirty="0">
                <a:solidFill>
                  <a:srgbClr val="00B050"/>
                </a:solidFill>
                <a:ea typeface="Times New Roman" panose="02020603050405020304" pitchFamily="18" charset="0"/>
                <a:cs typeface="Arial" panose="020B0604020202020204" pitchFamily="34" charset="0"/>
              </a:rPr>
              <a:t>adjectives</a:t>
            </a:r>
            <a:r>
              <a:rPr lang="en-GB" sz="2400" dirty="0">
                <a:ea typeface="Times New Roman" panose="02020603050405020304" pitchFamily="18" charset="0"/>
                <a:cs typeface="Arial" panose="020B0604020202020204" pitchFamily="34" charset="0"/>
              </a:rPr>
              <a:t> and </a:t>
            </a:r>
            <a:r>
              <a:rPr lang="en-GB" sz="2400" dirty="0">
                <a:solidFill>
                  <a:srgbClr val="FF0000"/>
                </a:solidFill>
                <a:ea typeface="Times New Roman" panose="02020603050405020304" pitchFamily="18" charset="0"/>
                <a:cs typeface="Arial" panose="020B0604020202020204" pitchFamily="34" charset="0"/>
              </a:rPr>
              <a:t>determiners</a:t>
            </a:r>
            <a:r>
              <a:rPr lang="en-GB" sz="2400" dirty="0">
                <a:ea typeface="Times New Roman" panose="02020603050405020304" pitchFamily="18" charset="0"/>
                <a:cs typeface="Arial" panose="020B0604020202020204" pitchFamily="34" charset="0"/>
              </a:rPr>
              <a:t>.</a:t>
            </a:r>
            <a:endParaRPr lang="en-GB" sz="2400" dirty="0">
              <a:ea typeface="Times New Roman" panose="02020603050405020304" pitchFamily="18" charset="0"/>
            </a:endParaRPr>
          </a:p>
        </p:txBody>
      </p:sp>
      <p:sp>
        <p:nvSpPr>
          <p:cNvPr id="20" name="TextBox 19">
            <a:extLst>
              <a:ext uri="{FF2B5EF4-FFF2-40B4-BE49-F238E27FC236}">
                <a16:creationId xmlns:a16="http://schemas.microsoft.com/office/drawing/2014/main" id="{0949725C-B6CD-485F-83D2-D5BE9A7F2653}"/>
              </a:ext>
            </a:extLst>
          </p:cNvPr>
          <p:cNvSpPr txBox="1"/>
          <p:nvPr/>
        </p:nvSpPr>
        <p:spPr>
          <a:xfrm>
            <a:off x="558744" y="1937095"/>
            <a:ext cx="5461039" cy="954107"/>
          </a:xfrm>
          <a:prstGeom prst="rect">
            <a:avLst/>
          </a:prstGeom>
          <a:noFill/>
        </p:spPr>
        <p:txBody>
          <a:bodyPr wrap="square" rtlCol="0">
            <a:spAutoFit/>
          </a:bodyPr>
          <a:lstStyle/>
          <a:p>
            <a:pPr algn="ctr"/>
            <a:r>
              <a:rPr lang="en-GB" sz="2400" dirty="0"/>
              <a:t>We can test a </a:t>
            </a:r>
            <a:r>
              <a:rPr lang="en-GB" sz="2400" b="1" dirty="0"/>
              <a:t>noun phrase </a:t>
            </a:r>
            <a:r>
              <a:rPr lang="en-GB" sz="2400" dirty="0">
                <a:ea typeface="Times New Roman" panose="02020603050405020304" pitchFamily="18" charset="0"/>
                <a:cs typeface="Arial" panose="020B0604020202020204" pitchFamily="34" charset="0"/>
              </a:rPr>
              <a:t>by seeing if it can be replaced by a </a:t>
            </a:r>
            <a:r>
              <a:rPr lang="en-GB" sz="2400" dirty="0">
                <a:solidFill>
                  <a:srgbClr val="FF6600"/>
                </a:solidFill>
                <a:ea typeface="Times New Roman" panose="02020603050405020304" pitchFamily="18" charset="0"/>
                <a:cs typeface="Arial" panose="020B0604020202020204" pitchFamily="34" charset="0"/>
              </a:rPr>
              <a:t>pronoun</a:t>
            </a:r>
            <a:r>
              <a:rPr lang="en-GB" sz="2400" dirty="0">
                <a:ea typeface="Times New Roman" panose="02020603050405020304" pitchFamily="18" charset="0"/>
                <a:cs typeface="Arial" panose="020B0604020202020204" pitchFamily="34" charset="0"/>
              </a:rPr>
              <a:t>.</a:t>
            </a:r>
            <a:endParaRPr lang="en-GB" sz="2400" dirty="0">
              <a:ea typeface="Times New Roman" panose="02020603050405020304" pitchFamily="18" charset="0"/>
            </a:endParaRPr>
          </a:p>
          <a:p>
            <a:pPr algn="ctr">
              <a:spcAft>
                <a:spcPts val="0"/>
              </a:spcAft>
            </a:pP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D159A97D-7430-4A34-A2C1-4D42D1BC4CF7}"/>
              </a:ext>
            </a:extLst>
          </p:cNvPr>
          <p:cNvSpPr/>
          <p:nvPr/>
        </p:nvSpPr>
        <p:spPr>
          <a:xfrm>
            <a:off x="894585" y="3220432"/>
            <a:ext cx="4934812" cy="461665"/>
          </a:xfrm>
          <a:prstGeom prst="rect">
            <a:avLst/>
          </a:prstGeom>
        </p:spPr>
        <p:txBody>
          <a:bodyPr wrap="none">
            <a:spAutoFit/>
          </a:bodyPr>
          <a:lstStyle/>
          <a:p>
            <a:pPr algn="ctr"/>
            <a:r>
              <a:rPr lang="en-GB" sz="2400" i="1" dirty="0">
                <a:latin typeface="+mj-lt"/>
              </a:rPr>
              <a:t>He put </a:t>
            </a:r>
            <a:r>
              <a:rPr lang="en-GB" sz="2400" i="1" dirty="0">
                <a:solidFill>
                  <a:srgbClr val="FF0000"/>
                </a:solidFill>
                <a:latin typeface="+mj-lt"/>
              </a:rPr>
              <a:t>the</a:t>
            </a:r>
            <a:r>
              <a:rPr lang="en-GB" sz="2400" i="1" dirty="0">
                <a:latin typeface="+mj-lt"/>
              </a:rPr>
              <a:t> </a:t>
            </a:r>
            <a:r>
              <a:rPr lang="en-GB" sz="2400" i="1" dirty="0">
                <a:solidFill>
                  <a:srgbClr val="00B050"/>
                </a:solidFill>
                <a:latin typeface="+mj-lt"/>
              </a:rPr>
              <a:t>new</a:t>
            </a:r>
            <a:r>
              <a:rPr lang="en-GB" sz="2400" i="1" dirty="0">
                <a:latin typeface="+mj-lt"/>
              </a:rPr>
              <a:t> </a:t>
            </a:r>
            <a:r>
              <a:rPr lang="en-GB" sz="2400" i="1" dirty="0">
                <a:solidFill>
                  <a:srgbClr val="0000FF"/>
                </a:solidFill>
                <a:latin typeface="+mj-lt"/>
              </a:rPr>
              <a:t>cauldron </a:t>
            </a:r>
            <a:r>
              <a:rPr lang="en-GB" sz="2400" i="1" dirty="0">
                <a:latin typeface="+mj-lt"/>
              </a:rPr>
              <a:t>in his pocket.</a:t>
            </a:r>
          </a:p>
        </p:txBody>
      </p:sp>
      <p:sp>
        <p:nvSpPr>
          <p:cNvPr id="17" name="Rectangle 16">
            <a:extLst>
              <a:ext uri="{FF2B5EF4-FFF2-40B4-BE49-F238E27FC236}">
                <a16:creationId xmlns:a16="http://schemas.microsoft.com/office/drawing/2014/main" id="{4DA69CD5-7989-4300-9210-78A98CFB2ABA}"/>
              </a:ext>
            </a:extLst>
          </p:cNvPr>
          <p:cNvSpPr/>
          <p:nvPr/>
        </p:nvSpPr>
        <p:spPr>
          <a:xfrm>
            <a:off x="1915889" y="3902398"/>
            <a:ext cx="2892203" cy="461665"/>
          </a:xfrm>
          <a:prstGeom prst="rect">
            <a:avLst/>
          </a:prstGeom>
        </p:spPr>
        <p:txBody>
          <a:bodyPr wrap="none">
            <a:spAutoFit/>
          </a:bodyPr>
          <a:lstStyle/>
          <a:p>
            <a:pPr algn="ctr"/>
            <a:r>
              <a:rPr lang="en-GB" sz="2400" i="1" dirty="0">
                <a:latin typeface="+mj-lt"/>
              </a:rPr>
              <a:t>He put </a:t>
            </a:r>
            <a:r>
              <a:rPr lang="en-GB" sz="2400" b="1" i="1" dirty="0">
                <a:solidFill>
                  <a:srgbClr val="FF6600"/>
                </a:solidFill>
                <a:latin typeface="+mj-lt"/>
              </a:rPr>
              <a:t>it</a:t>
            </a:r>
            <a:r>
              <a:rPr lang="en-GB" sz="2400" i="1" dirty="0">
                <a:solidFill>
                  <a:srgbClr val="FF0000"/>
                </a:solidFill>
                <a:latin typeface="+mj-lt"/>
              </a:rPr>
              <a:t> </a:t>
            </a:r>
            <a:r>
              <a:rPr lang="en-GB" sz="2400" i="1" dirty="0">
                <a:latin typeface="+mj-lt"/>
              </a:rPr>
              <a:t>in his pocket.</a:t>
            </a:r>
          </a:p>
        </p:txBody>
      </p:sp>
    </p:spTree>
    <p:extLst>
      <p:ext uri="{BB962C8B-B14F-4D97-AF65-F5344CB8AC3E}">
        <p14:creationId xmlns:p14="http://schemas.microsoft.com/office/powerpoint/2010/main" val="1923157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0"/>
      <p:bldP spid="3"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4" name="TextBox 13">
            <a:extLst>
              <a:ext uri="{FF2B5EF4-FFF2-40B4-BE49-F238E27FC236}">
                <a16:creationId xmlns:a16="http://schemas.microsoft.com/office/drawing/2014/main" id="{4B781FAA-CFE3-4379-88DC-E50F6A64E2F7}"/>
              </a:ext>
            </a:extLst>
          </p:cNvPr>
          <p:cNvSpPr txBox="1"/>
          <p:nvPr/>
        </p:nvSpPr>
        <p:spPr>
          <a:xfrm>
            <a:off x="7255155" y="2565740"/>
            <a:ext cx="3617822" cy="1569660"/>
          </a:xfrm>
          <a:prstGeom prst="rect">
            <a:avLst/>
          </a:prstGeom>
          <a:noFill/>
        </p:spPr>
        <p:txBody>
          <a:bodyPr wrap="square" rtlCol="0">
            <a:spAutoFit/>
          </a:bodyPr>
          <a:lstStyle/>
          <a:p>
            <a:pPr algn="ctr"/>
            <a:r>
              <a:rPr lang="en-GB" sz="2400" i="1" dirty="0">
                <a:solidFill>
                  <a:srgbClr val="FF0000"/>
                </a:solidFill>
                <a:latin typeface="+mj-lt"/>
              </a:rPr>
              <a:t>a</a:t>
            </a:r>
            <a:r>
              <a:rPr lang="en-GB" sz="2400" i="1" dirty="0">
                <a:latin typeface="+mj-lt"/>
              </a:rPr>
              <a:t> </a:t>
            </a:r>
            <a:r>
              <a:rPr lang="en-GB" sz="2400" i="1" dirty="0">
                <a:solidFill>
                  <a:srgbClr val="00B050"/>
                </a:solidFill>
                <a:latin typeface="+mj-lt"/>
              </a:rPr>
              <a:t>new</a:t>
            </a:r>
            <a:r>
              <a:rPr lang="en-GB" sz="2400" i="1" dirty="0">
                <a:latin typeface="+mj-lt"/>
              </a:rPr>
              <a:t> </a:t>
            </a:r>
            <a:r>
              <a:rPr lang="en-GB" sz="2400" i="1" dirty="0">
                <a:solidFill>
                  <a:srgbClr val="00B050"/>
                </a:solidFill>
                <a:latin typeface="+mj-lt"/>
              </a:rPr>
              <a:t>magic</a:t>
            </a:r>
            <a:r>
              <a:rPr lang="en-GB" sz="2400" i="1" dirty="0">
                <a:latin typeface="+mj-lt"/>
              </a:rPr>
              <a:t> </a:t>
            </a:r>
            <a:r>
              <a:rPr lang="en-GB" sz="2400" i="1" dirty="0">
                <a:solidFill>
                  <a:srgbClr val="0000FF"/>
                </a:solidFill>
                <a:latin typeface="+mj-lt"/>
              </a:rPr>
              <a:t>wand</a:t>
            </a:r>
            <a:endParaRPr lang="en-GB" sz="2400" i="1" dirty="0">
              <a:latin typeface="+mj-lt"/>
            </a:endParaRPr>
          </a:p>
          <a:p>
            <a:pPr algn="ctr"/>
            <a:r>
              <a:rPr lang="en-GB" sz="2400" i="1" dirty="0">
                <a:solidFill>
                  <a:srgbClr val="FF0000"/>
                </a:solidFill>
                <a:latin typeface="+mj-lt"/>
              </a:rPr>
              <a:t>the</a:t>
            </a:r>
            <a:r>
              <a:rPr lang="en-GB" sz="2400" i="1" dirty="0">
                <a:latin typeface="+mj-lt"/>
              </a:rPr>
              <a:t> </a:t>
            </a:r>
            <a:r>
              <a:rPr lang="en-GB" sz="2400" i="1" dirty="0">
                <a:solidFill>
                  <a:srgbClr val="00B050"/>
                </a:solidFill>
                <a:latin typeface="+mj-lt"/>
              </a:rPr>
              <a:t>pewter</a:t>
            </a:r>
            <a:r>
              <a:rPr lang="en-GB" sz="2400" i="1" dirty="0">
                <a:latin typeface="+mj-lt"/>
              </a:rPr>
              <a:t> </a:t>
            </a:r>
            <a:r>
              <a:rPr lang="en-GB" sz="2400" i="1" dirty="0">
                <a:solidFill>
                  <a:srgbClr val="0000FF"/>
                </a:solidFill>
                <a:latin typeface="+mj-lt"/>
              </a:rPr>
              <a:t>cauldron</a:t>
            </a:r>
            <a:endParaRPr lang="en-GB" sz="2400" i="1" dirty="0">
              <a:latin typeface="+mj-lt"/>
            </a:endParaRPr>
          </a:p>
          <a:p>
            <a:pPr algn="ctr"/>
            <a:r>
              <a:rPr lang="en-GB" sz="2400" i="1" dirty="0">
                <a:solidFill>
                  <a:srgbClr val="FF0000"/>
                </a:solidFill>
                <a:latin typeface="+mj-lt"/>
              </a:rPr>
              <a:t>a</a:t>
            </a:r>
            <a:r>
              <a:rPr lang="en-GB" sz="2400" i="1" dirty="0">
                <a:latin typeface="+mj-lt"/>
              </a:rPr>
              <a:t> </a:t>
            </a:r>
            <a:r>
              <a:rPr lang="en-GB" sz="2400" i="1" dirty="0">
                <a:solidFill>
                  <a:srgbClr val="00B050"/>
                </a:solidFill>
                <a:latin typeface="+mj-lt"/>
              </a:rPr>
              <a:t>powerful</a:t>
            </a:r>
            <a:r>
              <a:rPr lang="en-GB" sz="2400" i="1" dirty="0">
                <a:latin typeface="+mj-lt"/>
              </a:rPr>
              <a:t> </a:t>
            </a:r>
            <a:r>
              <a:rPr lang="en-GB" sz="2400" i="1" dirty="0">
                <a:solidFill>
                  <a:srgbClr val="0000FF"/>
                </a:solidFill>
                <a:latin typeface="+mj-lt"/>
              </a:rPr>
              <a:t>owl</a:t>
            </a:r>
          </a:p>
          <a:p>
            <a:pPr algn="ctr"/>
            <a:r>
              <a:rPr lang="en-GB" sz="2400" i="1" dirty="0">
                <a:solidFill>
                  <a:srgbClr val="00B050"/>
                </a:solidFill>
                <a:latin typeface="+mj-lt"/>
              </a:rPr>
              <a:t>brass</a:t>
            </a:r>
            <a:r>
              <a:rPr lang="en-GB" sz="2400" i="1" dirty="0">
                <a:solidFill>
                  <a:srgbClr val="FF0000"/>
                </a:solidFill>
                <a:latin typeface="+mj-lt"/>
              </a:rPr>
              <a:t> </a:t>
            </a:r>
            <a:r>
              <a:rPr lang="en-GB" sz="2400" i="1" dirty="0">
                <a:solidFill>
                  <a:srgbClr val="0000FF"/>
                </a:solidFill>
                <a:latin typeface="+mj-lt"/>
              </a:rPr>
              <a:t>scales</a:t>
            </a:r>
            <a:endParaRPr lang="en-GB" sz="2800" i="1" dirty="0">
              <a:solidFill>
                <a:srgbClr val="0000FF"/>
              </a:solidFill>
              <a:latin typeface="+mj-lt"/>
            </a:endParaRPr>
          </a:p>
        </p:txBody>
      </p:sp>
      <p:sp>
        <p:nvSpPr>
          <p:cNvPr id="18" name="Left Brace 17">
            <a:extLst>
              <a:ext uri="{FF2B5EF4-FFF2-40B4-BE49-F238E27FC236}">
                <a16:creationId xmlns:a16="http://schemas.microsoft.com/office/drawing/2014/main" id="{DD85C94F-B67A-42B3-9A50-F0A83CEE312F}"/>
              </a:ext>
            </a:extLst>
          </p:cNvPr>
          <p:cNvSpPr/>
          <p:nvPr/>
        </p:nvSpPr>
        <p:spPr>
          <a:xfrm rot="5400000">
            <a:off x="8939625" y="1185701"/>
            <a:ext cx="196064" cy="2828661"/>
          </a:xfrm>
          <a:prstGeom prst="leftBrace">
            <a:avLst/>
          </a:prstGeom>
          <a:ln>
            <a:solidFill>
              <a:schemeClr val="bg1">
                <a:lumMod val="50000"/>
              </a:schemeClr>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dirty="0"/>
          </a:p>
        </p:txBody>
      </p:sp>
      <p:sp>
        <p:nvSpPr>
          <p:cNvPr id="19" name="TextBox 18">
            <a:extLst>
              <a:ext uri="{FF2B5EF4-FFF2-40B4-BE49-F238E27FC236}">
                <a16:creationId xmlns:a16="http://schemas.microsoft.com/office/drawing/2014/main" id="{6AFCD2DE-B842-47A3-96FF-F05FFD21A2E1}"/>
              </a:ext>
            </a:extLst>
          </p:cNvPr>
          <p:cNvSpPr txBox="1"/>
          <p:nvPr/>
        </p:nvSpPr>
        <p:spPr>
          <a:xfrm>
            <a:off x="8257508" y="2026213"/>
            <a:ext cx="1523457" cy="369332"/>
          </a:xfrm>
          <a:prstGeom prst="rect">
            <a:avLst/>
          </a:prstGeom>
          <a:solidFill>
            <a:schemeClr val="bg1">
              <a:lumMod val="65000"/>
            </a:schemeClr>
          </a:solidFill>
        </p:spPr>
        <p:txBody>
          <a:bodyPr wrap="square" rtlCol="0">
            <a:spAutoFit/>
          </a:bodyPr>
          <a:lstStyle/>
          <a:p>
            <a:pPr algn="ctr"/>
            <a:r>
              <a:rPr lang="en-GB" b="1" dirty="0"/>
              <a:t>noun phrases</a:t>
            </a:r>
          </a:p>
        </p:txBody>
      </p:sp>
      <p:sp>
        <p:nvSpPr>
          <p:cNvPr id="15" name="TextBox 14">
            <a:extLst>
              <a:ext uri="{FF2B5EF4-FFF2-40B4-BE49-F238E27FC236}">
                <a16:creationId xmlns:a16="http://schemas.microsoft.com/office/drawing/2014/main" id="{FEF10D1F-686C-4777-AC06-A49C19258FD3}"/>
              </a:ext>
            </a:extLst>
          </p:cNvPr>
          <p:cNvSpPr txBox="1"/>
          <p:nvPr/>
        </p:nvSpPr>
        <p:spPr>
          <a:xfrm>
            <a:off x="790465" y="610196"/>
            <a:ext cx="10605299" cy="1015663"/>
          </a:xfrm>
          <a:prstGeom prst="rect">
            <a:avLst/>
          </a:prstGeom>
          <a:noFill/>
        </p:spPr>
        <p:txBody>
          <a:bodyPr wrap="square" rtlCol="0">
            <a:spAutoFit/>
          </a:bodyPr>
          <a:lstStyle/>
          <a:p>
            <a:r>
              <a:rPr lang="en-GB" sz="2800" b="1" dirty="0"/>
              <a:t>Expanded Noun Phrases </a:t>
            </a:r>
          </a:p>
          <a:p>
            <a:pPr>
              <a:spcAft>
                <a:spcPts val="0"/>
              </a:spcAft>
            </a:pPr>
            <a:r>
              <a:rPr lang="en-GB" sz="2400" dirty="0">
                <a:ea typeface="Times New Roman" panose="02020603050405020304" pitchFamily="18" charset="0"/>
                <a:cs typeface="Arial" panose="020B0604020202020204" pitchFamily="34" charset="0"/>
              </a:rPr>
              <a:t>You can develop an </a:t>
            </a:r>
            <a:r>
              <a:rPr lang="en-GB" sz="2400" b="1" dirty="0">
                <a:ea typeface="Times New Roman" panose="02020603050405020304" pitchFamily="18" charset="0"/>
                <a:cs typeface="Arial" panose="020B0604020202020204" pitchFamily="34" charset="0"/>
              </a:rPr>
              <a:t>expanded noun phrase </a:t>
            </a:r>
            <a:r>
              <a:rPr lang="en-GB" sz="2400" dirty="0">
                <a:ea typeface="Times New Roman" panose="02020603050405020304" pitchFamily="18" charset="0"/>
                <a:cs typeface="Arial" panose="020B0604020202020204" pitchFamily="34" charset="0"/>
              </a:rPr>
              <a:t>by adding a </a:t>
            </a:r>
            <a:r>
              <a:rPr lang="en-GB" sz="2400" dirty="0">
                <a:solidFill>
                  <a:srgbClr val="00B0F0"/>
                </a:solidFill>
                <a:uFill>
                  <a:solidFill>
                    <a:srgbClr val="0000FF"/>
                  </a:solidFill>
                </a:uFill>
                <a:ea typeface="Times New Roman" panose="02020603050405020304" pitchFamily="18" charset="0"/>
                <a:cs typeface="Arial" panose="020B0604020202020204" pitchFamily="34" charset="0"/>
              </a:rPr>
              <a:t>prepositional phrase</a:t>
            </a:r>
            <a:r>
              <a:rPr lang="en-GB" sz="2400" dirty="0">
                <a:ea typeface="Times New Roman" panose="02020603050405020304" pitchFamily="18" charset="0"/>
                <a:cs typeface="Arial" panose="020B0604020202020204" pitchFamily="34" charset="0"/>
              </a:rPr>
              <a:t>.</a:t>
            </a:r>
            <a:endParaRPr lang="en-GB" sz="2400" dirty="0">
              <a:ea typeface="Times New Roman" panose="02020603050405020304" pitchFamily="18" charset="0"/>
            </a:endParaRPr>
          </a:p>
          <a:p>
            <a:pPr>
              <a:spcAft>
                <a:spcPts val="0"/>
              </a:spcAft>
            </a:pP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16" name="TextBox 15">
            <a:extLst>
              <a:ext uri="{FF2B5EF4-FFF2-40B4-BE49-F238E27FC236}">
                <a16:creationId xmlns:a16="http://schemas.microsoft.com/office/drawing/2014/main" id="{20E753F3-B91A-4EEA-A566-60EBC9FB878F}"/>
              </a:ext>
            </a:extLst>
          </p:cNvPr>
          <p:cNvSpPr txBox="1"/>
          <p:nvPr/>
        </p:nvSpPr>
        <p:spPr>
          <a:xfrm>
            <a:off x="834074" y="1662358"/>
            <a:ext cx="5556350" cy="461665"/>
          </a:xfrm>
          <a:prstGeom prst="rect">
            <a:avLst/>
          </a:prstGeom>
          <a:noFill/>
        </p:spPr>
        <p:txBody>
          <a:bodyPr wrap="square" rtlCol="0">
            <a:spAutoFit/>
          </a:bodyPr>
          <a:lstStyle/>
          <a:p>
            <a:r>
              <a:rPr lang="en-GB" sz="2400" i="1" dirty="0">
                <a:latin typeface="+mj-lt"/>
              </a:rPr>
              <a:t>the battered, pewter </a:t>
            </a:r>
            <a:r>
              <a:rPr lang="en-GB" sz="2400" b="1" i="1" dirty="0">
                <a:latin typeface="+mj-lt"/>
              </a:rPr>
              <a:t>cauldron</a:t>
            </a:r>
          </a:p>
        </p:txBody>
      </p:sp>
      <p:sp>
        <p:nvSpPr>
          <p:cNvPr id="21" name="TextBox 20">
            <a:extLst>
              <a:ext uri="{FF2B5EF4-FFF2-40B4-BE49-F238E27FC236}">
                <a16:creationId xmlns:a16="http://schemas.microsoft.com/office/drawing/2014/main" id="{17690E44-F7CC-42A5-8368-452085C914A7}"/>
              </a:ext>
            </a:extLst>
          </p:cNvPr>
          <p:cNvSpPr txBox="1"/>
          <p:nvPr/>
        </p:nvSpPr>
        <p:spPr>
          <a:xfrm>
            <a:off x="6268064" y="5002150"/>
            <a:ext cx="5269460" cy="1200329"/>
          </a:xfrm>
          <a:prstGeom prst="rect">
            <a:avLst/>
          </a:prstGeom>
          <a:solidFill>
            <a:schemeClr val="accent1">
              <a:lumMod val="40000"/>
              <a:lumOff val="60000"/>
            </a:schemeClr>
          </a:solidFill>
        </p:spPr>
        <p:txBody>
          <a:bodyPr wrap="square" rtlCol="0">
            <a:spAutoFit/>
          </a:bodyPr>
          <a:lstStyle/>
          <a:p>
            <a:pPr algn="ctr"/>
            <a:r>
              <a:rPr lang="en-GB" sz="2400" b="1" dirty="0"/>
              <a:t>Prepositions</a:t>
            </a:r>
          </a:p>
          <a:p>
            <a:pPr algn="ctr"/>
            <a:r>
              <a:rPr lang="en-GB" sz="2400" dirty="0"/>
              <a:t>with, of, b</a:t>
            </a:r>
            <a:r>
              <a:rPr lang="en-GB" sz="2400" dirty="0">
                <a:effectLst/>
              </a:rPr>
              <a:t>y, from, </a:t>
            </a:r>
            <a:r>
              <a:rPr lang="en-GB" sz="2400" dirty="0"/>
              <a:t>o</a:t>
            </a:r>
            <a:r>
              <a:rPr lang="en-GB" sz="2400" dirty="0">
                <a:effectLst/>
              </a:rPr>
              <a:t>n, under, below, between, inside, next to, over, by, in</a:t>
            </a:r>
          </a:p>
        </p:txBody>
      </p:sp>
      <p:sp>
        <p:nvSpPr>
          <p:cNvPr id="25" name="TextBox 24">
            <a:extLst>
              <a:ext uri="{FF2B5EF4-FFF2-40B4-BE49-F238E27FC236}">
                <a16:creationId xmlns:a16="http://schemas.microsoft.com/office/drawing/2014/main" id="{178A9BD0-142B-4197-8ADE-F000CB3C10C0}"/>
              </a:ext>
            </a:extLst>
          </p:cNvPr>
          <p:cNvSpPr txBox="1"/>
          <p:nvPr/>
        </p:nvSpPr>
        <p:spPr>
          <a:xfrm>
            <a:off x="834073" y="4048043"/>
            <a:ext cx="3858245" cy="830997"/>
          </a:xfrm>
          <a:prstGeom prst="rect">
            <a:avLst/>
          </a:prstGeom>
          <a:noFill/>
        </p:spPr>
        <p:txBody>
          <a:bodyPr wrap="square" rtlCol="0">
            <a:spAutoFit/>
          </a:bodyPr>
          <a:lstStyle/>
          <a:p>
            <a:pPr>
              <a:spcAft>
                <a:spcPts val="0"/>
              </a:spcAft>
            </a:pPr>
            <a:r>
              <a:rPr lang="en-GB" sz="2400" dirty="0">
                <a:ea typeface="Times New Roman" panose="02020603050405020304" pitchFamily="18" charset="0"/>
                <a:cs typeface="Arial" panose="020B0604020202020204" pitchFamily="34" charset="0"/>
              </a:rPr>
              <a:t>The </a:t>
            </a:r>
            <a:r>
              <a:rPr lang="en-GB" sz="2400" dirty="0">
                <a:solidFill>
                  <a:srgbClr val="00B0F0"/>
                </a:solidFill>
                <a:uFill>
                  <a:solidFill>
                    <a:srgbClr val="0000FF"/>
                  </a:solidFill>
                </a:uFill>
                <a:ea typeface="Times New Roman" panose="02020603050405020304" pitchFamily="18" charset="0"/>
                <a:cs typeface="Arial" panose="020B0604020202020204" pitchFamily="34" charset="0"/>
              </a:rPr>
              <a:t>prepositional phrase </a:t>
            </a:r>
            <a:r>
              <a:rPr lang="en-GB" sz="2400" dirty="0">
                <a:ea typeface="Times New Roman" panose="02020603050405020304" pitchFamily="18" charset="0"/>
                <a:cs typeface="Arial" panose="020B0604020202020204" pitchFamily="34" charset="0"/>
              </a:rPr>
              <a:t>modifies the </a:t>
            </a:r>
            <a:r>
              <a:rPr lang="en-GB" sz="2400" b="1" dirty="0">
                <a:ea typeface="Times New Roman" panose="02020603050405020304" pitchFamily="18" charset="0"/>
                <a:cs typeface="Arial" panose="020B0604020202020204" pitchFamily="34" charset="0"/>
              </a:rPr>
              <a:t>noun</a:t>
            </a:r>
            <a:r>
              <a:rPr lang="en-GB" sz="2400" dirty="0">
                <a:ea typeface="Times New Roman" panose="02020603050405020304" pitchFamily="18" charset="0"/>
                <a:cs typeface="Arial" panose="020B0604020202020204" pitchFamily="34" charset="0"/>
              </a:rPr>
              <a:t>…</a:t>
            </a:r>
            <a:endParaRPr lang="en-GB" sz="2400" dirty="0">
              <a:ea typeface="Times New Roman" panose="02020603050405020304" pitchFamily="18" charset="0"/>
            </a:endParaRPr>
          </a:p>
        </p:txBody>
      </p:sp>
      <p:sp>
        <p:nvSpPr>
          <p:cNvPr id="17" name="TextBox 16">
            <a:extLst>
              <a:ext uri="{FF2B5EF4-FFF2-40B4-BE49-F238E27FC236}">
                <a16:creationId xmlns:a16="http://schemas.microsoft.com/office/drawing/2014/main" id="{388202B6-B3D4-4B2C-8362-76438A471B2E}"/>
              </a:ext>
            </a:extLst>
          </p:cNvPr>
          <p:cNvSpPr txBox="1"/>
          <p:nvPr/>
        </p:nvSpPr>
        <p:spPr>
          <a:xfrm>
            <a:off x="834074" y="2201752"/>
            <a:ext cx="5556350" cy="461665"/>
          </a:xfrm>
          <a:prstGeom prst="rect">
            <a:avLst/>
          </a:prstGeom>
          <a:noFill/>
        </p:spPr>
        <p:txBody>
          <a:bodyPr wrap="square" rtlCol="0">
            <a:spAutoFit/>
          </a:bodyPr>
          <a:lstStyle/>
          <a:p>
            <a:r>
              <a:rPr lang="en-GB" sz="2400" i="1" dirty="0">
                <a:latin typeface="+mj-lt"/>
              </a:rPr>
              <a:t>the battered, pewter </a:t>
            </a:r>
            <a:r>
              <a:rPr lang="en-GB" sz="2400" b="1" i="1" dirty="0">
                <a:latin typeface="+mj-lt"/>
              </a:rPr>
              <a:t>cauldron </a:t>
            </a:r>
            <a:r>
              <a:rPr lang="en-GB" sz="2400" i="1" u="sng" dirty="0">
                <a:solidFill>
                  <a:srgbClr val="00B0F0"/>
                </a:solidFill>
                <a:latin typeface="+mj-lt"/>
              </a:rPr>
              <a:t>in</a:t>
            </a:r>
            <a:r>
              <a:rPr lang="en-GB" sz="2400" i="1" dirty="0">
                <a:solidFill>
                  <a:srgbClr val="00B0F0"/>
                </a:solidFill>
                <a:latin typeface="+mj-lt"/>
              </a:rPr>
              <a:t> the shop</a:t>
            </a:r>
          </a:p>
        </p:txBody>
      </p:sp>
      <p:sp>
        <p:nvSpPr>
          <p:cNvPr id="20" name="TextBox 19">
            <a:extLst>
              <a:ext uri="{FF2B5EF4-FFF2-40B4-BE49-F238E27FC236}">
                <a16:creationId xmlns:a16="http://schemas.microsoft.com/office/drawing/2014/main" id="{642144B0-37D0-4565-877C-13E4B1A3FE93}"/>
              </a:ext>
            </a:extLst>
          </p:cNvPr>
          <p:cNvSpPr txBox="1"/>
          <p:nvPr/>
        </p:nvSpPr>
        <p:spPr>
          <a:xfrm>
            <a:off x="834073" y="2741146"/>
            <a:ext cx="6421081" cy="461665"/>
          </a:xfrm>
          <a:prstGeom prst="rect">
            <a:avLst/>
          </a:prstGeom>
          <a:noFill/>
        </p:spPr>
        <p:txBody>
          <a:bodyPr wrap="square" rtlCol="0">
            <a:spAutoFit/>
          </a:bodyPr>
          <a:lstStyle/>
          <a:p>
            <a:r>
              <a:rPr lang="en-GB" sz="2400" i="1" dirty="0">
                <a:latin typeface="+mj-lt"/>
              </a:rPr>
              <a:t>the battered, pewter </a:t>
            </a:r>
            <a:r>
              <a:rPr lang="en-GB" sz="2400" b="1" i="1" dirty="0">
                <a:latin typeface="+mj-lt"/>
              </a:rPr>
              <a:t>cauldron </a:t>
            </a:r>
            <a:r>
              <a:rPr lang="en-GB" sz="2400" i="1" u="sng" dirty="0">
                <a:solidFill>
                  <a:srgbClr val="00B0F0"/>
                </a:solidFill>
                <a:latin typeface="+mj-lt"/>
              </a:rPr>
              <a:t>with</a:t>
            </a:r>
            <a:r>
              <a:rPr lang="en-GB" sz="2400" i="1" dirty="0">
                <a:solidFill>
                  <a:srgbClr val="00B0F0"/>
                </a:solidFill>
                <a:latin typeface="+mj-lt"/>
              </a:rPr>
              <a:t> silver handles</a:t>
            </a:r>
          </a:p>
        </p:txBody>
      </p:sp>
      <p:sp>
        <p:nvSpPr>
          <p:cNvPr id="26" name="TextBox 25">
            <a:extLst>
              <a:ext uri="{FF2B5EF4-FFF2-40B4-BE49-F238E27FC236}">
                <a16:creationId xmlns:a16="http://schemas.microsoft.com/office/drawing/2014/main" id="{8BE1D875-2A1D-4EBA-A2B9-150A7D788C7F}"/>
              </a:ext>
            </a:extLst>
          </p:cNvPr>
          <p:cNvSpPr txBox="1"/>
          <p:nvPr/>
        </p:nvSpPr>
        <p:spPr>
          <a:xfrm>
            <a:off x="834073" y="3338205"/>
            <a:ext cx="6421081" cy="461665"/>
          </a:xfrm>
          <a:prstGeom prst="rect">
            <a:avLst/>
          </a:prstGeom>
          <a:noFill/>
        </p:spPr>
        <p:txBody>
          <a:bodyPr wrap="square" rtlCol="0">
            <a:spAutoFit/>
          </a:bodyPr>
          <a:lstStyle/>
          <a:p>
            <a:r>
              <a:rPr lang="en-GB" sz="2400" i="1" dirty="0">
                <a:latin typeface="+mj-lt"/>
              </a:rPr>
              <a:t>the battered, pewter </a:t>
            </a:r>
            <a:r>
              <a:rPr lang="en-GB" sz="2400" b="1" i="1" dirty="0">
                <a:latin typeface="+mj-lt"/>
              </a:rPr>
              <a:t>cauldron </a:t>
            </a:r>
            <a:r>
              <a:rPr lang="en-GB" sz="2400" i="1" u="sng" dirty="0">
                <a:solidFill>
                  <a:srgbClr val="00B0F0"/>
                </a:solidFill>
                <a:latin typeface="+mj-lt"/>
              </a:rPr>
              <a:t>at</a:t>
            </a:r>
            <a:r>
              <a:rPr lang="en-GB" sz="2400" i="1" dirty="0">
                <a:solidFill>
                  <a:srgbClr val="00B0F0"/>
                </a:solidFill>
                <a:latin typeface="+mj-lt"/>
              </a:rPr>
              <a:t> the back</a:t>
            </a:r>
          </a:p>
        </p:txBody>
      </p:sp>
      <p:sp>
        <p:nvSpPr>
          <p:cNvPr id="27" name="TextBox 26">
            <a:extLst>
              <a:ext uri="{FF2B5EF4-FFF2-40B4-BE49-F238E27FC236}">
                <a16:creationId xmlns:a16="http://schemas.microsoft.com/office/drawing/2014/main" id="{46843E34-5AD1-45AB-A64C-B32D61A6ADDB}"/>
              </a:ext>
            </a:extLst>
          </p:cNvPr>
          <p:cNvSpPr txBox="1"/>
          <p:nvPr/>
        </p:nvSpPr>
        <p:spPr>
          <a:xfrm>
            <a:off x="834073" y="5105343"/>
            <a:ext cx="4814559" cy="461665"/>
          </a:xfrm>
          <a:prstGeom prst="rect">
            <a:avLst/>
          </a:prstGeom>
          <a:noFill/>
        </p:spPr>
        <p:txBody>
          <a:bodyPr wrap="square" rtlCol="0">
            <a:spAutoFit/>
          </a:bodyPr>
          <a:lstStyle/>
          <a:p>
            <a:pPr>
              <a:spcAft>
                <a:spcPts val="0"/>
              </a:spcAft>
            </a:pPr>
            <a:r>
              <a:rPr lang="en-GB" sz="2400" dirty="0">
                <a:ea typeface="Times New Roman" panose="02020603050405020304" pitchFamily="18" charset="0"/>
                <a:cs typeface="Arial" panose="020B0604020202020204" pitchFamily="34" charset="0"/>
              </a:rPr>
              <a:t>and expands the image of the noun.</a:t>
            </a:r>
            <a:endParaRPr lang="en-GB" sz="2400" dirty="0">
              <a:ea typeface="Times New Roman" panose="02020603050405020304" pitchFamily="18" charset="0"/>
            </a:endParaRPr>
          </a:p>
        </p:txBody>
      </p:sp>
    </p:spTree>
    <p:extLst>
      <p:ext uri="{BB962C8B-B14F-4D97-AF65-F5344CB8AC3E}">
        <p14:creationId xmlns:p14="http://schemas.microsoft.com/office/powerpoint/2010/main" val="3581589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Effect transition="in" filter="fade">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uiExpand="1" build="p"/>
      <p:bldP spid="16" grpId="0"/>
      <p:bldP spid="21" grpId="0" animBg="1"/>
      <p:bldP spid="25" grpId="0"/>
      <p:bldP spid="17" grpId="0" uiExpand="1" build="p"/>
      <p:bldP spid="20" grpId="0" uiExpand="1" build="p"/>
      <p:bldP spid="26" grpId="0" uiExpand="1" build="p"/>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5" name="TextBox 14">
            <a:extLst>
              <a:ext uri="{FF2B5EF4-FFF2-40B4-BE49-F238E27FC236}">
                <a16:creationId xmlns:a16="http://schemas.microsoft.com/office/drawing/2014/main" id="{FEF10D1F-686C-4777-AC06-A49C19258FD3}"/>
              </a:ext>
            </a:extLst>
          </p:cNvPr>
          <p:cNvSpPr txBox="1"/>
          <p:nvPr/>
        </p:nvSpPr>
        <p:spPr>
          <a:xfrm>
            <a:off x="790465" y="610196"/>
            <a:ext cx="10605299" cy="523220"/>
          </a:xfrm>
          <a:prstGeom prst="rect">
            <a:avLst/>
          </a:prstGeom>
          <a:noFill/>
        </p:spPr>
        <p:txBody>
          <a:bodyPr wrap="square" rtlCol="0">
            <a:spAutoFit/>
          </a:bodyPr>
          <a:lstStyle/>
          <a:p>
            <a:r>
              <a:rPr lang="en-GB" sz="2800" b="1" dirty="0"/>
              <a:t>Can you spot the noun phrases? </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16" name="TextBox 15">
            <a:extLst>
              <a:ext uri="{FF2B5EF4-FFF2-40B4-BE49-F238E27FC236}">
                <a16:creationId xmlns:a16="http://schemas.microsoft.com/office/drawing/2014/main" id="{20E753F3-B91A-4EEA-A566-60EBC9FB878F}"/>
              </a:ext>
            </a:extLst>
          </p:cNvPr>
          <p:cNvSpPr txBox="1"/>
          <p:nvPr/>
        </p:nvSpPr>
        <p:spPr>
          <a:xfrm>
            <a:off x="761047" y="2069334"/>
            <a:ext cx="8737629" cy="461665"/>
          </a:xfrm>
          <a:prstGeom prst="rect">
            <a:avLst/>
          </a:prstGeom>
          <a:noFill/>
        </p:spPr>
        <p:txBody>
          <a:bodyPr wrap="square" rtlCol="0">
            <a:spAutoFit/>
          </a:bodyPr>
          <a:lstStyle/>
          <a:p>
            <a:r>
              <a:rPr lang="en-GB" sz="2400" i="1" dirty="0">
                <a:latin typeface="+mj-lt"/>
              </a:rPr>
              <a:t>Students will need three sets of black, plain work robes.</a:t>
            </a:r>
            <a:endParaRPr lang="en-GB" sz="2400" b="1" i="1" dirty="0">
              <a:latin typeface="+mj-lt"/>
            </a:endParaRPr>
          </a:p>
        </p:txBody>
      </p:sp>
      <p:sp>
        <p:nvSpPr>
          <p:cNvPr id="17" name="TextBox 16">
            <a:extLst>
              <a:ext uri="{FF2B5EF4-FFF2-40B4-BE49-F238E27FC236}">
                <a16:creationId xmlns:a16="http://schemas.microsoft.com/office/drawing/2014/main" id="{388202B6-B3D4-4B2C-8362-76438A471B2E}"/>
              </a:ext>
            </a:extLst>
          </p:cNvPr>
          <p:cNvSpPr txBox="1"/>
          <p:nvPr/>
        </p:nvSpPr>
        <p:spPr>
          <a:xfrm>
            <a:off x="761047" y="2608728"/>
            <a:ext cx="9563539" cy="461665"/>
          </a:xfrm>
          <a:prstGeom prst="rect">
            <a:avLst/>
          </a:prstGeom>
          <a:noFill/>
        </p:spPr>
        <p:txBody>
          <a:bodyPr wrap="square" rtlCol="0">
            <a:spAutoFit/>
          </a:bodyPr>
          <a:lstStyle/>
          <a:p>
            <a:r>
              <a:rPr lang="en-GB" sz="2400" i="1" dirty="0">
                <a:latin typeface="+mj-lt"/>
              </a:rPr>
              <a:t>You may wear a winter cloak with black or silver fastenings. </a:t>
            </a:r>
            <a:endParaRPr lang="en-GB" sz="2400" i="1" dirty="0">
              <a:solidFill>
                <a:srgbClr val="00B0F0"/>
              </a:solidFill>
              <a:latin typeface="+mj-lt"/>
            </a:endParaRPr>
          </a:p>
        </p:txBody>
      </p:sp>
      <p:sp>
        <p:nvSpPr>
          <p:cNvPr id="20" name="TextBox 19">
            <a:extLst>
              <a:ext uri="{FF2B5EF4-FFF2-40B4-BE49-F238E27FC236}">
                <a16:creationId xmlns:a16="http://schemas.microsoft.com/office/drawing/2014/main" id="{642144B0-37D0-4565-877C-13E4B1A3FE93}"/>
              </a:ext>
            </a:extLst>
          </p:cNvPr>
          <p:cNvSpPr txBox="1"/>
          <p:nvPr/>
        </p:nvSpPr>
        <p:spPr>
          <a:xfrm>
            <a:off x="761047" y="3148122"/>
            <a:ext cx="9773656" cy="461665"/>
          </a:xfrm>
          <a:prstGeom prst="rect">
            <a:avLst/>
          </a:prstGeom>
          <a:noFill/>
        </p:spPr>
        <p:txBody>
          <a:bodyPr wrap="square" rtlCol="0">
            <a:spAutoFit/>
          </a:bodyPr>
          <a:lstStyle/>
          <a:p>
            <a:r>
              <a:rPr lang="en-GB" sz="2400" i="1" dirty="0">
                <a:latin typeface="+mj-lt"/>
              </a:rPr>
              <a:t>One pair of protective dragon hide gloves is recommended.</a:t>
            </a:r>
            <a:endParaRPr lang="en-GB" sz="2400" i="1" dirty="0">
              <a:solidFill>
                <a:srgbClr val="00B0F0"/>
              </a:solidFill>
              <a:latin typeface="+mj-lt"/>
            </a:endParaRPr>
          </a:p>
        </p:txBody>
      </p:sp>
      <p:sp>
        <p:nvSpPr>
          <p:cNvPr id="26" name="TextBox 25">
            <a:extLst>
              <a:ext uri="{FF2B5EF4-FFF2-40B4-BE49-F238E27FC236}">
                <a16:creationId xmlns:a16="http://schemas.microsoft.com/office/drawing/2014/main" id="{8BE1D875-2A1D-4EBA-A2B9-150A7D788C7F}"/>
              </a:ext>
            </a:extLst>
          </p:cNvPr>
          <p:cNvSpPr txBox="1"/>
          <p:nvPr/>
        </p:nvSpPr>
        <p:spPr>
          <a:xfrm>
            <a:off x="761047" y="3745181"/>
            <a:ext cx="10703451" cy="461665"/>
          </a:xfrm>
          <a:prstGeom prst="rect">
            <a:avLst/>
          </a:prstGeom>
          <a:noFill/>
        </p:spPr>
        <p:txBody>
          <a:bodyPr wrap="square" rtlCol="0">
            <a:spAutoFit/>
          </a:bodyPr>
          <a:lstStyle/>
          <a:p>
            <a:r>
              <a:rPr lang="en-GB" sz="2400" i="1" dirty="0">
                <a:latin typeface="+mj-lt"/>
              </a:rPr>
              <a:t>Parents are reminded that first year students are not permitted to bring broomsticks. </a:t>
            </a:r>
            <a:endParaRPr lang="en-GB" sz="2400" i="1" dirty="0">
              <a:solidFill>
                <a:srgbClr val="00B0F0"/>
              </a:solidFill>
              <a:latin typeface="+mj-lt"/>
            </a:endParaRPr>
          </a:p>
        </p:txBody>
      </p:sp>
      <p:sp>
        <p:nvSpPr>
          <p:cNvPr id="22" name="TextBox 21">
            <a:extLst>
              <a:ext uri="{FF2B5EF4-FFF2-40B4-BE49-F238E27FC236}">
                <a16:creationId xmlns:a16="http://schemas.microsoft.com/office/drawing/2014/main" id="{B127681B-D4DC-4E53-9569-201F23F8CFAD}"/>
              </a:ext>
            </a:extLst>
          </p:cNvPr>
          <p:cNvSpPr txBox="1"/>
          <p:nvPr/>
        </p:nvSpPr>
        <p:spPr>
          <a:xfrm>
            <a:off x="761047" y="4342240"/>
            <a:ext cx="10703451" cy="461665"/>
          </a:xfrm>
          <a:prstGeom prst="rect">
            <a:avLst/>
          </a:prstGeom>
          <a:noFill/>
        </p:spPr>
        <p:txBody>
          <a:bodyPr wrap="square" rtlCol="0">
            <a:spAutoFit/>
          </a:bodyPr>
          <a:lstStyle/>
          <a:p>
            <a:r>
              <a:rPr lang="en-GB" sz="2400" i="1" dirty="0">
                <a:latin typeface="+mj-lt"/>
              </a:rPr>
              <a:t>Magic wands from Ollivander’s must not be used outside school. </a:t>
            </a:r>
            <a:endParaRPr lang="en-GB" sz="2400" i="1" dirty="0">
              <a:solidFill>
                <a:srgbClr val="00B0F0"/>
              </a:solidFill>
              <a:latin typeface="+mj-lt"/>
            </a:endParaRPr>
          </a:p>
        </p:txBody>
      </p:sp>
      <p:sp>
        <p:nvSpPr>
          <p:cNvPr id="23" name="Speech Bubble: Rectangle with Corners Rounded 22">
            <a:extLst>
              <a:ext uri="{FF2B5EF4-FFF2-40B4-BE49-F238E27FC236}">
                <a16:creationId xmlns:a16="http://schemas.microsoft.com/office/drawing/2014/main" id="{FE5150E2-10CC-426A-A023-3EBFB9DEE6B2}"/>
              </a:ext>
            </a:extLst>
          </p:cNvPr>
          <p:cNvSpPr/>
          <p:nvPr/>
        </p:nvSpPr>
        <p:spPr>
          <a:xfrm>
            <a:off x="6321126" y="580540"/>
            <a:ext cx="4921824" cy="1105751"/>
          </a:xfrm>
          <a:prstGeom prst="wedgeRoundRectCallout">
            <a:avLst>
              <a:gd name="adj1" fmla="val 37751"/>
              <a:gd name="adj2" fmla="val 10080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latin typeface="Comic Sans MS" panose="030F0702030302020204" pitchFamily="66" charset="0"/>
              </a:rPr>
              <a:t>Remember</a:t>
            </a:r>
            <a:r>
              <a:rPr lang="en-GB" sz="1600" dirty="0">
                <a:solidFill>
                  <a:schemeClr val="tx1"/>
                </a:solidFill>
                <a:latin typeface="Comic Sans MS" panose="030F0702030302020204" pitchFamily="66" charset="0"/>
              </a:rPr>
              <a:t> </a:t>
            </a:r>
          </a:p>
          <a:p>
            <a:r>
              <a:rPr lang="en-GB" sz="1600" dirty="0">
                <a:solidFill>
                  <a:schemeClr val="tx1"/>
                </a:solidFill>
                <a:latin typeface="Comic Sans MS" panose="030F0702030302020204" pitchFamily="66" charset="0"/>
              </a:rPr>
              <a:t>– noun phrases have head (main) noun</a:t>
            </a:r>
          </a:p>
          <a:p>
            <a:r>
              <a:rPr lang="en-GB" sz="1600" dirty="0">
                <a:solidFill>
                  <a:schemeClr val="tx1"/>
                </a:solidFill>
                <a:latin typeface="Comic Sans MS" panose="030F0702030302020204" pitchFamily="66" charset="0"/>
              </a:rPr>
              <a:t>- noun phrases add detail about the head noun</a:t>
            </a:r>
          </a:p>
          <a:p>
            <a:r>
              <a:rPr lang="en-GB" sz="1600" dirty="0">
                <a:solidFill>
                  <a:schemeClr val="tx1"/>
                </a:solidFill>
                <a:latin typeface="Comic Sans MS" panose="030F0702030302020204" pitchFamily="66" charset="0"/>
              </a:rPr>
              <a:t>- noun phrases can be replaced by a pronoun</a:t>
            </a:r>
          </a:p>
        </p:txBody>
      </p:sp>
      <p:pic>
        <p:nvPicPr>
          <p:cNvPr id="24" name="Picture 23">
            <a:extLst>
              <a:ext uri="{FF2B5EF4-FFF2-40B4-BE49-F238E27FC236}">
                <a16:creationId xmlns:a16="http://schemas.microsoft.com/office/drawing/2014/main" id="{6EB50DB5-35ED-4F05-AAFA-0898669F6B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06231" y="2069334"/>
            <a:ext cx="1058267" cy="1103714"/>
          </a:xfrm>
          <a:prstGeom prst="rect">
            <a:avLst/>
          </a:prstGeom>
        </p:spPr>
      </p:pic>
      <p:sp>
        <p:nvSpPr>
          <p:cNvPr id="28" name="Rounded Rectangular Callout 2">
            <a:extLst>
              <a:ext uri="{FF2B5EF4-FFF2-40B4-BE49-F238E27FC236}">
                <a16:creationId xmlns:a16="http://schemas.microsoft.com/office/drawing/2014/main" id="{AF4D019A-C007-4A1E-9AA2-1A08951FC7F7}"/>
              </a:ext>
            </a:extLst>
          </p:cNvPr>
          <p:cNvSpPr/>
          <p:nvPr/>
        </p:nvSpPr>
        <p:spPr>
          <a:xfrm>
            <a:off x="10077813" y="5668381"/>
            <a:ext cx="1386685"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ANSWERS</a:t>
            </a:r>
          </a:p>
        </p:txBody>
      </p:sp>
      <p:cxnSp>
        <p:nvCxnSpPr>
          <p:cNvPr id="3" name="Straight Connector 2">
            <a:extLst>
              <a:ext uri="{FF2B5EF4-FFF2-40B4-BE49-F238E27FC236}">
                <a16:creationId xmlns:a16="http://schemas.microsoft.com/office/drawing/2014/main" id="{F0CF7FFB-7215-4BA3-9738-E7C9ACA3B493}"/>
              </a:ext>
            </a:extLst>
          </p:cNvPr>
          <p:cNvCxnSpPr>
            <a:cxnSpLocks/>
          </p:cNvCxnSpPr>
          <p:nvPr/>
        </p:nvCxnSpPr>
        <p:spPr>
          <a:xfrm>
            <a:off x="3096000" y="2484000"/>
            <a:ext cx="4321278"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1A50C0C-77D1-453B-AB5E-CE2A01792E12}"/>
              </a:ext>
            </a:extLst>
          </p:cNvPr>
          <p:cNvCxnSpPr>
            <a:cxnSpLocks/>
          </p:cNvCxnSpPr>
          <p:nvPr/>
        </p:nvCxnSpPr>
        <p:spPr>
          <a:xfrm>
            <a:off x="2660572" y="3024000"/>
            <a:ext cx="5340428"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260A046-94C9-44EF-86B3-F922BBF39F1A}"/>
              </a:ext>
            </a:extLst>
          </p:cNvPr>
          <p:cNvCxnSpPr>
            <a:cxnSpLocks/>
          </p:cNvCxnSpPr>
          <p:nvPr/>
        </p:nvCxnSpPr>
        <p:spPr>
          <a:xfrm>
            <a:off x="936000" y="3564000"/>
            <a:ext cx="4926596" cy="8829"/>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0087B9A-9A94-4426-88A0-61128192C433}"/>
              </a:ext>
            </a:extLst>
          </p:cNvPr>
          <p:cNvCxnSpPr>
            <a:cxnSpLocks/>
          </p:cNvCxnSpPr>
          <p:nvPr/>
        </p:nvCxnSpPr>
        <p:spPr>
          <a:xfrm>
            <a:off x="4131129" y="4140000"/>
            <a:ext cx="2189997"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E360457-98EB-48E9-A75D-30670F4EBFDE}"/>
              </a:ext>
            </a:extLst>
          </p:cNvPr>
          <p:cNvCxnSpPr>
            <a:cxnSpLocks/>
          </p:cNvCxnSpPr>
          <p:nvPr/>
        </p:nvCxnSpPr>
        <p:spPr>
          <a:xfrm>
            <a:off x="904849" y="4762419"/>
            <a:ext cx="3699808"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27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500" fill="hold"/>
                                        <p:tgtEl>
                                          <p:spTgt spid="29"/>
                                        </p:tgtEl>
                                        <p:attrNameLst>
                                          <p:attrName>ppt_x</p:attrName>
                                        </p:attrNameLst>
                                      </p:cBhvr>
                                      <p:tavLst>
                                        <p:tav tm="0">
                                          <p:val>
                                            <p:strVal val="#ppt_x"/>
                                          </p:val>
                                        </p:tav>
                                        <p:tav tm="100000">
                                          <p:val>
                                            <p:strVal val="#ppt_x"/>
                                          </p:val>
                                        </p:tav>
                                      </p:tavLst>
                                    </p:anim>
                                    <p:anim calcmode="lin" valueType="num">
                                      <p:cBhvr additive="base">
                                        <p:cTn id="4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ppt_x"/>
                                          </p:val>
                                        </p:tav>
                                        <p:tav tm="100000">
                                          <p:val>
                                            <p:strVal val="#ppt_x"/>
                                          </p:val>
                                        </p:tav>
                                      </p:tavLst>
                                    </p:anim>
                                    <p:anim calcmode="lin" valueType="num">
                                      <p:cBhvr additive="base">
                                        <p:cTn id="4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500" fill="hold"/>
                                        <p:tgtEl>
                                          <p:spTgt spid="31"/>
                                        </p:tgtEl>
                                        <p:attrNameLst>
                                          <p:attrName>ppt_x</p:attrName>
                                        </p:attrNameLst>
                                      </p:cBhvr>
                                      <p:tavLst>
                                        <p:tav tm="0">
                                          <p:val>
                                            <p:strVal val="#ppt_x"/>
                                          </p:val>
                                        </p:tav>
                                        <p:tav tm="100000">
                                          <p:val>
                                            <p:strVal val="#ppt_x"/>
                                          </p:val>
                                        </p:tav>
                                      </p:tavLst>
                                    </p:anim>
                                    <p:anim calcmode="lin" valueType="num">
                                      <p:cBhvr additive="base">
                                        <p:cTn id="55"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fill="hold"/>
                                        <p:tgtEl>
                                          <p:spTgt spid="32"/>
                                        </p:tgtEl>
                                        <p:attrNameLst>
                                          <p:attrName>ppt_x</p:attrName>
                                        </p:attrNameLst>
                                      </p:cBhvr>
                                      <p:tavLst>
                                        <p:tav tm="0">
                                          <p:val>
                                            <p:strVal val="#ppt_x"/>
                                          </p:val>
                                        </p:tav>
                                        <p:tav tm="100000">
                                          <p:val>
                                            <p:strVal val="#ppt_x"/>
                                          </p:val>
                                        </p:tav>
                                      </p:tavLst>
                                    </p:anim>
                                    <p:anim calcmode="lin" valueType="num">
                                      <p:cBhvr additive="base">
                                        <p:cTn id="6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uiExpand="1" build="p"/>
      <p:bldP spid="20" grpId="0" uiExpand="1" build="p"/>
      <p:bldP spid="26" grpId="0" uiExpand="1" build="p"/>
      <p:bldP spid="22" grpId="0" uiExpand="1" build="p"/>
      <p:bldP spid="23" grpId="0" animBg="1"/>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5" name="TextBox 14">
            <a:extLst>
              <a:ext uri="{FF2B5EF4-FFF2-40B4-BE49-F238E27FC236}">
                <a16:creationId xmlns:a16="http://schemas.microsoft.com/office/drawing/2014/main" id="{FEF10D1F-686C-4777-AC06-A49C19258FD3}"/>
              </a:ext>
            </a:extLst>
          </p:cNvPr>
          <p:cNvSpPr txBox="1"/>
          <p:nvPr/>
        </p:nvSpPr>
        <p:spPr>
          <a:xfrm>
            <a:off x="790465" y="610196"/>
            <a:ext cx="10605299" cy="523220"/>
          </a:xfrm>
          <a:prstGeom prst="rect">
            <a:avLst/>
          </a:prstGeom>
          <a:noFill/>
        </p:spPr>
        <p:txBody>
          <a:bodyPr wrap="square" rtlCol="0">
            <a:spAutoFit/>
          </a:bodyPr>
          <a:lstStyle/>
          <a:p>
            <a:r>
              <a:rPr lang="en-GB" sz="2800" b="1" dirty="0"/>
              <a:t>Can you spot the noun phrases? </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16" name="TextBox 15">
            <a:extLst>
              <a:ext uri="{FF2B5EF4-FFF2-40B4-BE49-F238E27FC236}">
                <a16:creationId xmlns:a16="http://schemas.microsoft.com/office/drawing/2014/main" id="{20E753F3-B91A-4EEA-A566-60EBC9FB878F}"/>
              </a:ext>
            </a:extLst>
          </p:cNvPr>
          <p:cNvSpPr txBox="1"/>
          <p:nvPr/>
        </p:nvSpPr>
        <p:spPr>
          <a:xfrm>
            <a:off x="761047" y="2069334"/>
            <a:ext cx="8737629" cy="461665"/>
          </a:xfrm>
          <a:prstGeom prst="rect">
            <a:avLst/>
          </a:prstGeom>
          <a:noFill/>
        </p:spPr>
        <p:txBody>
          <a:bodyPr wrap="square" rtlCol="0">
            <a:spAutoFit/>
          </a:bodyPr>
          <a:lstStyle/>
          <a:p>
            <a:r>
              <a:rPr lang="en-GB" sz="2400" i="1" dirty="0">
                <a:latin typeface="+mj-lt"/>
              </a:rPr>
              <a:t>Students will need three sets of black, plain work </a:t>
            </a:r>
            <a:r>
              <a:rPr lang="en-GB" sz="2400" b="1" i="1" dirty="0">
                <a:latin typeface="+mj-lt"/>
              </a:rPr>
              <a:t>robes</a:t>
            </a:r>
            <a:r>
              <a:rPr lang="en-GB" sz="2400" i="1" dirty="0">
                <a:latin typeface="+mj-lt"/>
              </a:rPr>
              <a:t>.</a:t>
            </a:r>
            <a:endParaRPr lang="en-GB" sz="2400" b="1" i="1" dirty="0">
              <a:latin typeface="+mj-lt"/>
            </a:endParaRPr>
          </a:p>
        </p:txBody>
      </p:sp>
      <p:sp>
        <p:nvSpPr>
          <p:cNvPr id="17" name="TextBox 16">
            <a:extLst>
              <a:ext uri="{FF2B5EF4-FFF2-40B4-BE49-F238E27FC236}">
                <a16:creationId xmlns:a16="http://schemas.microsoft.com/office/drawing/2014/main" id="{388202B6-B3D4-4B2C-8362-76438A471B2E}"/>
              </a:ext>
            </a:extLst>
          </p:cNvPr>
          <p:cNvSpPr txBox="1"/>
          <p:nvPr/>
        </p:nvSpPr>
        <p:spPr>
          <a:xfrm>
            <a:off x="761047" y="2608728"/>
            <a:ext cx="9563539" cy="461665"/>
          </a:xfrm>
          <a:prstGeom prst="rect">
            <a:avLst/>
          </a:prstGeom>
          <a:noFill/>
        </p:spPr>
        <p:txBody>
          <a:bodyPr wrap="square" rtlCol="0">
            <a:spAutoFit/>
          </a:bodyPr>
          <a:lstStyle/>
          <a:p>
            <a:r>
              <a:rPr lang="en-GB" sz="2400" i="1" dirty="0">
                <a:latin typeface="+mj-lt"/>
              </a:rPr>
              <a:t>You may wear a winter </a:t>
            </a:r>
            <a:r>
              <a:rPr lang="en-GB" sz="2400" b="1" i="1" dirty="0">
                <a:latin typeface="+mj-lt"/>
              </a:rPr>
              <a:t>cloak</a:t>
            </a:r>
            <a:r>
              <a:rPr lang="en-GB" sz="2400" i="1" dirty="0">
                <a:latin typeface="+mj-lt"/>
              </a:rPr>
              <a:t> with black or silver fastenings. </a:t>
            </a:r>
            <a:endParaRPr lang="en-GB" sz="2400" i="1" dirty="0">
              <a:solidFill>
                <a:srgbClr val="00B0F0"/>
              </a:solidFill>
              <a:latin typeface="+mj-lt"/>
            </a:endParaRPr>
          </a:p>
        </p:txBody>
      </p:sp>
      <p:sp>
        <p:nvSpPr>
          <p:cNvPr id="20" name="TextBox 19">
            <a:extLst>
              <a:ext uri="{FF2B5EF4-FFF2-40B4-BE49-F238E27FC236}">
                <a16:creationId xmlns:a16="http://schemas.microsoft.com/office/drawing/2014/main" id="{642144B0-37D0-4565-877C-13E4B1A3FE93}"/>
              </a:ext>
            </a:extLst>
          </p:cNvPr>
          <p:cNvSpPr txBox="1"/>
          <p:nvPr/>
        </p:nvSpPr>
        <p:spPr>
          <a:xfrm>
            <a:off x="761047" y="3148122"/>
            <a:ext cx="9773656" cy="461665"/>
          </a:xfrm>
          <a:prstGeom prst="rect">
            <a:avLst/>
          </a:prstGeom>
          <a:noFill/>
        </p:spPr>
        <p:txBody>
          <a:bodyPr wrap="square" rtlCol="0">
            <a:spAutoFit/>
          </a:bodyPr>
          <a:lstStyle/>
          <a:p>
            <a:r>
              <a:rPr lang="en-GB" sz="2400" i="1" dirty="0">
                <a:latin typeface="+mj-lt"/>
              </a:rPr>
              <a:t>One pair of protective dragon hide </a:t>
            </a:r>
            <a:r>
              <a:rPr lang="en-GB" sz="2400" b="1" i="1" dirty="0">
                <a:latin typeface="+mj-lt"/>
              </a:rPr>
              <a:t>gloves</a:t>
            </a:r>
            <a:r>
              <a:rPr lang="en-GB" sz="2400" i="1" dirty="0">
                <a:latin typeface="+mj-lt"/>
              </a:rPr>
              <a:t> is recommended.</a:t>
            </a:r>
            <a:endParaRPr lang="en-GB" sz="2400" i="1" dirty="0">
              <a:solidFill>
                <a:srgbClr val="00B0F0"/>
              </a:solidFill>
              <a:latin typeface="+mj-lt"/>
            </a:endParaRPr>
          </a:p>
        </p:txBody>
      </p:sp>
      <p:sp>
        <p:nvSpPr>
          <p:cNvPr id="26" name="TextBox 25">
            <a:extLst>
              <a:ext uri="{FF2B5EF4-FFF2-40B4-BE49-F238E27FC236}">
                <a16:creationId xmlns:a16="http://schemas.microsoft.com/office/drawing/2014/main" id="{8BE1D875-2A1D-4EBA-A2B9-150A7D788C7F}"/>
              </a:ext>
            </a:extLst>
          </p:cNvPr>
          <p:cNvSpPr txBox="1"/>
          <p:nvPr/>
        </p:nvSpPr>
        <p:spPr>
          <a:xfrm>
            <a:off x="761047" y="3745181"/>
            <a:ext cx="10703451" cy="461665"/>
          </a:xfrm>
          <a:prstGeom prst="rect">
            <a:avLst/>
          </a:prstGeom>
          <a:noFill/>
        </p:spPr>
        <p:txBody>
          <a:bodyPr wrap="square" rtlCol="0">
            <a:spAutoFit/>
          </a:bodyPr>
          <a:lstStyle/>
          <a:p>
            <a:r>
              <a:rPr lang="en-GB" sz="2400" i="1" dirty="0">
                <a:latin typeface="+mj-lt"/>
              </a:rPr>
              <a:t>Parents are reminded that first year </a:t>
            </a:r>
            <a:r>
              <a:rPr lang="en-GB" sz="2400" b="1" i="1" dirty="0">
                <a:latin typeface="+mj-lt"/>
              </a:rPr>
              <a:t>students</a:t>
            </a:r>
            <a:r>
              <a:rPr lang="en-GB" sz="2400" i="1" dirty="0">
                <a:latin typeface="+mj-lt"/>
              </a:rPr>
              <a:t> are not permitted to bring broomsticks. </a:t>
            </a:r>
            <a:endParaRPr lang="en-GB" sz="2400" i="1" dirty="0">
              <a:solidFill>
                <a:srgbClr val="00B0F0"/>
              </a:solidFill>
              <a:latin typeface="+mj-lt"/>
            </a:endParaRPr>
          </a:p>
        </p:txBody>
      </p:sp>
      <p:sp>
        <p:nvSpPr>
          <p:cNvPr id="22" name="TextBox 21">
            <a:extLst>
              <a:ext uri="{FF2B5EF4-FFF2-40B4-BE49-F238E27FC236}">
                <a16:creationId xmlns:a16="http://schemas.microsoft.com/office/drawing/2014/main" id="{B127681B-D4DC-4E53-9569-201F23F8CFAD}"/>
              </a:ext>
            </a:extLst>
          </p:cNvPr>
          <p:cNvSpPr txBox="1"/>
          <p:nvPr/>
        </p:nvSpPr>
        <p:spPr>
          <a:xfrm>
            <a:off x="761047" y="4342240"/>
            <a:ext cx="10703451" cy="461665"/>
          </a:xfrm>
          <a:prstGeom prst="rect">
            <a:avLst/>
          </a:prstGeom>
          <a:noFill/>
        </p:spPr>
        <p:txBody>
          <a:bodyPr wrap="square" rtlCol="0">
            <a:spAutoFit/>
          </a:bodyPr>
          <a:lstStyle/>
          <a:p>
            <a:r>
              <a:rPr lang="en-GB" sz="2400" i="1" dirty="0">
                <a:latin typeface="+mj-lt"/>
              </a:rPr>
              <a:t>Magic </a:t>
            </a:r>
            <a:r>
              <a:rPr lang="en-GB" sz="2400" b="1" i="1" dirty="0">
                <a:latin typeface="+mj-lt"/>
              </a:rPr>
              <a:t>wands</a:t>
            </a:r>
            <a:r>
              <a:rPr lang="en-GB" sz="2400" i="1" dirty="0">
                <a:latin typeface="+mj-lt"/>
              </a:rPr>
              <a:t> from Ollivander’s must not be used outside school. </a:t>
            </a:r>
            <a:endParaRPr lang="en-GB" sz="2400" i="1" dirty="0">
              <a:solidFill>
                <a:srgbClr val="00B0F0"/>
              </a:solidFill>
              <a:latin typeface="+mj-lt"/>
            </a:endParaRPr>
          </a:p>
        </p:txBody>
      </p:sp>
      <p:sp>
        <p:nvSpPr>
          <p:cNvPr id="23" name="Speech Bubble: Rectangle with Corners Rounded 22">
            <a:extLst>
              <a:ext uri="{FF2B5EF4-FFF2-40B4-BE49-F238E27FC236}">
                <a16:creationId xmlns:a16="http://schemas.microsoft.com/office/drawing/2014/main" id="{FE5150E2-10CC-426A-A023-3EBFB9DEE6B2}"/>
              </a:ext>
            </a:extLst>
          </p:cNvPr>
          <p:cNvSpPr/>
          <p:nvPr/>
        </p:nvSpPr>
        <p:spPr>
          <a:xfrm>
            <a:off x="6321126" y="580540"/>
            <a:ext cx="4921824" cy="1105751"/>
          </a:xfrm>
          <a:prstGeom prst="wedgeRoundRectCallout">
            <a:avLst>
              <a:gd name="adj1" fmla="val 37751"/>
              <a:gd name="adj2" fmla="val 10080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latin typeface="Comic Sans MS" panose="030F0702030302020204" pitchFamily="66" charset="0"/>
              </a:rPr>
              <a:t>Remember</a:t>
            </a:r>
            <a:r>
              <a:rPr lang="en-GB" sz="1600" dirty="0">
                <a:solidFill>
                  <a:schemeClr val="tx1"/>
                </a:solidFill>
                <a:latin typeface="Comic Sans MS" panose="030F0702030302020204" pitchFamily="66" charset="0"/>
              </a:rPr>
              <a:t> </a:t>
            </a:r>
          </a:p>
          <a:p>
            <a:r>
              <a:rPr lang="en-GB" sz="1600" dirty="0">
                <a:solidFill>
                  <a:schemeClr val="tx1"/>
                </a:solidFill>
                <a:latin typeface="Comic Sans MS" panose="030F0702030302020204" pitchFamily="66" charset="0"/>
              </a:rPr>
              <a:t>– noun phrases have head (main) noun</a:t>
            </a:r>
          </a:p>
          <a:p>
            <a:r>
              <a:rPr lang="en-GB" sz="1600" dirty="0">
                <a:solidFill>
                  <a:schemeClr val="tx1"/>
                </a:solidFill>
                <a:latin typeface="Comic Sans MS" panose="030F0702030302020204" pitchFamily="66" charset="0"/>
              </a:rPr>
              <a:t>- noun phrases add detail about the head noun</a:t>
            </a:r>
          </a:p>
          <a:p>
            <a:r>
              <a:rPr lang="en-GB" sz="1600" dirty="0">
                <a:solidFill>
                  <a:schemeClr val="tx1"/>
                </a:solidFill>
                <a:latin typeface="Comic Sans MS" panose="030F0702030302020204" pitchFamily="66" charset="0"/>
              </a:rPr>
              <a:t>- noun phrases can be replaced by a pronoun</a:t>
            </a:r>
          </a:p>
        </p:txBody>
      </p:sp>
      <p:pic>
        <p:nvPicPr>
          <p:cNvPr id="24" name="Picture 23">
            <a:extLst>
              <a:ext uri="{FF2B5EF4-FFF2-40B4-BE49-F238E27FC236}">
                <a16:creationId xmlns:a16="http://schemas.microsoft.com/office/drawing/2014/main" id="{6EB50DB5-35ED-4F05-AAFA-0898669F6B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06231" y="2069334"/>
            <a:ext cx="1058267" cy="1103714"/>
          </a:xfrm>
          <a:prstGeom prst="rect">
            <a:avLst/>
          </a:prstGeom>
        </p:spPr>
      </p:pic>
      <p:sp>
        <p:nvSpPr>
          <p:cNvPr id="28" name="Rounded Rectangular Callout 2">
            <a:extLst>
              <a:ext uri="{FF2B5EF4-FFF2-40B4-BE49-F238E27FC236}">
                <a16:creationId xmlns:a16="http://schemas.microsoft.com/office/drawing/2014/main" id="{AF4D019A-C007-4A1E-9AA2-1A08951FC7F7}"/>
              </a:ext>
            </a:extLst>
          </p:cNvPr>
          <p:cNvSpPr/>
          <p:nvPr/>
        </p:nvSpPr>
        <p:spPr>
          <a:xfrm>
            <a:off x="10077813" y="5668381"/>
            <a:ext cx="1386685"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ANSWERS</a:t>
            </a:r>
          </a:p>
        </p:txBody>
      </p:sp>
      <p:cxnSp>
        <p:nvCxnSpPr>
          <p:cNvPr id="3" name="Straight Connector 2">
            <a:extLst>
              <a:ext uri="{FF2B5EF4-FFF2-40B4-BE49-F238E27FC236}">
                <a16:creationId xmlns:a16="http://schemas.microsoft.com/office/drawing/2014/main" id="{F0CF7FFB-7215-4BA3-9738-E7C9ACA3B493}"/>
              </a:ext>
            </a:extLst>
          </p:cNvPr>
          <p:cNvCxnSpPr>
            <a:cxnSpLocks/>
          </p:cNvCxnSpPr>
          <p:nvPr/>
        </p:nvCxnSpPr>
        <p:spPr>
          <a:xfrm>
            <a:off x="3096000" y="2484000"/>
            <a:ext cx="4321278"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1A50C0C-77D1-453B-AB5E-CE2A01792E12}"/>
              </a:ext>
            </a:extLst>
          </p:cNvPr>
          <p:cNvCxnSpPr>
            <a:cxnSpLocks/>
          </p:cNvCxnSpPr>
          <p:nvPr/>
        </p:nvCxnSpPr>
        <p:spPr>
          <a:xfrm>
            <a:off x="2660572" y="3024000"/>
            <a:ext cx="5340428"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260A046-94C9-44EF-86B3-F922BBF39F1A}"/>
              </a:ext>
            </a:extLst>
          </p:cNvPr>
          <p:cNvCxnSpPr>
            <a:cxnSpLocks/>
          </p:cNvCxnSpPr>
          <p:nvPr/>
        </p:nvCxnSpPr>
        <p:spPr>
          <a:xfrm>
            <a:off x="936000" y="3564000"/>
            <a:ext cx="4926596" cy="8829"/>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0087B9A-9A94-4426-88A0-61128192C433}"/>
              </a:ext>
            </a:extLst>
          </p:cNvPr>
          <p:cNvCxnSpPr>
            <a:cxnSpLocks/>
          </p:cNvCxnSpPr>
          <p:nvPr/>
        </p:nvCxnSpPr>
        <p:spPr>
          <a:xfrm>
            <a:off x="4131129" y="4140000"/>
            <a:ext cx="2189997"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E360457-98EB-48E9-A75D-30670F4EBFDE}"/>
              </a:ext>
            </a:extLst>
          </p:cNvPr>
          <p:cNvCxnSpPr>
            <a:cxnSpLocks/>
          </p:cNvCxnSpPr>
          <p:nvPr/>
        </p:nvCxnSpPr>
        <p:spPr>
          <a:xfrm>
            <a:off x="904849" y="4762419"/>
            <a:ext cx="3699808"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5987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5" name="TextBox 14">
            <a:extLst>
              <a:ext uri="{FF2B5EF4-FFF2-40B4-BE49-F238E27FC236}">
                <a16:creationId xmlns:a16="http://schemas.microsoft.com/office/drawing/2014/main" id="{FEF10D1F-686C-4777-AC06-A49C19258FD3}"/>
              </a:ext>
            </a:extLst>
          </p:cNvPr>
          <p:cNvSpPr txBox="1"/>
          <p:nvPr/>
        </p:nvSpPr>
        <p:spPr>
          <a:xfrm>
            <a:off x="790465" y="610196"/>
            <a:ext cx="10605299" cy="523220"/>
          </a:xfrm>
          <a:prstGeom prst="rect">
            <a:avLst/>
          </a:prstGeom>
          <a:noFill/>
        </p:spPr>
        <p:txBody>
          <a:bodyPr wrap="square" rtlCol="0">
            <a:spAutoFit/>
          </a:bodyPr>
          <a:lstStyle/>
          <a:p>
            <a:r>
              <a:rPr lang="en-GB" sz="2800" b="1" dirty="0"/>
              <a:t>Can you expand these head nouns? </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16" name="TextBox 15">
            <a:extLst>
              <a:ext uri="{FF2B5EF4-FFF2-40B4-BE49-F238E27FC236}">
                <a16:creationId xmlns:a16="http://schemas.microsoft.com/office/drawing/2014/main" id="{20E753F3-B91A-4EEA-A566-60EBC9FB878F}"/>
              </a:ext>
            </a:extLst>
          </p:cNvPr>
          <p:cNvSpPr txBox="1"/>
          <p:nvPr/>
        </p:nvSpPr>
        <p:spPr>
          <a:xfrm>
            <a:off x="761047" y="2069334"/>
            <a:ext cx="8737629" cy="461665"/>
          </a:xfrm>
          <a:prstGeom prst="rect">
            <a:avLst/>
          </a:prstGeom>
          <a:noFill/>
        </p:spPr>
        <p:txBody>
          <a:bodyPr wrap="square" rtlCol="0">
            <a:spAutoFit/>
          </a:bodyPr>
          <a:lstStyle/>
          <a:p>
            <a:r>
              <a:rPr lang="en-GB" sz="2400" b="1" i="1" dirty="0">
                <a:latin typeface="+mj-lt"/>
              </a:rPr>
              <a:t>hat</a:t>
            </a:r>
          </a:p>
        </p:txBody>
      </p:sp>
      <p:sp>
        <p:nvSpPr>
          <p:cNvPr id="17" name="TextBox 16">
            <a:extLst>
              <a:ext uri="{FF2B5EF4-FFF2-40B4-BE49-F238E27FC236}">
                <a16:creationId xmlns:a16="http://schemas.microsoft.com/office/drawing/2014/main" id="{388202B6-B3D4-4B2C-8362-76438A471B2E}"/>
              </a:ext>
            </a:extLst>
          </p:cNvPr>
          <p:cNvSpPr txBox="1"/>
          <p:nvPr/>
        </p:nvSpPr>
        <p:spPr>
          <a:xfrm>
            <a:off x="761047" y="2608728"/>
            <a:ext cx="9563539" cy="461665"/>
          </a:xfrm>
          <a:prstGeom prst="rect">
            <a:avLst/>
          </a:prstGeom>
          <a:noFill/>
        </p:spPr>
        <p:txBody>
          <a:bodyPr wrap="square" rtlCol="0">
            <a:spAutoFit/>
          </a:bodyPr>
          <a:lstStyle/>
          <a:p>
            <a:r>
              <a:rPr lang="en-GB" sz="2400" b="1" i="1" dirty="0">
                <a:latin typeface="+mj-lt"/>
              </a:rPr>
              <a:t>telescope</a:t>
            </a:r>
            <a:r>
              <a:rPr lang="en-GB" sz="2400" i="1" dirty="0">
                <a:latin typeface="+mj-lt"/>
              </a:rPr>
              <a:t> </a:t>
            </a:r>
            <a:endParaRPr lang="en-GB" sz="2400" i="1" dirty="0">
              <a:solidFill>
                <a:srgbClr val="00B0F0"/>
              </a:solidFill>
              <a:latin typeface="+mj-lt"/>
            </a:endParaRPr>
          </a:p>
        </p:txBody>
      </p:sp>
      <p:sp>
        <p:nvSpPr>
          <p:cNvPr id="20" name="TextBox 19">
            <a:extLst>
              <a:ext uri="{FF2B5EF4-FFF2-40B4-BE49-F238E27FC236}">
                <a16:creationId xmlns:a16="http://schemas.microsoft.com/office/drawing/2014/main" id="{642144B0-37D0-4565-877C-13E4B1A3FE93}"/>
              </a:ext>
            </a:extLst>
          </p:cNvPr>
          <p:cNvSpPr txBox="1"/>
          <p:nvPr/>
        </p:nvSpPr>
        <p:spPr>
          <a:xfrm>
            <a:off x="761047" y="3148122"/>
            <a:ext cx="9773656" cy="461665"/>
          </a:xfrm>
          <a:prstGeom prst="rect">
            <a:avLst/>
          </a:prstGeom>
          <a:noFill/>
        </p:spPr>
        <p:txBody>
          <a:bodyPr wrap="square" rtlCol="0">
            <a:spAutoFit/>
          </a:bodyPr>
          <a:lstStyle/>
          <a:p>
            <a:r>
              <a:rPr lang="en-GB" sz="2400" b="1" i="1" dirty="0">
                <a:latin typeface="+mj-lt"/>
              </a:rPr>
              <a:t>owl</a:t>
            </a:r>
            <a:endParaRPr lang="en-GB" sz="2400" b="1" i="1" dirty="0">
              <a:solidFill>
                <a:srgbClr val="00B0F0"/>
              </a:solidFill>
              <a:latin typeface="+mj-lt"/>
            </a:endParaRPr>
          </a:p>
        </p:txBody>
      </p:sp>
      <p:sp>
        <p:nvSpPr>
          <p:cNvPr id="26" name="TextBox 25">
            <a:extLst>
              <a:ext uri="{FF2B5EF4-FFF2-40B4-BE49-F238E27FC236}">
                <a16:creationId xmlns:a16="http://schemas.microsoft.com/office/drawing/2014/main" id="{8BE1D875-2A1D-4EBA-A2B9-150A7D788C7F}"/>
              </a:ext>
            </a:extLst>
          </p:cNvPr>
          <p:cNvSpPr txBox="1"/>
          <p:nvPr/>
        </p:nvSpPr>
        <p:spPr>
          <a:xfrm>
            <a:off x="761047" y="3745181"/>
            <a:ext cx="10703451" cy="461665"/>
          </a:xfrm>
          <a:prstGeom prst="rect">
            <a:avLst/>
          </a:prstGeom>
          <a:noFill/>
        </p:spPr>
        <p:txBody>
          <a:bodyPr wrap="square" rtlCol="0">
            <a:spAutoFit/>
          </a:bodyPr>
          <a:lstStyle/>
          <a:p>
            <a:r>
              <a:rPr lang="en-GB" sz="2400" b="1" i="1" dirty="0">
                <a:latin typeface="+mj-lt"/>
              </a:rPr>
              <a:t>toad</a:t>
            </a:r>
            <a:endParaRPr lang="en-GB" sz="2400" b="1" i="1" dirty="0">
              <a:solidFill>
                <a:srgbClr val="00B0F0"/>
              </a:solidFill>
              <a:latin typeface="+mj-lt"/>
            </a:endParaRPr>
          </a:p>
        </p:txBody>
      </p:sp>
      <p:sp>
        <p:nvSpPr>
          <p:cNvPr id="22" name="TextBox 21">
            <a:extLst>
              <a:ext uri="{FF2B5EF4-FFF2-40B4-BE49-F238E27FC236}">
                <a16:creationId xmlns:a16="http://schemas.microsoft.com/office/drawing/2014/main" id="{B127681B-D4DC-4E53-9569-201F23F8CFAD}"/>
              </a:ext>
            </a:extLst>
          </p:cNvPr>
          <p:cNvSpPr txBox="1"/>
          <p:nvPr/>
        </p:nvSpPr>
        <p:spPr>
          <a:xfrm>
            <a:off x="761047" y="4342240"/>
            <a:ext cx="10703451" cy="461665"/>
          </a:xfrm>
          <a:prstGeom prst="rect">
            <a:avLst/>
          </a:prstGeom>
          <a:noFill/>
        </p:spPr>
        <p:txBody>
          <a:bodyPr wrap="square" rtlCol="0">
            <a:spAutoFit/>
          </a:bodyPr>
          <a:lstStyle/>
          <a:p>
            <a:r>
              <a:rPr lang="en-GB" sz="2400" b="1" i="1" dirty="0">
                <a:latin typeface="+mj-lt"/>
              </a:rPr>
              <a:t>broomstick</a:t>
            </a:r>
            <a:endParaRPr lang="en-GB" sz="2400" b="1" i="1" dirty="0">
              <a:solidFill>
                <a:srgbClr val="00B0F0"/>
              </a:solidFill>
              <a:latin typeface="+mj-lt"/>
            </a:endParaRPr>
          </a:p>
        </p:txBody>
      </p:sp>
      <p:sp>
        <p:nvSpPr>
          <p:cNvPr id="23" name="Speech Bubble: Rectangle with Corners Rounded 22">
            <a:extLst>
              <a:ext uri="{FF2B5EF4-FFF2-40B4-BE49-F238E27FC236}">
                <a16:creationId xmlns:a16="http://schemas.microsoft.com/office/drawing/2014/main" id="{FE5150E2-10CC-426A-A023-3EBFB9DEE6B2}"/>
              </a:ext>
            </a:extLst>
          </p:cNvPr>
          <p:cNvSpPr/>
          <p:nvPr/>
        </p:nvSpPr>
        <p:spPr>
          <a:xfrm>
            <a:off x="6321126" y="580540"/>
            <a:ext cx="4921824" cy="1105751"/>
          </a:xfrm>
          <a:prstGeom prst="wedgeRoundRectCallout">
            <a:avLst>
              <a:gd name="adj1" fmla="val 37751"/>
              <a:gd name="adj2" fmla="val 10080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latin typeface="Comic Sans MS" panose="030F0702030302020204" pitchFamily="66" charset="0"/>
              </a:rPr>
              <a:t>Remember</a:t>
            </a:r>
            <a:r>
              <a:rPr lang="en-GB" sz="1600" dirty="0">
                <a:solidFill>
                  <a:schemeClr val="tx1"/>
                </a:solidFill>
                <a:latin typeface="Comic Sans MS" panose="030F0702030302020204" pitchFamily="66" charset="0"/>
              </a:rPr>
              <a:t> </a:t>
            </a:r>
          </a:p>
          <a:p>
            <a:r>
              <a:rPr lang="en-GB" sz="1600" dirty="0">
                <a:solidFill>
                  <a:schemeClr val="tx1"/>
                </a:solidFill>
                <a:latin typeface="Comic Sans MS" panose="030F0702030302020204" pitchFamily="66" charset="0"/>
              </a:rPr>
              <a:t>– noun phrases have head (main) noun</a:t>
            </a:r>
          </a:p>
          <a:p>
            <a:r>
              <a:rPr lang="en-GB" sz="1600" dirty="0">
                <a:solidFill>
                  <a:schemeClr val="tx1"/>
                </a:solidFill>
                <a:latin typeface="Comic Sans MS" panose="030F0702030302020204" pitchFamily="66" charset="0"/>
              </a:rPr>
              <a:t>- noun phrases add detail about the head noun</a:t>
            </a:r>
          </a:p>
          <a:p>
            <a:r>
              <a:rPr lang="en-GB" sz="1600" dirty="0">
                <a:solidFill>
                  <a:schemeClr val="tx1"/>
                </a:solidFill>
                <a:latin typeface="Comic Sans MS" panose="030F0702030302020204" pitchFamily="66" charset="0"/>
              </a:rPr>
              <a:t>- noun phrases can be replaced by a pronoun</a:t>
            </a:r>
          </a:p>
        </p:txBody>
      </p:sp>
      <p:pic>
        <p:nvPicPr>
          <p:cNvPr id="24" name="Picture 23">
            <a:extLst>
              <a:ext uri="{FF2B5EF4-FFF2-40B4-BE49-F238E27FC236}">
                <a16:creationId xmlns:a16="http://schemas.microsoft.com/office/drawing/2014/main" id="{6EB50DB5-35ED-4F05-AAFA-0898669F6B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06231" y="2069334"/>
            <a:ext cx="1058267" cy="1103714"/>
          </a:xfrm>
          <a:prstGeom prst="rect">
            <a:avLst/>
          </a:prstGeom>
        </p:spPr>
      </p:pic>
      <p:sp>
        <p:nvSpPr>
          <p:cNvPr id="18" name="TextBox 17">
            <a:extLst>
              <a:ext uri="{FF2B5EF4-FFF2-40B4-BE49-F238E27FC236}">
                <a16:creationId xmlns:a16="http://schemas.microsoft.com/office/drawing/2014/main" id="{11CA1E81-7EF6-4EE3-9A5D-25D8333FD453}"/>
              </a:ext>
            </a:extLst>
          </p:cNvPr>
          <p:cNvSpPr txBox="1"/>
          <p:nvPr/>
        </p:nvSpPr>
        <p:spPr>
          <a:xfrm>
            <a:off x="6195038" y="4977119"/>
            <a:ext cx="5269460" cy="1200329"/>
          </a:xfrm>
          <a:prstGeom prst="rect">
            <a:avLst/>
          </a:prstGeom>
          <a:solidFill>
            <a:schemeClr val="accent1">
              <a:lumMod val="40000"/>
              <a:lumOff val="60000"/>
            </a:schemeClr>
          </a:solidFill>
        </p:spPr>
        <p:txBody>
          <a:bodyPr wrap="square" rtlCol="0">
            <a:spAutoFit/>
          </a:bodyPr>
          <a:lstStyle/>
          <a:p>
            <a:pPr algn="ctr"/>
            <a:r>
              <a:rPr lang="en-GB" sz="2400" b="1" dirty="0"/>
              <a:t>Prepositions</a:t>
            </a:r>
          </a:p>
          <a:p>
            <a:pPr algn="ctr"/>
            <a:r>
              <a:rPr lang="en-GB" sz="2400" dirty="0"/>
              <a:t>with, of, b</a:t>
            </a:r>
            <a:r>
              <a:rPr lang="en-GB" sz="2400" dirty="0">
                <a:effectLst/>
              </a:rPr>
              <a:t>y, from, </a:t>
            </a:r>
            <a:r>
              <a:rPr lang="en-GB" sz="2400" dirty="0"/>
              <a:t>o</a:t>
            </a:r>
            <a:r>
              <a:rPr lang="en-GB" sz="2400" dirty="0">
                <a:effectLst/>
              </a:rPr>
              <a:t>n, under, below, between, inside, next to, over, by, in</a:t>
            </a:r>
          </a:p>
        </p:txBody>
      </p:sp>
      <p:sp>
        <p:nvSpPr>
          <p:cNvPr id="13" name="Rounded Rectangular Callout 2">
            <a:extLst>
              <a:ext uri="{FF2B5EF4-FFF2-40B4-BE49-F238E27FC236}">
                <a16:creationId xmlns:a16="http://schemas.microsoft.com/office/drawing/2014/main" id="{08A6F04A-CDEA-4E8D-B739-76BDB1BD65A0}"/>
              </a:ext>
            </a:extLst>
          </p:cNvPr>
          <p:cNvSpPr/>
          <p:nvPr/>
        </p:nvSpPr>
        <p:spPr>
          <a:xfrm>
            <a:off x="761047" y="5655842"/>
            <a:ext cx="1386685"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EXAMPLE</a:t>
            </a:r>
          </a:p>
        </p:txBody>
      </p:sp>
      <p:sp>
        <p:nvSpPr>
          <p:cNvPr id="14" name="TextBox 13">
            <a:extLst>
              <a:ext uri="{FF2B5EF4-FFF2-40B4-BE49-F238E27FC236}">
                <a16:creationId xmlns:a16="http://schemas.microsoft.com/office/drawing/2014/main" id="{F7B51033-E103-4D80-A54F-2118B58C32BA}"/>
              </a:ext>
            </a:extLst>
          </p:cNvPr>
          <p:cNvSpPr txBox="1"/>
          <p:nvPr/>
        </p:nvSpPr>
        <p:spPr>
          <a:xfrm>
            <a:off x="2332275" y="2027591"/>
            <a:ext cx="6421081" cy="461665"/>
          </a:xfrm>
          <a:prstGeom prst="rect">
            <a:avLst/>
          </a:prstGeom>
          <a:noFill/>
        </p:spPr>
        <p:txBody>
          <a:bodyPr wrap="square" rtlCol="0">
            <a:spAutoFit/>
          </a:bodyPr>
          <a:lstStyle/>
          <a:p>
            <a:r>
              <a:rPr lang="en-GB" sz="2400" i="1" dirty="0">
                <a:latin typeface="+mj-lt"/>
              </a:rPr>
              <a:t>a creased, felt </a:t>
            </a:r>
            <a:r>
              <a:rPr lang="en-GB" sz="2400" b="1" i="1" dirty="0">
                <a:latin typeface="+mj-lt"/>
              </a:rPr>
              <a:t>hat </a:t>
            </a:r>
            <a:r>
              <a:rPr lang="en-GB" sz="2400" i="1" u="sng" dirty="0">
                <a:solidFill>
                  <a:srgbClr val="00B0F0"/>
                </a:solidFill>
                <a:latin typeface="+mj-lt"/>
              </a:rPr>
              <a:t>with</a:t>
            </a:r>
            <a:r>
              <a:rPr lang="en-GB" sz="2400" i="1" dirty="0">
                <a:solidFill>
                  <a:srgbClr val="00B0F0"/>
                </a:solidFill>
                <a:latin typeface="+mj-lt"/>
              </a:rPr>
              <a:t> a dusty smell</a:t>
            </a:r>
          </a:p>
        </p:txBody>
      </p:sp>
    </p:spTree>
    <p:extLst>
      <p:ext uri="{BB962C8B-B14F-4D97-AF65-F5344CB8AC3E}">
        <p14:creationId xmlns:p14="http://schemas.microsoft.com/office/powerpoint/2010/main" val="937704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animBg="1"/>
      <p:bldP spid="13" grpId="0" animBg="1"/>
      <p:bldP spid="14"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806" y="275636"/>
            <a:ext cx="9851923" cy="1542974"/>
          </a:xfrm>
        </p:spPr>
        <p:txBody>
          <a:bodyPr>
            <a:noAutofit/>
          </a:bodyPr>
          <a:lstStyle/>
          <a:p>
            <a:pPr algn="l"/>
            <a:br>
              <a:rPr lang="en-GB" dirty="0"/>
            </a:br>
            <a:br>
              <a:rPr lang="en-GB" dirty="0"/>
            </a:br>
            <a:r>
              <a:rPr lang="en-GB" sz="4800" b="1" dirty="0">
                <a:solidFill>
                  <a:srgbClr val="008000"/>
                </a:solidFill>
                <a:latin typeface="Calibri" panose="020F0502020204030204" pitchFamily="34" charset="0"/>
                <a:ea typeface="Calibri" panose="020F0502020204030204" pitchFamily="34" charset="0"/>
                <a:cs typeface="Times New Roman" panose="02020603050405020304" pitchFamily="18" charset="0"/>
              </a:rPr>
              <a:t>Modal Verbs</a:t>
            </a:r>
            <a:br>
              <a:rPr lang="en-GB" dirty="0"/>
            </a:b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5" name="Speech Bubble: Rectangle with Corners Rounded 4">
            <a:extLst>
              <a:ext uri="{FF2B5EF4-FFF2-40B4-BE49-F238E27FC236}">
                <a16:creationId xmlns:a16="http://schemas.microsoft.com/office/drawing/2014/main" id="{0679D9F7-C45F-4817-8F15-3C4033A71A53}"/>
              </a:ext>
            </a:extLst>
          </p:cNvPr>
          <p:cNvSpPr/>
          <p:nvPr/>
        </p:nvSpPr>
        <p:spPr>
          <a:xfrm>
            <a:off x="3184072" y="2339502"/>
            <a:ext cx="5938322" cy="2294313"/>
          </a:xfrm>
          <a:prstGeom prst="wedgeRoundRectCallout">
            <a:avLst>
              <a:gd name="adj1" fmla="val 65319"/>
              <a:gd name="adj2" fmla="val 3812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What is a modal verb?</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How are they used?</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How do they change the meaning of a sentence?</a:t>
            </a:r>
          </a:p>
        </p:txBody>
      </p:sp>
      <p:pic>
        <p:nvPicPr>
          <p:cNvPr id="7" name="Picture 6">
            <a:extLst>
              <a:ext uri="{FF2B5EF4-FFF2-40B4-BE49-F238E27FC236}">
                <a16:creationId xmlns:a16="http://schemas.microsoft.com/office/drawing/2014/main" id="{A042D1EB-D2DD-498E-B72A-327B243508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8595" y="3874874"/>
            <a:ext cx="1058267" cy="1103714"/>
          </a:xfrm>
          <a:prstGeom prst="rect">
            <a:avLst/>
          </a:prstGeom>
        </p:spPr>
      </p:pic>
    </p:spTree>
    <p:extLst>
      <p:ext uri="{BB962C8B-B14F-4D97-AF65-F5344CB8AC3E}">
        <p14:creationId xmlns:p14="http://schemas.microsoft.com/office/powerpoint/2010/main" val="2746945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4" name="TextBox 13">
            <a:extLst>
              <a:ext uri="{FF2B5EF4-FFF2-40B4-BE49-F238E27FC236}">
                <a16:creationId xmlns:a16="http://schemas.microsoft.com/office/drawing/2014/main" id="{043E3BA0-A585-44BE-9D73-ADF38A696515}"/>
              </a:ext>
            </a:extLst>
          </p:cNvPr>
          <p:cNvSpPr txBox="1"/>
          <p:nvPr/>
        </p:nvSpPr>
        <p:spPr>
          <a:xfrm>
            <a:off x="740640" y="663101"/>
            <a:ext cx="10573555" cy="1446550"/>
          </a:xfrm>
          <a:prstGeom prst="rect">
            <a:avLst/>
          </a:prstGeom>
          <a:noFill/>
        </p:spPr>
        <p:txBody>
          <a:bodyPr wrap="square" rtlCol="0">
            <a:spAutoFit/>
          </a:bodyPr>
          <a:lstStyle/>
          <a:p>
            <a:r>
              <a:rPr lang="en-GB" sz="3200" b="1" dirty="0">
                <a:solidFill>
                  <a:srgbClr val="008000"/>
                </a:solidFill>
              </a:rPr>
              <a:t>Modal Verbs </a:t>
            </a:r>
          </a:p>
          <a:p>
            <a:pPr algn="ctr">
              <a:spcAft>
                <a:spcPts val="0"/>
              </a:spcAft>
            </a:pPr>
            <a:endParaRPr lang="en-GB" sz="2800" dirty="0">
              <a:ea typeface="Times New Roman" panose="02020603050405020304" pitchFamily="18" charset="0"/>
              <a:cs typeface="Arial" panose="020B0604020202020204" pitchFamily="34" charset="0"/>
            </a:endParaRPr>
          </a:p>
          <a:p>
            <a:pPr algn="ctr">
              <a:spcAft>
                <a:spcPts val="0"/>
              </a:spcAft>
            </a:pPr>
            <a:r>
              <a:rPr lang="en-GB" sz="2800" dirty="0">
                <a:ea typeface="Times New Roman" panose="02020603050405020304" pitchFamily="18" charset="0"/>
                <a:cs typeface="Arial" panose="020B0604020202020204" pitchFamily="34" charset="0"/>
              </a:rPr>
              <a:t>Modal verbs express </a:t>
            </a:r>
            <a:r>
              <a:rPr lang="en-GB" sz="2800" b="1" dirty="0">
                <a:ea typeface="Times New Roman" panose="02020603050405020304" pitchFamily="18" charset="0"/>
                <a:cs typeface="Arial" panose="020B0604020202020204" pitchFamily="34" charset="0"/>
              </a:rPr>
              <a:t>certainty</a:t>
            </a:r>
            <a:r>
              <a:rPr lang="en-GB" sz="2800" dirty="0">
                <a:ea typeface="Times New Roman" panose="02020603050405020304" pitchFamily="18" charset="0"/>
                <a:cs typeface="Arial" panose="020B0604020202020204" pitchFamily="34" charset="0"/>
              </a:rPr>
              <a:t>, </a:t>
            </a:r>
            <a:r>
              <a:rPr lang="en-GB" sz="2800" b="1" dirty="0">
                <a:ea typeface="Times New Roman" panose="02020603050405020304" pitchFamily="18" charset="0"/>
                <a:cs typeface="Arial" panose="020B0604020202020204" pitchFamily="34" charset="0"/>
              </a:rPr>
              <a:t>ability</a:t>
            </a:r>
            <a:r>
              <a:rPr lang="en-GB" sz="2800" dirty="0">
                <a:ea typeface="Times New Roman" panose="02020603050405020304" pitchFamily="18" charset="0"/>
                <a:cs typeface="Arial" panose="020B0604020202020204" pitchFamily="34" charset="0"/>
              </a:rPr>
              <a:t> or </a:t>
            </a:r>
            <a:r>
              <a:rPr lang="en-GB" sz="2800" b="1" dirty="0">
                <a:ea typeface="Times New Roman" panose="02020603050405020304" pitchFamily="18" charset="0"/>
                <a:cs typeface="Arial" panose="020B0604020202020204" pitchFamily="34" charset="0"/>
              </a:rPr>
              <a:t>obligation</a:t>
            </a:r>
            <a:r>
              <a:rPr lang="en-GB" sz="2800" dirty="0">
                <a:ea typeface="Times New Roman" panose="02020603050405020304" pitchFamily="18" charset="0"/>
                <a:cs typeface="Arial" panose="020B0604020202020204" pitchFamily="34" charset="0"/>
              </a:rPr>
              <a:t>.</a:t>
            </a:r>
          </a:p>
        </p:txBody>
      </p:sp>
      <p:sp>
        <p:nvSpPr>
          <p:cNvPr id="19" name="TextBox 18">
            <a:extLst>
              <a:ext uri="{FF2B5EF4-FFF2-40B4-BE49-F238E27FC236}">
                <a16:creationId xmlns:a16="http://schemas.microsoft.com/office/drawing/2014/main" id="{95186737-72ED-4E73-B8B0-51F415AB3E67}"/>
              </a:ext>
            </a:extLst>
          </p:cNvPr>
          <p:cNvSpPr txBox="1"/>
          <p:nvPr/>
        </p:nvSpPr>
        <p:spPr>
          <a:xfrm>
            <a:off x="2102056" y="2113889"/>
            <a:ext cx="2236709" cy="2884825"/>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800" b="1" dirty="0"/>
              <a:t>Certainty</a:t>
            </a:r>
            <a:endParaRPr lang="en-GB" sz="2800" dirty="0"/>
          </a:p>
          <a:p>
            <a:pPr algn="ctr"/>
            <a:r>
              <a:rPr lang="en-GB" sz="2800" dirty="0">
                <a:solidFill>
                  <a:srgbClr val="008000"/>
                </a:solidFill>
              </a:rPr>
              <a:t>may</a:t>
            </a:r>
          </a:p>
          <a:p>
            <a:pPr algn="ctr"/>
            <a:r>
              <a:rPr lang="en-GB" sz="2800" dirty="0">
                <a:solidFill>
                  <a:srgbClr val="008000"/>
                </a:solidFill>
              </a:rPr>
              <a:t>might</a:t>
            </a:r>
          </a:p>
          <a:p>
            <a:pPr algn="ctr"/>
            <a:r>
              <a:rPr lang="en-GB" sz="2800" dirty="0">
                <a:solidFill>
                  <a:srgbClr val="008000"/>
                </a:solidFill>
              </a:rPr>
              <a:t>would</a:t>
            </a:r>
          </a:p>
          <a:p>
            <a:pPr algn="ctr"/>
            <a:r>
              <a:rPr lang="en-GB" sz="2800" dirty="0">
                <a:solidFill>
                  <a:srgbClr val="008000"/>
                </a:solidFill>
              </a:rPr>
              <a:t>shall</a:t>
            </a:r>
          </a:p>
          <a:p>
            <a:pPr algn="ctr"/>
            <a:r>
              <a:rPr lang="en-GB" sz="2800" dirty="0">
                <a:solidFill>
                  <a:srgbClr val="008000"/>
                </a:solidFill>
              </a:rPr>
              <a:t>will</a:t>
            </a:r>
          </a:p>
        </p:txBody>
      </p:sp>
      <p:sp>
        <p:nvSpPr>
          <p:cNvPr id="20" name="TextBox 19">
            <a:extLst>
              <a:ext uri="{FF2B5EF4-FFF2-40B4-BE49-F238E27FC236}">
                <a16:creationId xmlns:a16="http://schemas.microsoft.com/office/drawing/2014/main" id="{C43FEADB-C6C0-4219-B73E-78E46B4E0A92}"/>
              </a:ext>
            </a:extLst>
          </p:cNvPr>
          <p:cNvSpPr txBox="1"/>
          <p:nvPr/>
        </p:nvSpPr>
        <p:spPr>
          <a:xfrm>
            <a:off x="4942429" y="2188780"/>
            <a:ext cx="2236709" cy="1532334"/>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800" b="1" dirty="0"/>
              <a:t>Ability</a:t>
            </a:r>
          </a:p>
          <a:p>
            <a:pPr algn="ctr"/>
            <a:r>
              <a:rPr lang="en-GB" sz="2800" dirty="0">
                <a:solidFill>
                  <a:srgbClr val="008000"/>
                </a:solidFill>
              </a:rPr>
              <a:t>can</a:t>
            </a:r>
          </a:p>
          <a:p>
            <a:pPr algn="ctr"/>
            <a:r>
              <a:rPr lang="en-GB" sz="2800" dirty="0">
                <a:solidFill>
                  <a:srgbClr val="008000"/>
                </a:solidFill>
              </a:rPr>
              <a:t>could</a:t>
            </a:r>
          </a:p>
        </p:txBody>
      </p:sp>
      <p:sp>
        <p:nvSpPr>
          <p:cNvPr id="21" name="TextBox 20">
            <a:extLst>
              <a:ext uri="{FF2B5EF4-FFF2-40B4-BE49-F238E27FC236}">
                <a16:creationId xmlns:a16="http://schemas.microsoft.com/office/drawing/2014/main" id="{46FBAAD6-1AA2-40BD-8FA1-36CCB60CD4DA}"/>
              </a:ext>
            </a:extLst>
          </p:cNvPr>
          <p:cNvSpPr txBox="1"/>
          <p:nvPr/>
        </p:nvSpPr>
        <p:spPr>
          <a:xfrm>
            <a:off x="7782802" y="2188780"/>
            <a:ext cx="2236709" cy="2009061"/>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800" b="1" dirty="0"/>
              <a:t>Obligation</a:t>
            </a:r>
            <a:endParaRPr lang="en-GB" sz="2800" dirty="0"/>
          </a:p>
          <a:p>
            <a:pPr algn="ctr"/>
            <a:r>
              <a:rPr lang="en-GB" sz="2800" dirty="0">
                <a:solidFill>
                  <a:srgbClr val="008000"/>
                </a:solidFill>
              </a:rPr>
              <a:t>must</a:t>
            </a:r>
          </a:p>
          <a:p>
            <a:pPr algn="ctr"/>
            <a:r>
              <a:rPr lang="en-GB" sz="2800" dirty="0">
                <a:solidFill>
                  <a:srgbClr val="008000"/>
                </a:solidFill>
              </a:rPr>
              <a:t>should</a:t>
            </a:r>
          </a:p>
          <a:p>
            <a:pPr algn="ctr"/>
            <a:r>
              <a:rPr lang="en-GB" sz="2800" dirty="0">
                <a:solidFill>
                  <a:srgbClr val="008000"/>
                </a:solidFill>
              </a:rPr>
              <a:t>ought (to)</a:t>
            </a:r>
          </a:p>
        </p:txBody>
      </p:sp>
      <p:pic>
        <p:nvPicPr>
          <p:cNvPr id="22" name="Picture 21" descr="A drawing of a cartoon character&#10;&#10;Description generated with high confidence">
            <a:extLst>
              <a:ext uri="{FF2B5EF4-FFF2-40B4-BE49-F238E27FC236}">
                <a16:creationId xmlns:a16="http://schemas.microsoft.com/office/drawing/2014/main" id="{D4E6EB24-BDA7-4D51-A120-26CDD4B61A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3225" y="5321333"/>
            <a:ext cx="640937" cy="995061"/>
          </a:xfrm>
          <a:prstGeom prst="rect">
            <a:avLst/>
          </a:prstGeom>
        </p:spPr>
      </p:pic>
      <p:sp>
        <p:nvSpPr>
          <p:cNvPr id="9" name="Speech Bubble: Rectangle with Corners Rounded 8">
            <a:extLst>
              <a:ext uri="{FF2B5EF4-FFF2-40B4-BE49-F238E27FC236}">
                <a16:creationId xmlns:a16="http://schemas.microsoft.com/office/drawing/2014/main" id="{23B34A9B-F720-43E1-A213-7D23D6C3778D}"/>
              </a:ext>
            </a:extLst>
          </p:cNvPr>
          <p:cNvSpPr/>
          <p:nvPr/>
        </p:nvSpPr>
        <p:spPr>
          <a:xfrm>
            <a:off x="7949381" y="4589310"/>
            <a:ext cx="2361952" cy="1335614"/>
          </a:xfrm>
          <a:prstGeom prst="wedgeRoundRectCallout">
            <a:avLst>
              <a:gd name="adj1" fmla="val 66531"/>
              <a:gd name="adj2" fmla="val 2309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You </a:t>
            </a:r>
            <a:r>
              <a:rPr lang="en-GB" dirty="0">
                <a:solidFill>
                  <a:srgbClr val="008000"/>
                </a:solidFill>
                <a:latin typeface="Comic Sans MS" panose="030F0702030302020204" pitchFamily="66" charset="0"/>
              </a:rPr>
              <a:t>can</a:t>
            </a:r>
            <a:r>
              <a:rPr lang="en-GB" dirty="0">
                <a:solidFill>
                  <a:schemeClr val="tx1"/>
                </a:solidFill>
                <a:latin typeface="Comic Sans MS" panose="030F0702030302020204" pitchFamily="66" charset="0"/>
              </a:rPr>
              <a:t> </a:t>
            </a:r>
            <a:r>
              <a:rPr lang="en-GB" b="1" dirty="0">
                <a:solidFill>
                  <a:schemeClr val="tx1"/>
                </a:solidFill>
                <a:latin typeface="Comic Sans MS" panose="030F0702030302020204" pitchFamily="66" charset="0"/>
              </a:rPr>
              <a:t>use</a:t>
            </a:r>
            <a:r>
              <a:rPr lang="en-GB" dirty="0">
                <a:solidFill>
                  <a:schemeClr val="tx1"/>
                </a:solidFill>
                <a:latin typeface="Comic Sans MS" panose="030F0702030302020204" pitchFamily="66" charset="0"/>
              </a:rPr>
              <a:t> modal verbs to write predictively.</a:t>
            </a:r>
          </a:p>
        </p:txBody>
      </p:sp>
    </p:spTree>
    <p:extLst>
      <p:ext uri="{BB962C8B-B14F-4D97-AF65-F5344CB8AC3E}">
        <p14:creationId xmlns:p14="http://schemas.microsoft.com/office/powerpoint/2010/main" val="3735741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500" fill="hold"/>
                                        <p:tgtEl>
                                          <p:spTgt spid="20"/>
                                        </p:tgtEl>
                                        <p:attrNameLst>
                                          <p:attrName>ppt_w</p:attrName>
                                        </p:attrNameLst>
                                      </p:cBhvr>
                                      <p:tavLst>
                                        <p:tav tm="0">
                                          <p:val>
                                            <p:fltVal val="0"/>
                                          </p:val>
                                        </p:tav>
                                        <p:tav tm="100000">
                                          <p:val>
                                            <p:strVal val="#ppt_w"/>
                                          </p:val>
                                        </p:tav>
                                      </p:tavLst>
                                    </p:anim>
                                    <p:anim calcmode="lin" valueType="num">
                                      <p:cBhvr>
                                        <p:cTn id="15" dur="500" fill="hold"/>
                                        <p:tgtEl>
                                          <p:spTgt spid="20"/>
                                        </p:tgtEl>
                                        <p:attrNameLst>
                                          <p:attrName>ppt_h</p:attrName>
                                        </p:attrNameLst>
                                      </p:cBhvr>
                                      <p:tavLst>
                                        <p:tav tm="0">
                                          <p:val>
                                            <p:fltVal val="0"/>
                                          </p:val>
                                        </p:tav>
                                        <p:tav tm="100000">
                                          <p:val>
                                            <p:strVal val="#ppt_h"/>
                                          </p:val>
                                        </p:tav>
                                      </p:tavLst>
                                    </p:anim>
                                    <p:animEffect transition="in" filter="fade">
                                      <p:cBhvr>
                                        <p:cTn id="16" dur="500"/>
                                        <p:tgtEl>
                                          <p:spTgt spid="2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4" name="TextBox 13">
            <a:extLst>
              <a:ext uri="{FF2B5EF4-FFF2-40B4-BE49-F238E27FC236}">
                <a16:creationId xmlns:a16="http://schemas.microsoft.com/office/drawing/2014/main" id="{043E3BA0-A585-44BE-9D73-ADF38A696515}"/>
              </a:ext>
            </a:extLst>
          </p:cNvPr>
          <p:cNvSpPr txBox="1"/>
          <p:nvPr/>
        </p:nvSpPr>
        <p:spPr>
          <a:xfrm>
            <a:off x="740640" y="663101"/>
            <a:ext cx="10573555" cy="584775"/>
          </a:xfrm>
          <a:prstGeom prst="rect">
            <a:avLst/>
          </a:prstGeom>
          <a:noFill/>
        </p:spPr>
        <p:txBody>
          <a:bodyPr wrap="square" rtlCol="0">
            <a:spAutoFit/>
          </a:bodyPr>
          <a:lstStyle/>
          <a:p>
            <a:r>
              <a:rPr lang="en-GB" sz="3200" b="1" dirty="0">
                <a:solidFill>
                  <a:srgbClr val="008000"/>
                </a:solidFill>
              </a:rPr>
              <a:t>Modal Verbs </a:t>
            </a:r>
          </a:p>
        </p:txBody>
      </p:sp>
      <p:sp>
        <p:nvSpPr>
          <p:cNvPr id="19" name="TextBox 18">
            <a:extLst>
              <a:ext uri="{FF2B5EF4-FFF2-40B4-BE49-F238E27FC236}">
                <a16:creationId xmlns:a16="http://schemas.microsoft.com/office/drawing/2014/main" id="{95186737-72ED-4E73-B8B0-51F415AB3E67}"/>
              </a:ext>
            </a:extLst>
          </p:cNvPr>
          <p:cNvSpPr txBox="1"/>
          <p:nvPr/>
        </p:nvSpPr>
        <p:spPr>
          <a:xfrm>
            <a:off x="10088397" y="509692"/>
            <a:ext cx="1479999" cy="2145268"/>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Certainty</a:t>
            </a:r>
            <a:endParaRPr lang="en-GB" sz="2000" dirty="0"/>
          </a:p>
          <a:p>
            <a:pPr algn="ctr"/>
            <a:r>
              <a:rPr lang="en-GB" sz="2000" dirty="0">
                <a:solidFill>
                  <a:srgbClr val="008000"/>
                </a:solidFill>
              </a:rPr>
              <a:t>may</a:t>
            </a:r>
          </a:p>
          <a:p>
            <a:pPr algn="ctr"/>
            <a:r>
              <a:rPr lang="en-GB" sz="2000" dirty="0">
                <a:solidFill>
                  <a:srgbClr val="008000"/>
                </a:solidFill>
              </a:rPr>
              <a:t>might</a:t>
            </a:r>
          </a:p>
          <a:p>
            <a:pPr algn="ctr"/>
            <a:r>
              <a:rPr lang="en-GB" sz="2000" dirty="0">
                <a:solidFill>
                  <a:srgbClr val="008000"/>
                </a:solidFill>
              </a:rPr>
              <a:t>would</a:t>
            </a:r>
          </a:p>
          <a:p>
            <a:pPr algn="ctr"/>
            <a:r>
              <a:rPr lang="en-GB" sz="2000" dirty="0">
                <a:solidFill>
                  <a:srgbClr val="008000"/>
                </a:solidFill>
              </a:rPr>
              <a:t>shall</a:t>
            </a:r>
          </a:p>
          <a:p>
            <a:pPr algn="ctr"/>
            <a:r>
              <a:rPr lang="en-GB" sz="2000" dirty="0">
                <a:solidFill>
                  <a:srgbClr val="008000"/>
                </a:solidFill>
              </a:rPr>
              <a:t>will</a:t>
            </a:r>
          </a:p>
        </p:txBody>
      </p:sp>
      <p:sp>
        <p:nvSpPr>
          <p:cNvPr id="20" name="TextBox 19">
            <a:extLst>
              <a:ext uri="{FF2B5EF4-FFF2-40B4-BE49-F238E27FC236}">
                <a16:creationId xmlns:a16="http://schemas.microsoft.com/office/drawing/2014/main" id="{C43FEADB-C6C0-4219-B73E-78E46B4E0A92}"/>
              </a:ext>
            </a:extLst>
          </p:cNvPr>
          <p:cNvSpPr txBox="1"/>
          <p:nvPr/>
        </p:nvSpPr>
        <p:spPr>
          <a:xfrm>
            <a:off x="10068399" y="2778732"/>
            <a:ext cx="1489998" cy="1123712"/>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Ability</a:t>
            </a:r>
          </a:p>
          <a:p>
            <a:pPr algn="ctr"/>
            <a:r>
              <a:rPr lang="en-GB" sz="2000" dirty="0">
                <a:solidFill>
                  <a:srgbClr val="008000"/>
                </a:solidFill>
              </a:rPr>
              <a:t>can</a:t>
            </a:r>
          </a:p>
          <a:p>
            <a:pPr algn="ctr"/>
            <a:r>
              <a:rPr lang="en-GB" sz="2000" dirty="0">
                <a:solidFill>
                  <a:srgbClr val="008000"/>
                </a:solidFill>
              </a:rPr>
              <a:t>could</a:t>
            </a:r>
          </a:p>
        </p:txBody>
      </p:sp>
      <p:sp>
        <p:nvSpPr>
          <p:cNvPr id="21" name="TextBox 20">
            <a:extLst>
              <a:ext uri="{FF2B5EF4-FFF2-40B4-BE49-F238E27FC236}">
                <a16:creationId xmlns:a16="http://schemas.microsoft.com/office/drawing/2014/main" id="{46FBAAD6-1AA2-40BD-8FA1-36CCB60CD4DA}"/>
              </a:ext>
            </a:extLst>
          </p:cNvPr>
          <p:cNvSpPr txBox="1"/>
          <p:nvPr/>
        </p:nvSpPr>
        <p:spPr>
          <a:xfrm>
            <a:off x="10068399" y="4026216"/>
            <a:ext cx="1479999" cy="1464231"/>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Obligation</a:t>
            </a:r>
            <a:endParaRPr lang="en-GB" sz="2000" dirty="0"/>
          </a:p>
          <a:p>
            <a:pPr algn="ctr"/>
            <a:r>
              <a:rPr lang="en-GB" sz="2000" dirty="0">
                <a:solidFill>
                  <a:srgbClr val="008000"/>
                </a:solidFill>
              </a:rPr>
              <a:t>must</a:t>
            </a:r>
          </a:p>
          <a:p>
            <a:pPr algn="ctr"/>
            <a:r>
              <a:rPr lang="en-GB" sz="2000" dirty="0">
                <a:solidFill>
                  <a:srgbClr val="008000"/>
                </a:solidFill>
              </a:rPr>
              <a:t>should</a:t>
            </a:r>
          </a:p>
          <a:p>
            <a:pPr algn="ctr"/>
            <a:r>
              <a:rPr lang="en-GB" sz="2000" dirty="0">
                <a:solidFill>
                  <a:srgbClr val="008000"/>
                </a:solidFill>
              </a:rPr>
              <a:t>ought (to)</a:t>
            </a:r>
          </a:p>
        </p:txBody>
      </p:sp>
      <p:sp>
        <p:nvSpPr>
          <p:cNvPr id="4" name="Rectangle 3">
            <a:extLst>
              <a:ext uri="{FF2B5EF4-FFF2-40B4-BE49-F238E27FC236}">
                <a16:creationId xmlns:a16="http://schemas.microsoft.com/office/drawing/2014/main" id="{C80F28D1-89B2-4DA8-9C93-4FFEED29984F}"/>
              </a:ext>
            </a:extLst>
          </p:cNvPr>
          <p:cNvSpPr/>
          <p:nvPr/>
        </p:nvSpPr>
        <p:spPr>
          <a:xfrm>
            <a:off x="740640" y="1531988"/>
            <a:ext cx="6096000" cy="1754326"/>
          </a:xfrm>
          <a:prstGeom prst="rect">
            <a:avLst/>
          </a:prstGeom>
        </p:spPr>
        <p:txBody>
          <a:bodyPr>
            <a:spAutoFit/>
          </a:bodyPr>
          <a:lstStyle/>
          <a:p>
            <a:pPr lvl="0">
              <a:lnSpc>
                <a:spcPct val="150000"/>
              </a:lnSpc>
            </a:pPr>
            <a:r>
              <a:rPr lang="en-GB" sz="2400" i="1" dirty="0">
                <a:solidFill>
                  <a:prstClr val="black"/>
                </a:solidFill>
                <a:latin typeface="Calibri Light"/>
              </a:rPr>
              <a:t>I thought I </a:t>
            </a:r>
            <a:r>
              <a:rPr lang="en-GB" sz="2400" i="1" dirty="0">
                <a:solidFill>
                  <a:srgbClr val="008000"/>
                </a:solidFill>
                <a:latin typeface="Calibri Light"/>
              </a:rPr>
              <a:t>might</a:t>
            </a:r>
            <a:r>
              <a:rPr lang="en-GB" sz="2400" i="1" dirty="0">
                <a:solidFill>
                  <a:prstClr val="black"/>
                </a:solidFill>
                <a:latin typeface="Calibri Light"/>
              </a:rPr>
              <a:t> </a:t>
            </a:r>
            <a:r>
              <a:rPr lang="en-GB" sz="2400" b="1" i="1" dirty="0">
                <a:solidFill>
                  <a:prstClr val="black"/>
                </a:solidFill>
                <a:latin typeface="Calibri Light"/>
              </a:rPr>
              <a:t>miss</a:t>
            </a:r>
            <a:r>
              <a:rPr lang="en-GB" sz="2400" i="1" dirty="0">
                <a:solidFill>
                  <a:prstClr val="black"/>
                </a:solidFill>
                <a:latin typeface="Calibri Light"/>
              </a:rPr>
              <a:t> the Hogwarts train.</a:t>
            </a:r>
          </a:p>
          <a:p>
            <a:pPr lvl="0">
              <a:lnSpc>
                <a:spcPct val="150000"/>
              </a:lnSpc>
            </a:pPr>
            <a:r>
              <a:rPr lang="en-GB" sz="2400" i="1" dirty="0">
                <a:solidFill>
                  <a:prstClr val="black"/>
                </a:solidFill>
                <a:latin typeface="Calibri Light"/>
              </a:rPr>
              <a:t>You</a:t>
            </a:r>
            <a:r>
              <a:rPr lang="en-GB" sz="2400" i="1" dirty="0">
                <a:solidFill>
                  <a:srgbClr val="0000FF"/>
                </a:solidFill>
                <a:latin typeface="Calibri Light"/>
              </a:rPr>
              <a:t> </a:t>
            </a:r>
            <a:r>
              <a:rPr lang="en-GB" sz="2400" i="1" dirty="0">
                <a:solidFill>
                  <a:srgbClr val="008000"/>
                </a:solidFill>
                <a:latin typeface="Calibri Light"/>
              </a:rPr>
              <a:t>could</a:t>
            </a:r>
            <a:r>
              <a:rPr lang="en-GB" sz="2400" i="1" dirty="0">
                <a:solidFill>
                  <a:srgbClr val="0000FF"/>
                </a:solidFill>
                <a:latin typeface="Calibri Light"/>
              </a:rPr>
              <a:t> </a:t>
            </a:r>
            <a:r>
              <a:rPr lang="en-GB" sz="2400" b="1" i="1" dirty="0">
                <a:solidFill>
                  <a:prstClr val="black"/>
                </a:solidFill>
                <a:latin typeface="Calibri Light"/>
              </a:rPr>
              <a:t>lose</a:t>
            </a:r>
            <a:r>
              <a:rPr lang="en-GB" sz="2400" i="1" dirty="0">
                <a:solidFill>
                  <a:prstClr val="black"/>
                </a:solidFill>
                <a:latin typeface="Calibri Light"/>
              </a:rPr>
              <a:t> your ticket for the journey.</a:t>
            </a:r>
          </a:p>
          <a:p>
            <a:pPr lvl="0">
              <a:lnSpc>
                <a:spcPct val="150000"/>
              </a:lnSpc>
            </a:pPr>
            <a:r>
              <a:rPr lang="en-GB" sz="2400" i="1" dirty="0">
                <a:solidFill>
                  <a:prstClr val="black"/>
                </a:solidFill>
                <a:latin typeface="Calibri Light"/>
              </a:rPr>
              <a:t>They </a:t>
            </a:r>
            <a:r>
              <a:rPr lang="en-GB" sz="2400" i="1" dirty="0">
                <a:solidFill>
                  <a:srgbClr val="008000"/>
                </a:solidFill>
                <a:latin typeface="Calibri Light"/>
              </a:rPr>
              <a:t>should</a:t>
            </a:r>
            <a:r>
              <a:rPr lang="en-GB" sz="2400" i="1" dirty="0">
                <a:solidFill>
                  <a:prstClr val="black"/>
                </a:solidFill>
                <a:latin typeface="Calibri Light"/>
              </a:rPr>
              <a:t> </a:t>
            </a:r>
            <a:r>
              <a:rPr lang="en-GB" sz="2400" b="1" i="1" dirty="0">
                <a:solidFill>
                  <a:prstClr val="black"/>
                </a:solidFill>
                <a:latin typeface="Calibri Light"/>
              </a:rPr>
              <a:t>help </a:t>
            </a:r>
            <a:r>
              <a:rPr lang="en-GB" sz="2400" i="1" dirty="0">
                <a:solidFill>
                  <a:prstClr val="black"/>
                </a:solidFill>
                <a:latin typeface="Calibri Light"/>
              </a:rPr>
              <a:t>new students find the platform.</a:t>
            </a:r>
          </a:p>
        </p:txBody>
      </p:sp>
      <p:sp>
        <p:nvSpPr>
          <p:cNvPr id="11" name="TextBox 10">
            <a:extLst>
              <a:ext uri="{FF2B5EF4-FFF2-40B4-BE49-F238E27FC236}">
                <a16:creationId xmlns:a16="http://schemas.microsoft.com/office/drawing/2014/main" id="{34F3F6E6-FCCF-4FE9-A091-F10A9F3FB533}"/>
              </a:ext>
            </a:extLst>
          </p:cNvPr>
          <p:cNvSpPr txBox="1"/>
          <p:nvPr/>
        </p:nvSpPr>
        <p:spPr>
          <a:xfrm>
            <a:off x="740640" y="4897505"/>
            <a:ext cx="2070129" cy="1123712"/>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lvl="0" algn="ctr"/>
            <a:r>
              <a:rPr lang="en-GB" sz="2000" dirty="0">
                <a:solidFill>
                  <a:prstClr val="black"/>
                </a:solidFill>
              </a:rPr>
              <a:t>The </a:t>
            </a:r>
            <a:r>
              <a:rPr lang="en-GB" sz="2000" b="1" dirty="0">
                <a:solidFill>
                  <a:prstClr val="black"/>
                </a:solidFill>
              </a:rPr>
              <a:t>main verb </a:t>
            </a:r>
            <a:r>
              <a:rPr lang="en-GB" sz="2000" dirty="0">
                <a:solidFill>
                  <a:prstClr val="black"/>
                </a:solidFill>
              </a:rPr>
              <a:t>is modified by the </a:t>
            </a:r>
            <a:r>
              <a:rPr lang="en-GB" sz="2000" dirty="0">
                <a:solidFill>
                  <a:srgbClr val="008000"/>
                </a:solidFill>
              </a:rPr>
              <a:t>modal verb</a:t>
            </a:r>
            <a:r>
              <a:rPr lang="en-GB" sz="2000" dirty="0">
                <a:solidFill>
                  <a:prstClr val="black"/>
                </a:solidFill>
              </a:rPr>
              <a:t>.</a:t>
            </a:r>
            <a:endParaRPr lang="en-GB" sz="2000" dirty="0">
              <a:solidFill>
                <a:prstClr val="white"/>
              </a:solidFill>
            </a:endParaRPr>
          </a:p>
        </p:txBody>
      </p:sp>
      <p:sp>
        <p:nvSpPr>
          <p:cNvPr id="13" name="TextBox 12">
            <a:extLst>
              <a:ext uri="{FF2B5EF4-FFF2-40B4-BE49-F238E27FC236}">
                <a16:creationId xmlns:a16="http://schemas.microsoft.com/office/drawing/2014/main" id="{85FE6A2D-D0D9-46B3-B0ED-DBADA213B9C1}"/>
              </a:ext>
            </a:extLst>
          </p:cNvPr>
          <p:cNvSpPr txBox="1"/>
          <p:nvPr/>
        </p:nvSpPr>
        <p:spPr>
          <a:xfrm>
            <a:off x="3044972" y="4917881"/>
            <a:ext cx="2374854" cy="1123712"/>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a:solidFill>
                  <a:srgbClr val="008000"/>
                </a:solidFill>
              </a:rPr>
              <a:t>Modal verbs </a:t>
            </a:r>
            <a:r>
              <a:rPr lang="en-GB" sz="2000" dirty="0"/>
              <a:t>are a type of helping verb (auxiliary verb).</a:t>
            </a:r>
            <a:endParaRPr lang="en-GB" sz="2000" b="1" dirty="0"/>
          </a:p>
        </p:txBody>
      </p:sp>
      <p:pic>
        <p:nvPicPr>
          <p:cNvPr id="15" name="Picture 14" descr="A drawing of a cartoon character&#10;&#10;Description generated with high confidence">
            <a:extLst>
              <a:ext uri="{FF2B5EF4-FFF2-40B4-BE49-F238E27FC236}">
                <a16:creationId xmlns:a16="http://schemas.microsoft.com/office/drawing/2014/main" id="{30574A29-79B3-4AAF-9058-FF26842B80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3225" y="5321333"/>
            <a:ext cx="640937" cy="995061"/>
          </a:xfrm>
          <a:prstGeom prst="rect">
            <a:avLst/>
          </a:prstGeom>
        </p:spPr>
      </p:pic>
      <p:sp>
        <p:nvSpPr>
          <p:cNvPr id="17" name="TextBox 16">
            <a:extLst>
              <a:ext uri="{FF2B5EF4-FFF2-40B4-BE49-F238E27FC236}">
                <a16:creationId xmlns:a16="http://schemas.microsoft.com/office/drawing/2014/main" id="{A2D6B8E0-58AD-4736-A022-C69E3D40F3FE}"/>
              </a:ext>
            </a:extLst>
          </p:cNvPr>
          <p:cNvSpPr txBox="1"/>
          <p:nvPr/>
        </p:nvSpPr>
        <p:spPr>
          <a:xfrm>
            <a:off x="5654029" y="4917881"/>
            <a:ext cx="2898446" cy="783193"/>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a:solidFill>
                  <a:sysClr val="windowText" lastClr="000000"/>
                </a:solidFill>
              </a:rPr>
              <a:t>Add </a:t>
            </a:r>
            <a:r>
              <a:rPr lang="en-GB" sz="2000" u="sng" dirty="0">
                <a:solidFill>
                  <a:srgbClr val="008000"/>
                </a:solidFill>
              </a:rPr>
              <a:t>not</a:t>
            </a:r>
            <a:r>
              <a:rPr lang="en-GB" sz="2000" dirty="0">
                <a:solidFill>
                  <a:sysClr val="windowText" lastClr="000000"/>
                </a:solidFill>
              </a:rPr>
              <a:t> to make a </a:t>
            </a:r>
          </a:p>
          <a:p>
            <a:pPr algn="ctr"/>
            <a:r>
              <a:rPr lang="en-GB" sz="2000" dirty="0">
                <a:solidFill>
                  <a:srgbClr val="008000"/>
                </a:solidFill>
              </a:rPr>
              <a:t>modal verb </a:t>
            </a:r>
            <a:r>
              <a:rPr lang="en-GB" sz="2000" dirty="0">
                <a:solidFill>
                  <a:sysClr val="windowText" lastClr="000000"/>
                </a:solidFill>
              </a:rPr>
              <a:t>negative.</a:t>
            </a:r>
          </a:p>
        </p:txBody>
      </p:sp>
      <p:sp>
        <p:nvSpPr>
          <p:cNvPr id="5" name="Rectangle 4">
            <a:extLst>
              <a:ext uri="{FF2B5EF4-FFF2-40B4-BE49-F238E27FC236}">
                <a16:creationId xmlns:a16="http://schemas.microsoft.com/office/drawing/2014/main" id="{821EC592-1A28-4387-B5D4-EDDDA325F245}"/>
              </a:ext>
            </a:extLst>
          </p:cNvPr>
          <p:cNvSpPr/>
          <p:nvPr/>
        </p:nvSpPr>
        <p:spPr>
          <a:xfrm>
            <a:off x="740639" y="3167049"/>
            <a:ext cx="5974777" cy="589072"/>
          </a:xfrm>
          <a:prstGeom prst="rect">
            <a:avLst/>
          </a:prstGeom>
        </p:spPr>
        <p:txBody>
          <a:bodyPr wrap="none">
            <a:spAutoFit/>
          </a:bodyPr>
          <a:lstStyle/>
          <a:p>
            <a:pPr lvl="0">
              <a:lnSpc>
                <a:spcPct val="150000"/>
              </a:lnSpc>
            </a:pPr>
            <a:r>
              <a:rPr lang="en-GB" sz="2400" i="1" dirty="0">
                <a:solidFill>
                  <a:prstClr val="black"/>
                </a:solidFill>
                <a:latin typeface="Calibri Light"/>
              </a:rPr>
              <a:t>Harry </a:t>
            </a:r>
            <a:r>
              <a:rPr lang="en-GB" sz="2400" i="1" dirty="0">
                <a:solidFill>
                  <a:srgbClr val="008000"/>
                </a:solidFill>
                <a:latin typeface="Calibri Light"/>
              </a:rPr>
              <a:t>could</a:t>
            </a:r>
            <a:r>
              <a:rPr lang="en-GB" sz="2400" i="1" dirty="0">
                <a:solidFill>
                  <a:prstClr val="black"/>
                </a:solidFill>
                <a:latin typeface="Calibri Light"/>
              </a:rPr>
              <a:t> </a:t>
            </a:r>
            <a:r>
              <a:rPr lang="en-GB" sz="2400" i="1" u="sng" dirty="0">
                <a:solidFill>
                  <a:srgbClr val="008000"/>
                </a:solidFill>
                <a:latin typeface="Calibri Light"/>
              </a:rPr>
              <a:t>not</a:t>
            </a:r>
            <a:r>
              <a:rPr lang="en-GB" sz="2400" i="1" dirty="0">
                <a:solidFill>
                  <a:prstClr val="black"/>
                </a:solidFill>
                <a:latin typeface="Calibri Light"/>
              </a:rPr>
              <a:t> </a:t>
            </a:r>
            <a:r>
              <a:rPr lang="en-GB" sz="2400" b="1" i="1" dirty="0">
                <a:solidFill>
                  <a:prstClr val="black"/>
                </a:solidFill>
                <a:latin typeface="Calibri Light"/>
              </a:rPr>
              <a:t>find</a:t>
            </a:r>
            <a:r>
              <a:rPr lang="en-GB" sz="2400" i="1" dirty="0">
                <a:solidFill>
                  <a:prstClr val="black"/>
                </a:solidFill>
                <a:latin typeface="Calibri Light"/>
              </a:rPr>
              <a:t> anyone to help him at first.</a:t>
            </a:r>
          </a:p>
        </p:txBody>
      </p:sp>
      <p:sp>
        <p:nvSpPr>
          <p:cNvPr id="18" name="Rectangle 17">
            <a:extLst>
              <a:ext uri="{FF2B5EF4-FFF2-40B4-BE49-F238E27FC236}">
                <a16:creationId xmlns:a16="http://schemas.microsoft.com/office/drawing/2014/main" id="{AE480E1D-7FC2-438E-BF3A-842B1645A270}"/>
              </a:ext>
            </a:extLst>
          </p:cNvPr>
          <p:cNvSpPr/>
          <p:nvPr/>
        </p:nvSpPr>
        <p:spPr>
          <a:xfrm>
            <a:off x="740639" y="3737741"/>
            <a:ext cx="2482796" cy="646331"/>
          </a:xfrm>
          <a:prstGeom prst="rect">
            <a:avLst/>
          </a:prstGeom>
        </p:spPr>
        <p:txBody>
          <a:bodyPr wrap="none">
            <a:spAutoFit/>
          </a:bodyPr>
          <a:lstStyle/>
          <a:p>
            <a:pPr lvl="0">
              <a:lnSpc>
                <a:spcPct val="150000"/>
              </a:lnSpc>
            </a:pPr>
            <a:r>
              <a:rPr lang="en-GB" sz="2400" i="1" dirty="0">
                <a:solidFill>
                  <a:prstClr val="black"/>
                </a:solidFill>
                <a:latin typeface="Calibri Light"/>
              </a:rPr>
              <a:t>He </a:t>
            </a:r>
            <a:r>
              <a:rPr lang="en-GB" sz="2400" i="1" dirty="0">
                <a:solidFill>
                  <a:srgbClr val="008000"/>
                </a:solidFill>
                <a:latin typeface="Calibri Light"/>
              </a:rPr>
              <a:t>must</a:t>
            </a:r>
            <a:r>
              <a:rPr lang="en-GB" sz="2400" i="1" dirty="0">
                <a:solidFill>
                  <a:prstClr val="black"/>
                </a:solidFill>
                <a:latin typeface="Calibri Light"/>
              </a:rPr>
              <a:t> </a:t>
            </a:r>
            <a:r>
              <a:rPr lang="en-GB" sz="2400" i="1" u="sng" dirty="0">
                <a:solidFill>
                  <a:srgbClr val="008000"/>
                </a:solidFill>
                <a:latin typeface="Calibri Light"/>
              </a:rPr>
              <a:t>not</a:t>
            </a:r>
            <a:r>
              <a:rPr lang="en-GB" sz="2400" i="1" dirty="0">
                <a:solidFill>
                  <a:prstClr val="black"/>
                </a:solidFill>
                <a:latin typeface="Calibri Light"/>
              </a:rPr>
              <a:t> </a:t>
            </a:r>
            <a:r>
              <a:rPr lang="en-GB" sz="2400" b="1" i="1" dirty="0">
                <a:solidFill>
                  <a:prstClr val="black"/>
                </a:solidFill>
                <a:latin typeface="Calibri Light"/>
              </a:rPr>
              <a:t>panic</a:t>
            </a:r>
            <a:r>
              <a:rPr lang="en-GB" sz="2400" i="1" dirty="0">
                <a:solidFill>
                  <a:prstClr val="black"/>
                </a:solidFill>
                <a:latin typeface="Calibri Light"/>
              </a:rPr>
              <a:t>.</a:t>
            </a:r>
          </a:p>
        </p:txBody>
      </p:sp>
    </p:spTree>
    <p:extLst>
      <p:ext uri="{BB962C8B-B14F-4D97-AF65-F5344CB8AC3E}">
        <p14:creationId xmlns:p14="http://schemas.microsoft.com/office/powerpoint/2010/main" val="1904200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5">
                                            <p:txEl>
                                              <p:pRg st="0" end="0"/>
                                            </p:txEl>
                                          </p:spTgt>
                                        </p:tgtEl>
                                        <p:attrNameLst>
                                          <p:attrName>style.visibility</p:attrName>
                                        </p:attrNameLst>
                                      </p:cBhvr>
                                      <p:to>
                                        <p:strVal val="visible"/>
                                      </p:to>
                                    </p:set>
                                    <p:anim calcmode="lin" valueType="num">
                                      <p:cBhvr additive="base">
                                        <p:cTn id="40"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18">
                                            <p:txEl>
                                              <p:pRg st="0" end="0"/>
                                            </p:txEl>
                                          </p:spTgt>
                                        </p:tgtEl>
                                        <p:attrNameLst>
                                          <p:attrName>style.visibility</p:attrName>
                                        </p:attrNameLst>
                                      </p:cBhvr>
                                      <p:to>
                                        <p:strVal val="visible"/>
                                      </p:to>
                                    </p:set>
                                    <p:anim calcmode="lin" valueType="num">
                                      <p:cBhvr additive="base">
                                        <p:cTn id="46"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1" grpId="0" animBg="1"/>
      <p:bldP spid="13"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9" name="TextBox 18">
            <a:extLst>
              <a:ext uri="{FF2B5EF4-FFF2-40B4-BE49-F238E27FC236}">
                <a16:creationId xmlns:a16="http://schemas.microsoft.com/office/drawing/2014/main" id="{95186737-72ED-4E73-B8B0-51F415AB3E67}"/>
              </a:ext>
            </a:extLst>
          </p:cNvPr>
          <p:cNvSpPr txBox="1"/>
          <p:nvPr/>
        </p:nvSpPr>
        <p:spPr>
          <a:xfrm>
            <a:off x="10088397" y="509692"/>
            <a:ext cx="1479999" cy="2145268"/>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Certainty</a:t>
            </a:r>
            <a:endParaRPr lang="en-GB" sz="2000" dirty="0"/>
          </a:p>
          <a:p>
            <a:pPr algn="ctr"/>
            <a:r>
              <a:rPr lang="en-GB" sz="2000" dirty="0">
                <a:solidFill>
                  <a:srgbClr val="008000"/>
                </a:solidFill>
              </a:rPr>
              <a:t>may</a:t>
            </a:r>
          </a:p>
          <a:p>
            <a:pPr algn="ctr"/>
            <a:r>
              <a:rPr lang="en-GB" sz="2000" dirty="0">
                <a:solidFill>
                  <a:srgbClr val="008000"/>
                </a:solidFill>
              </a:rPr>
              <a:t>might</a:t>
            </a:r>
          </a:p>
          <a:p>
            <a:pPr algn="ctr"/>
            <a:r>
              <a:rPr lang="en-GB" sz="2000" dirty="0">
                <a:solidFill>
                  <a:srgbClr val="008000"/>
                </a:solidFill>
              </a:rPr>
              <a:t>would</a:t>
            </a:r>
          </a:p>
          <a:p>
            <a:pPr algn="ctr"/>
            <a:r>
              <a:rPr lang="en-GB" sz="2000" dirty="0">
                <a:solidFill>
                  <a:srgbClr val="008000"/>
                </a:solidFill>
              </a:rPr>
              <a:t>shall</a:t>
            </a:r>
          </a:p>
          <a:p>
            <a:pPr algn="ctr"/>
            <a:r>
              <a:rPr lang="en-GB" sz="2000" dirty="0">
                <a:solidFill>
                  <a:srgbClr val="008000"/>
                </a:solidFill>
              </a:rPr>
              <a:t>will</a:t>
            </a:r>
          </a:p>
        </p:txBody>
      </p:sp>
      <p:sp>
        <p:nvSpPr>
          <p:cNvPr id="20" name="TextBox 19">
            <a:extLst>
              <a:ext uri="{FF2B5EF4-FFF2-40B4-BE49-F238E27FC236}">
                <a16:creationId xmlns:a16="http://schemas.microsoft.com/office/drawing/2014/main" id="{C43FEADB-C6C0-4219-B73E-78E46B4E0A92}"/>
              </a:ext>
            </a:extLst>
          </p:cNvPr>
          <p:cNvSpPr txBox="1"/>
          <p:nvPr/>
        </p:nvSpPr>
        <p:spPr>
          <a:xfrm>
            <a:off x="10068399" y="2778732"/>
            <a:ext cx="1489998" cy="1123712"/>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Ability</a:t>
            </a:r>
          </a:p>
          <a:p>
            <a:pPr algn="ctr"/>
            <a:r>
              <a:rPr lang="en-GB" sz="2000" dirty="0">
                <a:solidFill>
                  <a:srgbClr val="008000"/>
                </a:solidFill>
              </a:rPr>
              <a:t>can</a:t>
            </a:r>
          </a:p>
          <a:p>
            <a:pPr algn="ctr"/>
            <a:r>
              <a:rPr lang="en-GB" sz="2000" dirty="0">
                <a:solidFill>
                  <a:srgbClr val="008000"/>
                </a:solidFill>
              </a:rPr>
              <a:t>could</a:t>
            </a:r>
          </a:p>
        </p:txBody>
      </p:sp>
      <p:sp>
        <p:nvSpPr>
          <p:cNvPr id="21" name="TextBox 20">
            <a:extLst>
              <a:ext uri="{FF2B5EF4-FFF2-40B4-BE49-F238E27FC236}">
                <a16:creationId xmlns:a16="http://schemas.microsoft.com/office/drawing/2014/main" id="{46FBAAD6-1AA2-40BD-8FA1-36CCB60CD4DA}"/>
              </a:ext>
            </a:extLst>
          </p:cNvPr>
          <p:cNvSpPr txBox="1"/>
          <p:nvPr/>
        </p:nvSpPr>
        <p:spPr>
          <a:xfrm>
            <a:off x="10068399" y="4026216"/>
            <a:ext cx="1479999" cy="1464231"/>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Obligation</a:t>
            </a:r>
            <a:endParaRPr lang="en-GB" sz="2000" dirty="0"/>
          </a:p>
          <a:p>
            <a:pPr algn="ctr"/>
            <a:r>
              <a:rPr lang="en-GB" sz="2000" dirty="0">
                <a:solidFill>
                  <a:srgbClr val="008000"/>
                </a:solidFill>
              </a:rPr>
              <a:t>must</a:t>
            </a:r>
          </a:p>
          <a:p>
            <a:pPr algn="ctr"/>
            <a:r>
              <a:rPr lang="en-GB" sz="2000" dirty="0">
                <a:solidFill>
                  <a:srgbClr val="008000"/>
                </a:solidFill>
              </a:rPr>
              <a:t>should</a:t>
            </a:r>
          </a:p>
          <a:p>
            <a:pPr algn="ctr"/>
            <a:r>
              <a:rPr lang="en-GB" sz="2000" dirty="0">
                <a:solidFill>
                  <a:srgbClr val="008000"/>
                </a:solidFill>
              </a:rPr>
              <a:t>ought (to)</a:t>
            </a:r>
          </a:p>
        </p:txBody>
      </p:sp>
      <p:sp>
        <p:nvSpPr>
          <p:cNvPr id="4" name="Rectangle 3">
            <a:extLst>
              <a:ext uri="{FF2B5EF4-FFF2-40B4-BE49-F238E27FC236}">
                <a16:creationId xmlns:a16="http://schemas.microsoft.com/office/drawing/2014/main" id="{C80F28D1-89B2-4DA8-9C93-4FFEED29984F}"/>
              </a:ext>
            </a:extLst>
          </p:cNvPr>
          <p:cNvSpPr/>
          <p:nvPr/>
        </p:nvSpPr>
        <p:spPr>
          <a:xfrm>
            <a:off x="740640" y="1531988"/>
            <a:ext cx="6096000" cy="1200329"/>
          </a:xfrm>
          <a:prstGeom prst="rect">
            <a:avLst/>
          </a:prstGeom>
        </p:spPr>
        <p:txBody>
          <a:bodyPr>
            <a:spAutoFit/>
          </a:bodyPr>
          <a:lstStyle/>
          <a:p>
            <a:pPr lvl="0">
              <a:lnSpc>
                <a:spcPct val="150000"/>
              </a:lnSpc>
            </a:pPr>
            <a:r>
              <a:rPr lang="en-GB" sz="2400" i="1" dirty="0">
                <a:solidFill>
                  <a:prstClr val="black"/>
                </a:solidFill>
                <a:latin typeface="Calibri Light"/>
              </a:rPr>
              <a:t>Ron </a:t>
            </a:r>
            <a:r>
              <a:rPr lang="en-GB" sz="2400" i="1" dirty="0">
                <a:solidFill>
                  <a:srgbClr val="008000"/>
                </a:solidFill>
                <a:latin typeface="Calibri Light"/>
              </a:rPr>
              <a:t>might</a:t>
            </a:r>
            <a:r>
              <a:rPr lang="en-GB" sz="2400" i="1" dirty="0">
                <a:solidFill>
                  <a:prstClr val="black"/>
                </a:solidFill>
                <a:latin typeface="Calibri Light"/>
              </a:rPr>
              <a:t> </a:t>
            </a:r>
            <a:r>
              <a:rPr lang="en-GB" sz="2400" b="1" i="1" dirty="0">
                <a:solidFill>
                  <a:prstClr val="black"/>
                </a:solidFill>
                <a:latin typeface="Calibri Light"/>
              </a:rPr>
              <a:t>get</a:t>
            </a:r>
            <a:r>
              <a:rPr lang="en-GB" sz="2400" i="1" dirty="0">
                <a:solidFill>
                  <a:prstClr val="black"/>
                </a:solidFill>
                <a:latin typeface="Calibri Light"/>
              </a:rPr>
              <a:t> the spell wrong.</a:t>
            </a:r>
          </a:p>
          <a:p>
            <a:pPr lvl="0">
              <a:lnSpc>
                <a:spcPct val="150000"/>
              </a:lnSpc>
            </a:pPr>
            <a:r>
              <a:rPr lang="en-GB" sz="2400" i="1" dirty="0">
                <a:solidFill>
                  <a:prstClr val="black"/>
                </a:solidFill>
                <a:latin typeface="Calibri Light"/>
              </a:rPr>
              <a:t>Ron </a:t>
            </a:r>
            <a:r>
              <a:rPr lang="en-GB" sz="2400" i="1" dirty="0">
                <a:solidFill>
                  <a:srgbClr val="008000"/>
                </a:solidFill>
                <a:latin typeface="Calibri Light"/>
              </a:rPr>
              <a:t>will</a:t>
            </a:r>
            <a:r>
              <a:rPr lang="en-GB" sz="2400" i="1" dirty="0">
                <a:solidFill>
                  <a:prstClr val="black"/>
                </a:solidFill>
                <a:latin typeface="Calibri Light"/>
              </a:rPr>
              <a:t> </a:t>
            </a:r>
            <a:r>
              <a:rPr lang="en-GB" sz="2400" b="1" i="1" dirty="0">
                <a:solidFill>
                  <a:prstClr val="black"/>
                </a:solidFill>
                <a:latin typeface="Calibri Light"/>
              </a:rPr>
              <a:t>get</a:t>
            </a:r>
            <a:r>
              <a:rPr lang="en-GB" sz="2400" i="1" dirty="0">
                <a:solidFill>
                  <a:prstClr val="black"/>
                </a:solidFill>
                <a:latin typeface="Calibri Light"/>
              </a:rPr>
              <a:t> the spell wrong.</a:t>
            </a:r>
          </a:p>
        </p:txBody>
      </p:sp>
      <p:pic>
        <p:nvPicPr>
          <p:cNvPr id="15" name="Picture 14" descr="A drawing of a cartoon character&#10;&#10;Description generated with high confidence">
            <a:extLst>
              <a:ext uri="{FF2B5EF4-FFF2-40B4-BE49-F238E27FC236}">
                <a16:creationId xmlns:a16="http://schemas.microsoft.com/office/drawing/2014/main" id="{30574A29-79B3-4AAF-9058-FF26842B80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43004" y="2586540"/>
            <a:ext cx="640937" cy="995061"/>
          </a:xfrm>
          <a:prstGeom prst="rect">
            <a:avLst/>
          </a:prstGeom>
        </p:spPr>
      </p:pic>
      <p:sp>
        <p:nvSpPr>
          <p:cNvPr id="18" name="Speech Bubble: Rectangle with Corners Rounded 17">
            <a:extLst>
              <a:ext uri="{FF2B5EF4-FFF2-40B4-BE49-F238E27FC236}">
                <a16:creationId xmlns:a16="http://schemas.microsoft.com/office/drawing/2014/main" id="{CB113C61-6E36-41AA-B4B1-1343B7E234DC}"/>
              </a:ext>
            </a:extLst>
          </p:cNvPr>
          <p:cNvSpPr/>
          <p:nvPr/>
        </p:nvSpPr>
        <p:spPr>
          <a:xfrm>
            <a:off x="6452065" y="1582326"/>
            <a:ext cx="2186484" cy="1335614"/>
          </a:xfrm>
          <a:prstGeom prst="wedgeRoundRectCallout">
            <a:avLst>
              <a:gd name="adj1" fmla="val 64507"/>
              <a:gd name="adj2" fmla="val 40767"/>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Which of these sentences are most </a:t>
            </a:r>
            <a:r>
              <a:rPr lang="en-GB" b="1" dirty="0">
                <a:solidFill>
                  <a:schemeClr val="tx1"/>
                </a:solidFill>
                <a:latin typeface="Comic Sans MS" panose="030F0702030302020204" pitchFamily="66" charset="0"/>
              </a:rPr>
              <a:t>certain</a:t>
            </a:r>
            <a:r>
              <a:rPr lang="en-GB" dirty="0">
                <a:solidFill>
                  <a:schemeClr val="tx1"/>
                </a:solidFill>
                <a:latin typeface="Comic Sans MS" panose="030F0702030302020204" pitchFamily="66" charset="0"/>
              </a:rPr>
              <a:t>?</a:t>
            </a:r>
          </a:p>
        </p:txBody>
      </p:sp>
      <p:sp>
        <p:nvSpPr>
          <p:cNvPr id="22" name="Rectangle 21">
            <a:extLst>
              <a:ext uri="{FF2B5EF4-FFF2-40B4-BE49-F238E27FC236}">
                <a16:creationId xmlns:a16="http://schemas.microsoft.com/office/drawing/2014/main" id="{C8A50A11-0E08-43FC-AB55-FC7E69018FB9}"/>
              </a:ext>
            </a:extLst>
          </p:cNvPr>
          <p:cNvSpPr/>
          <p:nvPr/>
        </p:nvSpPr>
        <p:spPr>
          <a:xfrm>
            <a:off x="740640" y="3505030"/>
            <a:ext cx="6096000" cy="1200329"/>
          </a:xfrm>
          <a:prstGeom prst="rect">
            <a:avLst/>
          </a:prstGeom>
        </p:spPr>
        <p:txBody>
          <a:bodyPr>
            <a:spAutoFit/>
          </a:bodyPr>
          <a:lstStyle/>
          <a:p>
            <a:pPr lvl="0">
              <a:lnSpc>
                <a:spcPct val="150000"/>
              </a:lnSpc>
            </a:pPr>
            <a:r>
              <a:rPr lang="en-GB" sz="2400" i="1" dirty="0">
                <a:solidFill>
                  <a:prstClr val="black"/>
                </a:solidFill>
                <a:latin typeface="Calibri Light"/>
              </a:rPr>
              <a:t>Neville </a:t>
            </a:r>
            <a:r>
              <a:rPr lang="en-GB" sz="2400" i="1" dirty="0">
                <a:solidFill>
                  <a:srgbClr val="008000"/>
                </a:solidFill>
                <a:latin typeface="Calibri Light"/>
              </a:rPr>
              <a:t>must</a:t>
            </a:r>
            <a:r>
              <a:rPr lang="en-GB" sz="2400" i="1" dirty="0">
                <a:solidFill>
                  <a:prstClr val="black"/>
                </a:solidFill>
                <a:latin typeface="Calibri Light"/>
              </a:rPr>
              <a:t> </a:t>
            </a:r>
            <a:r>
              <a:rPr lang="en-GB" sz="2400" b="1" i="1" dirty="0">
                <a:solidFill>
                  <a:prstClr val="black"/>
                </a:solidFill>
                <a:latin typeface="Calibri Light"/>
              </a:rPr>
              <a:t>find</a:t>
            </a:r>
            <a:r>
              <a:rPr lang="en-GB" sz="2400" i="1" dirty="0">
                <a:solidFill>
                  <a:prstClr val="black"/>
                </a:solidFill>
                <a:latin typeface="Calibri Light"/>
              </a:rPr>
              <a:t> his toad.</a:t>
            </a:r>
          </a:p>
          <a:p>
            <a:pPr lvl="0">
              <a:lnSpc>
                <a:spcPct val="150000"/>
              </a:lnSpc>
            </a:pPr>
            <a:r>
              <a:rPr lang="en-GB" sz="2400" i="1" dirty="0">
                <a:solidFill>
                  <a:prstClr val="black"/>
                </a:solidFill>
                <a:latin typeface="Calibri Light"/>
              </a:rPr>
              <a:t>Neville </a:t>
            </a:r>
            <a:r>
              <a:rPr lang="en-GB" sz="2400" i="1" dirty="0">
                <a:solidFill>
                  <a:srgbClr val="008000"/>
                </a:solidFill>
                <a:latin typeface="Calibri Light"/>
              </a:rPr>
              <a:t>should</a:t>
            </a:r>
            <a:r>
              <a:rPr lang="en-GB" sz="2400" i="1" dirty="0">
                <a:solidFill>
                  <a:prstClr val="black"/>
                </a:solidFill>
                <a:latin typeface="Calibri Light"/>
              </a:rPr>
              <a:t> </a:t>
            </a:r>
            <a:r>
              <a:rPr lang="en-GB" sz="2400" b="1" i="1" dirty="0">
                <a:solidFill>
                  <a:prstClr val="black"/>
                </a:solidFill>
                <a:latin typeface="Calibri Light"/>
              </a:rPr>
              <a:t>find</a:t>
            </a:r>
            <a:r>
              <a:rPr lang="en-GB" sz="2400" i="1" dirty="0">
                <a:solidFill>
                  <a:prstClr val="black"/>
                </a:solidFill>
                <a:latin typeface="Calibri Light"/>
              </a:rPr>
              <a:t> his toad.</a:t>
            </a:r>
          </a:p>
        </p:txBody>
      </p:sp>
      <p:sp>
        <p:nvSpPr>
          <p:cNvPr id="23" name="Speech Bubble: Rectangle with Corners Rounded 22">
            <a:extLst>
              <a:ext uri="{FF2B5EF4-FFF2-40B4-BE49-F238E27FC236}">
                <a16:creationId xmlns:a16="http://schemas.microsoft.com/office/drawing/2014/main" id="{B65DD4D9-1004-4E45-9450-2C07A25ADBB5}"/>
              </a:ext>
            </a:extLst>
          </p:cNvPr>
          <p:cNvSpPr/>
          <p:nvPr/>
        </p:nvSpPr>
        <p:spPr>
          <a:xfrm>
            <a:off x="6452065" y="3505030"/>
            <a:ext cx="2186484" cy="1335614"/>
          </a:xfrm>
          <a:prstGeom prst="wedgeRoundRectCallout">
            <a:avLst>
              <a:gd name="adj1" fmla="val 64507"/>
              <a:gd name="adj2" fmla="val -475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Which of these has the strongest sense of </a:t>
            </a:r>
            <a:r>
              <a:rPr lang="en-GB" b="1" dirty="0">
                <a:solidFill>
                  <a:schemeClr val="tx1"/>
                </a:solidFill>
                <a:latin typeface="Comic Sans MS" panose="030F0702030302020204" pitchFamily="66" charset="0"/>
              </a:rPr>
              <a:t>obligation</a:t>
            </a:r>
            <a:r>
              <a:rPr lang="en-GB" dirty="0">
                <a:solidFill>
                  <a:schemeClr val="tx1"/>
                </a:solidFill>
                <a:latin typeface="Comic Sans MS" panose="030F0702030302020204" pitchFamily="66" charset="0"/>
              </a:rPr>
              <a:t>?</a:t>
            </a:r>
          </a:p>
        </p:txBody>
      </p:sp>
      <p:pic>
        <p:nvPicPr>
          <p:cNvPr id="24" name="Picture 23" descr="A picture containing object&#10;&#10;Description generated with high confidence">
            <a:extLst>
              <a:ext uri="{FF2B5EF4-FFF2-40B4-BE49-F238E27FC236}">
                <a16:creationId xmlns:a16="http://schemas.microsoft.com/office/drawing/2014/main" id="{30F61429-222E-400F-B973-EB08BAC1152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92069" y="2197175"/>
            <a:ext cx="704543" cy="590011"/>
          </a:xfrm>
          <a:prstGeom prst="rect">
            <a:avLst/>
          </a:prstGeom>
        </p:spPr>
      </p:pic>
      <p:pic>
        <p:nvPicPr>
          <p:cNvPr id="25" name="Picture 24" descr="A picture containing object&#10;&#10;Description generated with high confidence">
            <a:extLst>
              <a:ext uri="{FF2B5EF4-FFF2-40B4-BE49-F238E27FC236}">
                <a16:creationId xmlns:a16="http://schemas.microsoft.com/office/drawing/2014/main" id="{40B65B90-2854-408E-860A-FC85C9434D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51454" y="3533655"/>
            <a:ext cx="704543" cy="590011"/>
          </a:xfrm>
          <a:prstGeom prst="rect">
            <a:avLst/>
          </a:prstGeom>
        </p:spPr>
      </p:pic>
      <p:sp>
        <p:nvSpPr>
          <p:cNvPr id="26" name="Rounded Rectangular Callout 2">
            <a:extLst>
              <a:ext uri="{FF2B5EF4-FFF2-40B4-BE49-F238E27FC236}">
                <a16:creationId xmlns:a16="http://schemas.microsoft.com/office/drawing/2014/main" id="{28F7BE15-54FC-4077-8395-DB26432A688D}"/>
              </a:ext>
            </a:extLst>
          </p:cNvPr>
          <p:cNvSpPr/>
          <p:nvPr/>
        </p:nvSpPr>
        <p:spPr>
          <a:xfrm>
            <a:off x="10068399" y="5679046"/>
            <a:ext cx="1453339"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ANSWERS</a:t>
            </a:r>
          </a:p>
        </p:txBody>
      </p:sp>
      <p:sp>
        <p:nvSpPr>
          <p:cNvPr id="27" name="TextBox 26">
            <a:extLst>
              <a:ext uri="{FF2B5EF4-FFF2-40B4-BE49-F238E27FC236}">
                <a16:creationId xmlns:a16="http://schemas.microsoft.com/office/drawing/2014/main" id="{960C89E3-D4FC-46AC-B56D-B0754C64E7C0}"/>
              </a:ext>
            </a:extLst>
          </p:cNvPr>
          <p:cNvSpPr txBox="1"/>
          <p:nvPr/>
        </p:nvSpPr>
        <p:spPr>
          <a:xfrm>
            <a:off x="740640" y="663101"/>
            <a:ext cx="10573555" cy="584775"/>
          </a:xfrm>
          <a:prstGeom prst="rect">
            <a:avLst/>
          </a:prstGeom>
          <a:noFill/>
        </p:spPr>
        <p:txBody>
          <a:bodyPr wrap="square" rtlCol="0">
            <a:spAutoFit/>
          </a:bodyPr>
          <a:lstStyle/>
          <a:p>
            <a:r>
              <a:rPr lang="en-GB" sz="3200" b="1" dirty="0"/>
              <a:t>Can you spot the meaning of the </a:t>
            </a:r>
            <a:r>
              <a:rPr lang="en-GB" sz="3200" b="1" dirty="0">
                <a:solidFill>
                  <a:srgbClr val="008000"/>
                </a:solidFill>
              </a:rPr>
              <a:t>modal verb</a:t>
            </a:r>
            <a:r>
              <a:rPr lang="en-GB" sz="3200" b="1" dirty="0"/>
              <a:t>?</a:t>
            </a:r>
            <a:endParaRPr lang="en-GB" sz="3200" b="1" dirty="0">
              <a:solidFill>
                <a:srgbClr val="008000"/>
              </a:solidFill>
            </a:endParaRPr>
          </a:p>
        </p:txBody>
      </p:sp>
    </p:spTree>
    <p:extLst>
      <p:ext uri="{BB962C8B-B14F-4D97-AF65-F5344CB8AC3E}">
        <p14:creationId xmlns:p14="http://schemas.microsoft.com/office/powerpoint/2010/main" val="266461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1+#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1+#ppt_w/2"/>
                                          </p:val>
                                        </p:tav>
                                        <p:tav tm="100000">
                                          <p:val>
                                            <p:strVal val="#ppt_x"/>
                                          </p:val>
                                        </p:tav>
                                      </p:tavLst>
                                    </p:anim>
                                    <p:anim calcmode="lin" valueType="num">
                                      <p:cBhvr additive="base">
                                        <p:cTn id="42"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8" grpId="0" animBg="1"/>
      <p:bldP spid="22" grpId="0" build="p"/>
      <p:bldP spid="23"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4" name="TextBox 13">
            <a:extLst>
              <a:ext uri="{FF2B5EF4-FFF2-40B4-BE49-F238E27FC236}">
                <a16:creationId xmlns:a16="http://schemas.microsoft.com/office/drawing/2014/main" id="{043E3BA0-A585-44BE-9D73-ADF38A696515}"/>
              </a:ext>
            </a:extLst>
          </p:cNvPr>
          <p:cNvSpPr txBox="1"/>
          <p:nvPr/>
        </p:nvSpPr>
        <p:spPr>
          <a:xfrm>
            <a:off x="740640" y="663101"/>
            <a:ext cx="10573555" cy="584775"/>
          </a:xfrm>
          <a:prstGeom prst="rect">
            <a:avLst/>
          </a:prstGeom>
          <a:noFill/>
        </p:spPr>
        <p:txBody>
          <a:bodyPr wrap="square" rtlCol="0">
            <a:spAutoFit/>
          </a:bodyPr>
          <a:lstStyle/>
          <a:p>
            <a:r>
              <a:rPr lang="en-GB" sz="3200" b="1" dirty="0"/>
              <a:t>Can you choose the best </a:t>
            </a:r>
            <a:r>
              <a:rPr lang="en-GB" sz="3200" b="1" dirty="0">
                <a:solidFill>
                  <a:srgbClr val="008000"/>
                </a:solidFill>
              </a:rPr>
              <a:t>modal verb</a:t>
            </a:r>
            <a:r>
              <a:rPr lang="en-GB" sz="3200" b="1" dirty="0"/>
              <a:t>?</a:t>
            </a:r>
            <a:endParaRPr lang="en-GB" sz="3200" b="1" dirty="0">
              <a:solidFill>
                <a:srgbClr val="008000"/>
              </a:solidFill>
            </a:endParaRPr>
          </a:p>
        </p:txBody>
      </p:sp>
      <p:sp>
        <p:nvSpPr>
          <p:cNvPr id="19" name="TextBox 18">
            <a:extLst>
              <a:ext uri="{FF2B5EF4-FFF2-40B4-BE49-F238E27FC236}">
                <a16:creationId xmlns:a16="http://schemas.microsoft.com/office/drawing/2014/main" id="{95186737-72ED-4E73-B8B0-51F415AB3E67}"/>
              </a:ext>
            </a:extLst>
          </p:cNvPr>
          <p:cNvSpPr txBox="1"/>
          <p:nvPr/>
        </p:nvSpPr>
        <p:spPr>
          <a:xfrm>
            <a:off x="10088397" y="509692"/>
            <a:ext cx="1479999" cy="2145268"/>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Certainty</a:t>
            </a:r>
            <a:endParaRPr lang="en-GB" sz="2000" dirty="0"/>
          </a:p>
          <a:p>
            <a:pPr algn="ctr"/>
            <a:r>
              <a:rPr lang="en-GB" sz="2000" dirty="0">
                <a:solidFill>
                  <a:srgbClr val="008000"/>
                </a:solidFill>
              </a:rPr>
              <a:t>may</a:t>
            </a:r>
          </a:p>
          <a:p>
            <a:pPr algn="ctr"/>
            <a:r>
              <a:rPr lang="en-GB" sz="2000" dirty="0">
                <a:solidFill>
                  <a:srgbClr val="008000"/>
                </a:solidFill>
              </a:rPr>
              <a:t>might</a:t>
            </a:r>
          </a:p>
          <a:p>
            <a:pPr algn="ctr"/>
            <a:r>
              <a:rPr lang="en-GB" sz="2000" dirty="0">
                <a:solidFill>
                  <a:srgbClr val="008000"/>
                </a:solidFill>
              </a:rPr>
              <a:t>would</a:t>
            </a:r>
          </a:p>
          <a:p>
            <a:pPr algn="ctr"/>
            <a:r>
              <a:rPr lang="en-GB" sz="2000" dirty="0">
                <a:solidFill>
                  <a:srgbClr val="008000"/>
                </a:solidFill>
              </a:rPr>
              <a:t>shall</a:t>
            </a:r>
          </a:p>
          <a:p>
            <a:pPr algn="ctr"/>
            <a:r>
              <a:rPr lang="en-GB" sz="2000" dirty="0">
                <a:solidFill>
                  <a:srgbClr val="008000"/>
                </a:solidFill>
              </a:rPr>
              <a:t>will</a:t>
            </a:r>
          </a:p>
        </p:txBody>
      </p:sp>
      <p:sp>
        <p:nvSpPr>
          <p:cNvPr id="20" name="TextBox 19">
            <a:extLst>
              <a:ext uri="{FF2B5EF4-FFF2-40B4-BE49-F238E27FC236}">
                <a16:creationId xmlns:a16="http://schemas.microsoft.com/office/drawing/2014/main" id="{C43FEADB-C6C0-4219-B73E-78E46B4E0A92}"/>
              </a:ext>
            </a:extLst>
          </p:cNvPr>
          <p:cNvSpPr txBox="1"/>
          <p:nvPr/>
        </p:nvSpPr>
        <p:spPr>
          <a:xfrm>
            <a:off x="10068399" y="2778732"/>
            <a:ext cx="1489998" cy="1123712"/>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Ability</a:t>
            </a:r>
          </a:p>
          <a:p>
            <a:pPr algn="ctr"/>
            <a:r>
              <a:rPr lang="en-GB" sz="2000" dirty="0">
                <a:solidFill>
                  <a:srgbClr val="008000"/>
                </a:solidFill>
              </a:rPr>
              <a:t>can</a:t>
            </a:r>
          </a:p>
          <a:p>
            <a:pPr algn="ctr"/>
            <a:r>
              <a:rPr lang="en-GB" sz="2000" dirty="0">
                <a:solidFill>
                  <a:srgbClr val="008000"/>
                </a:solidFill>
              </a:rPr>
              <a:t>could</a:t>
            </a:r>
          </a:p>
        </p:txBody>
      </p:sp>
      <p:sp>
        <p:nvSpPr>
          <p:cNvPr id="21" name="TextBox 20">
            <a:extLst>
              <a:ext uri="{FF2B5EF4-FFF2-40B4-BE49-F238E27FC236}">
                <a16:creationId xmlns:a16="http://schemas.microsoft.com/office/drawing/2014/main" id="{46FBAAD6-1AA2-40BD-8FA1-36CCB60CD4DA}"/>
              </a:ext>
            </a:extLst>
          </p:cNvPr>
          <p:cNvSpPr txBox="1"/>
          <p:nvPr/>
        </p:nvSpPr>
        <p:spPr>
          <a:xfrm>
            <a:off x="10068399" y="4026216"/>
            <a:ext cx="1479999" cy="1464231"/>
          </a:xfrm>
          <a:prstGeom prst="round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t>Obligation</a:t>
            </a:r>
            <a:endParaRPr lang="en-GB" sz="2000" dirty="0"/>
          </a:p>
          <a:p>
            <a:pPr algn="ctr"/>
            <a:r>
              <a:rPr lang="en-GB" sz="2000" dirty="0">
                <a:solidFill>
                  <a:srgbClr val="008000"/>
                </a:solidFill>
              </a:rPr>
              <a:t>must</a:t>
            </a:r>
          </a:p>
          <a:p>
            <a:pPr algn="ctr"/>
            <a:r>
              <a:rPr lang="en-GB" sz="2000" dirty="0">
                <a:solidFill>
                  <a:srgbClr val="008000"/>
                </a:solidFill>
              </a:rPr>
              <a:t>should</a:t>
            </a:r>
          </a:p>
          <a:p>
            <a:pPr algn="ctr"/>
            <a:r>
              <a:rPr lang="en-GB" sz="2000" dirty="0">
                <a:solidFill>
                  <a:srgbClr val="008000"/>
                </a:solidFill>
              </a:rPr>
              <a:t>ought (to)</a:t>
            </a:r>
          </a:p>
        </p:txBody>
      </p:sp>
      <p:sp>
        <p:nvSpPr>
          <p:cNvPr id="4" name="Rectangle 3">
            <a:extLst>
              <a:ext uri="{FF2B5EF4-FFF2-40B4-BE49-F238E27FC236}">
                <a16:creationId xmlns:a16="http://schemas.microsoft.com/office/drawing/2014/main" id="{C80F28D1-89B2-4DA8-9C93-4FFEED29984F}"/>
              </a:ext>
            </a:extLst>
          </p:cNvPr>
          <p:cNvSpPr/>
          <p:nvPr/>
        </p:nvSpPr>
        <p:spPr>
          <a:xfrm>
            <a:off x="740640" y="1531988"/>
            <a:ext cx="6096000" cy="646331"/>
          </a:xfrm>
          <a:prstGeom prst="rect">
            <a:avLst/>
          </a:prstGeom>
        </p:spPr>
        <p:txBody>
          <a:bodyPr>
            <a:spAutoFit/>
          </a:bodyPr>
          <a:lstStyle/>
          <a:p>
            <a:pPr lvl="0">
              <a:lnSpc>
                <a:spcPct val="150000"/>
              </a:lnSpc>
            </a:pPr>
            <a:r>
              <a:rPr lang="en-GB" sz="2400" i="1" dirty="0">
                <a:solidFill>
                  <a:prstClr val="black"/>
                </a:solidFill>
                <a:latin typeface="Calibri Light"/>
              </a:rPr>
              <a:t>Hermione _______ </a:t>
            </a:r>
            <a:r>
              <a:rPr lang="en-GB" sz="2400" b="1" i="1" dirty="0">
                <a:solidFill>
                  <a:prstClr val="black"/>
                </a:solidFill>
                <a:latin typeface="Calibri Light"/>
              </a:rPr>
              <a:t>do</a:t>
            </a:r>
            <a:r>
              <a:rPr lang="en-GB" sz="2400" i="1" dirty="0">
                <a:solidFill>
                  <a:prstClr val="black"/>
                </a:solidFill>
                <a:latin typeface="Calibri Light"/>
              </a:rPr>
              <a:t> spells already.</a:t>
            </a:r>
          </a:p>
        </p:txBody>
      </p:sp>
      <p:pic>
        <p:nvPicPr>
          <p:cNvPr id="15" name="Picture 14" descr="A drawing of a cartoon character&#10;&#10;Description generated with high confidence">
            <a:extLst>
              <a:ext uri="{FF2B5EF4-FFF2-40B4-BE49-F238E27FC236}">
                <a16:creationId xmlns:a16="http://schemas.microsoft.com/office/drawing/2014/main" id="{30574A29-79B3-4AAF-9058-FF26842B80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43004" y="2586540"/>
            <a:ext cx="640937" cy="995061"/>
          </a:xfrm>
          <a:prstGeom prst="rect">
            <a:avLst/>
          </a:prstGeom>
        </p:spPr>
      </p:pic>
      <p:sp>
        <p:nvSpPr>
          <p:cNvPr id="18" name="Speech Bubble: Rectangle with Corners Rounded 17">
            <a:extLst>
              <a:ext uri="{FF2B5EF4-FFF2-40B4-BE49-F238E27FC236}">
                <a16:creationId xmlns:a16="http://schemas.microsoft.com/office/drawing/2014/main" id="{CB113C61-6E36-41AA-B4B1-1343B7E234DC}"/>
              </a:ext>
            </a:extLst>
          </p:cNvPr>
          <p:cNvSpPr/>
          <p:nvPr/>
        </p:nvSpPr>
        <p:spPr>
          <a:xfrm>
            <a:off x="5840362" y="1582326"/>
            <a:ext cx="2798188" cy="1335614"/>
          </a:xfrm>
          <a:prstGeom prst="wedgeRoundRectCallout">
            <a:avLst>
              <a:gd name="adj1" fmla="val 64507"/>
              <a:gd name="adj2" fmla="val 40767"/>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Which modal verb would show Hermione’s </a:t>
            </a:r>
            <a:r>
              <a:rPr lang="en-GB" b="1" dirty="0">
                <a:solidFill>
                  <a:schemeClr val="tx1"/>
                </a:solidFill>
                <a:latin typeface="Comic Sans MS" panose="030F0702030302020204" pitchFamily="66" charset="0"/>
              </a:rPr>
              <a:t>ability</a:t>
            </a:r>
            <a:r>
              <a:rPr lang="en-GB" dirty="0">
                <a:solidFill>
                  <a:schemeClr val="tx1"/>
                </a:solidFill>
                <a:latin typeface="Comic Sans MS" panose="030F0702030302020204" pitchFamily="66" charset="0"/>
              </a:rPr>
              <a:t>?</a:t>
            </a:r>
          </a:p>
        </p:txBody>
      </p:sp>
      <p:sp>
        <p:nvSpPr>
          <p:cNvPr id="26" name="Rounded Rectangular Callout 2">
            <a:extLst>
              <a:ext uri="{FF2B5EF4-FFF2-40B4-BE49-F238E27FC236}">
                <a16:creationId xmlns:a16="http://schemas.microsoft.com/office/drawing/2014/main" id="{28F7BE15-54FC-4077-8395-DB26432A688D}"/>
              </a:ext>
            </a:extLst>
          </p:cNvPr>
          <p:cNvSpPr/>
          <p:nvPr/>
        </p:nvSpPr>
        <p:spPr>
          <a:xfrm>
            <a:off x="10068399" y="5679046"/>
            <a:ext cx="1453339"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ANSWERS</a:t>
            </a:r>
          </a:p>
        </p:txBody>
      </p:sp>
      <p:sp>
        <p:nvSpPr>
          <p:cNvPr id="5" name="Rectangle 4">
            <a:extLst>
              <a:ext uri="{FF2B5EF4-FFF2-40B4-BE49-F238E27FC236}">
                <a16:creationId xmlns:a16="http://schemas.microsoft.com/office/drawing/2014/main" id="{60B920FD-3965-4B69-931F-5A7FA8625872}"/>
              </a:ext>
            </a:extLst>
          </p:cNvPr>
          <p:cNvSpPr/>
          <p:nvPr/>
        </p:nvSpPr>
        <p:spPr>
          <a:xfrm>
            <a:off x="1242229" y="2171024"/>
            <a:ext cx="811184" cy="461665"/>
          </a:xfrm>
          <a:prstGeom prst="rect">
            <a:avLst/>
          </a:prstGeom>
        </p:spPr>
        <p:txBody>
          <a:bodyPr wrap="none">
            <a:spAutoFit/>
          </a:bodyPr>
          <a:lstStyle/>
          <a:p>
            <a:pPr lvl="0" algn="ctr"/>
            <a:r>
              <a:rPr lang="en-GB" sz="2400" dirty="0">
                <a:solidFill>
                  <a:srgbClr val="008000"/>
                </a:solidFill>
              </a:rPr>
              <a:t>must</a:t>
            </a:r>
            <a:endParaRPr lang="en-GB" sz="2000" dirty="0">
              <a:solidFill>
                <a:srgbClr val="008000"/>
              </a:solidFill>
            </a:endParaRPr>
          </a:p>
        </p:txBody>
      </p:sp>
      <p:sp>
        <p:nvSpPr>
          <p:cNvPr id="27" name="Rectangle 26">
            <a:extLst>
              <a:ext uri="{FF2B5EF4-FFF2-40B4-BE49-F238E27FC236}">
                <a16:creationId xmlns:a16="http://schemas.microsoft.com/office/drawing/2014/main" id="{69920C84-297B-40E1-8EE9-B552078940C9}"/>
              </a:ext>
            </a:extLst>
          </p:cNvPr>
          <p:cNvSpPr/>
          <p:nvPr/>
        </p:nvSpPr>
        <p:spPr>
          <a:xfrm>
            <a:off x="2280668" y="2150032"/>
            <a:ext cx="615874" cy="461665"/>
          </a:xfrm>
          <a:prstGeom prst="rect">
            <a:avLst/>
          </a:prstGeom>
        </p:spPr>
        <p:txBody>
          <a:bodyPr wrap="none">
            <a:spAutoFit/>
          </a:bodyPr>
          <a:lstStyle/>
          <a:p>
            <a:pPr lvl="0" algn="ctr"/>
            <a:r>
              <a:rPr lang="en-GB" sz="2400" dirty="0">
                <a:solidFill>
                  <a:srgbClr val="008000"/>
                </a:solidFill>
              </a:rPr>
              <a:t>will</a:t>
            </a:r>
            <a:endParaRPr lang="en-GB" sz="2000" dirty="0">
              <a:solidFill>
                <a:srgbClr val="008000"/>
              </a:solidFill>
            </a:endParaRPr>
          </a:p>
        </p:txBody>
      </p:sp>
      <p:sp>
        <p:nvSpPr>
          <p:cNvPr id="28" name="Rectangle 27">
            <a:extLst>
              <a:ext uri="{FF2B5EF4-FFF2-40B4-BE49-F238E27FC236}">
                <a16:creationId xmlns:a16="http://schemas.microsoft.com/office/drawing/2014/main" id="{12C2A315-EBD1-4B8A-98AD-65302F741610}"/>
              </a:ext>
            </a:extLst>
          </p:cNvPr>
          <p:cNvSpPr/>
          <p:nvPr/>
        </p:nvSpPr>
        <p:spPr>
          <a:xfrm>
            <a:off x="3123797" y="2171023"/>
            <a:ext cx="621324" cy="461665"/>
          </a:xfrm>
          <a:prstGeom prst="rect">
            <a:avLst/>
          </a:prstGeom>
        </p:spPr>
        <p:txBody>
          <a:bodyPr wrap="none">
            <a:spAutoFit/>
          </a:bodyPr>
          <a:lstStyle/>
          <a:p>
            <a:pPr lvl="0" algn="ctr"/>
            <a:r>
              <a:rPr lang="en-GB" sz="2400" dirty="0">
                <a:solidFill>
                  <a:srgbClr val="008000"/>
                </a:solidFill>
              </a:rPr>
              <a:t>can</a:t>
            </a:r>
            <a:endParaRPr lang="en-GB" sz="2000" dirty="0">
              <a:solidFill>
                <a:srgbClr val="008000"/>
              </a:solidFill>
            </a:endParaRPr>
          </a:p>
        </p:txBody>
      </p:sp>
      <p:sp>
        <p:nvSpPr>
          <p:cNvPr id="29" name="Rectangle 28">
            <a:extLst>
              <a:ext uri="{FF2B5EF4-FFF2-40B4-BE49-F238E27FC236}">
                <a16:creationId xmlns:a16="http://schemas.microsoft.com/office/drawing/2014/main" id="{2AA1B678-C7D3-454B-8C6D-B737C581B4E4}"/>
              </a:ext>
            </a:extLst>
          </p:cNvPr>
          <p:cNvSpPr/>
          <p:nvPr/>
        </p:nvSpPr>
        <p:spPr>
          <a:xfrm>
            <a:off x="740640" y="3231107"/>
            <a:ext cx="6096000" cy="589072"/>
          </a:xfrm>
          <a:prstGeom prst="rect">
            <a:avLst/>
          </a:prstGeom>
        </p:spPr>
        <p:txBody>
          <a:bodyPr>
            <a:spAutoFit/>
          </a:bodyPr>
          <a:lstStyle/>
          <a:p>
            <a:pPr lvl="0">
              <a:lnSpc>
                <a:spcPct val="150000"/>
              </a:lnSpc>
            </a:pPr>
            <a:r>
              <a:rPr lang="en-GB" sz="2400" i="1" dirty="0">
                <a:solidFill>
                  <a:prstClr val="black"/>
                </a:solidFill>
                <a:latin typeface="Calibri Light"/>
              </a:rPr>
              <a:t>Harry _______ </a:t>
            </a:r>
            <a:r>
              <a:rPr lang="en-GB" sz="2400" b="1" i="1" dirty="0">
                <a:solidFill>
                  <a:prstClr val="black"/>
                </a:solidFill>
                <a:latin typeface="Calibri Light"/>
              </a:rPr>
              <a:t>be</a:t>
            </a:r>
            <a:r>
              <a:rPr lang="en-GB" sz="2400" i="1" dirty="0">
                <a:solidFill>
                  <a:prstClr val="black"/>
                </a:solidFill>
                <a:latin typeface="Calibri Light"/>
              </a:rPr>
              <a:t> a good wizard.</a:t>
            </a:r>
          </a:p>
        </p:txBody>
      </p:sp>
      <p:sp>
        <p:nvSpPr>
          <p:cNvPr id="30" name="Speech Bubble: Rectangle with Corners Rounded 29">
            <a:extLst>
              <a:ext uri="{FF2B5EF4-FFF2-40B4-BE49-F238E27FC236}">
                <a16:creationId xmlns:a16="http://schemas.microsoft.com/office/drawing/2014/main" id="{1FEA474B-05CB-438F-BE74-5BB9C4BFF560}"/>
              </a:ext>
            </a:extLst>
          </p:cNvPr>
          <p:cNvSpPr/>
          <p:nvPr/>
        </p:nvSpPr>
        <p:spPr>
          <a:xfrm>
            <a:off x="5840360" y="3460287"/>
            <a:ext cx="2798188" cy="1335614"/>
          </a:xfrm>
          <a:prstGeom prst="wedgeRoundRectCallout">
            <a:avLst>
              <a:gd name="adj1" fmla="val 63980"/>
              <a:gd name="adj2" fmla="val -3873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Which modal verb could show Harry is </a:t>
            </a:r>
            <a:r>
              <a:rPr lang="en-GB" b="1" dirty="0">
                <a:solidFill>
                  <a:schemeClr val="tx1"/>
                </a:solidFill>
                <a:latin typeface="Comic Sans MS" panose="030F0702030302020204" pitchFamily="66" charset="0"/>
              </a:rPr>
              <a:t>not sure </a:t>
            </a:r>
            <a:r>
              <a:rPr lang="en-GB" dirty="0">
                <a:solidFill>
                  <a:schemeClr val="tx1"/>
                </a:solidFill>
                <a:latin typeface="Comic Sans MS" panose="030F0702030302020204" pitchFamily="66" charset="0"/>
              </a:rPr>
              <a:t>he will be a good wizard?</a:t>
            </a:r>
          </a:p>
        </p:txBody>
      </p:sp>
      <p:sp>
        <p:nvSpPr>
          <p:cNvPr id="31" name="Rectangle 30">
            <a:extLst>
              <a:ext uri="{FF2B5EF4-FFF2-40B4-BE49-F238E27FC236}">
                <a16:creationId xmlns:a16="http://schemas.microsoft.com/office/drawing/2014/main" id="{6B9D0290-B814-4010-8C7A-17EBDDCD226E}"/>
              </a:ext>
            </a:extLst>
          </p:cNvPr>
          <p:cNvSpPr/>
          <p:nvPr/>
        </p:nvSpPr>
        <p:spPr>
          <a:xfrm>
            <a:off x="864515" y="3919194"/>
            <a:ext cx="906338" cy="461665"/>
          </a:xfrm>
          <a:prstGeom prst="rect">
            <a:avLst/>
          </a:prstGeom>
        </p:spPr>
        <p:txBody>
          <a:bodyPr wrap="none">
            <a:spAutoFit/>
          </a:bodyPr>
          <a:lstStyle/>
          <a:p>
            <a:pPr lvl="0" algn="ctr"/>
            <a:r>
              <a:rPr lang="en-GB" sz="2400" dirty="0">
                <a:solidFill>
                  <a:srgbClr val="008000"/>
                </a:solidFill>
              </a:rPr>
              <a:t>might</a:t>
            </a:r>
            <a:endParaRPr lang="en-GB" sz="2000" dirty="0">
              <a:solidFill>
                <a:srgbClr val="008000"/>
              </a:solidFill>
            </a:endParaRPr>
          </a:p>
        </p:txBody>
      </p:sp>
      <p:sp>
        <p:nvSpPr>
          <p:cNvPr id="32" name="Rectangle 31">
            <a:extLst>
              <a:ext uri="{FF2B5EF4-FFF2-40B4-BE49-F238E27FC236}">
                <a16:creationId xmlns:a16="http://schemas.microsoft.com/office/drawing/2014/main" id="{A6E8D07C-033B-4B24-AFC8-F3F106567BAF}"/>
              </a:ext>
            </a:extLst>
          </p:cNvPr>
          <p:cNvSpPr/>
          <p:nvPr/>
        </p:nvSpPr>
        <p:spPr>
          <a:xfrm>
            <a:off x="1773198" y="3919194"/>
            <a:ext cx="615874" cy="461665"/>
          </a:xfrm>
          <a:prstGeom prst="rect">
            <a:avLst/>
          </a:prstGeom>
        </p:spPr>
        <p:txBody>
          <a:bodyPr wrap="none">
            <a:spAutoFit/>
          </a:bodyPr>
          <a:lstStyle/>
          <a:p>
            <a:pPr lvl="0" algn="ctr"/>
            <a:r>
              <a:rPr lang="en-GB" sz="2400" dirty="0">
                <a:solidFill>
                  <a:srgbClr val="008000"/>
                </a:solidFill>
              </a:rPr>
              <a:t>will</a:t>
            </a:r>
            <a:endParaRPr lang="en-GB" sz="2000" dirty="0">
              <a:solidFill>
                <a:srgbClr val="008000"/>
              </a:solidFill>
            </a:endParaRPr>
          </a:p>
        </p:txBody>
      </p:sp>
      <p:sp>
        <p:nvSpPr>
          <p:cNvPr id="33" name="Rectangle 32">
            <a:extLst>
              <a:ext uri="{FF2B5EF4-FFF2-40B4-BE49-F238E27FC236}">
                <a16:creationId xmlns:a16="http://schemas.microsoft.com/office/drawing/2014/main" id="{C8C55F2B-31FA-49CB-B0D6-86D0A7466C63}"/>
              </a:ext>
            </a:extLst>
          </p:cNvPr>
          <p:cNvSpPr/>
          <p:nvPr/>
        </p:nvSpPr>
        <p:spPr>
          <a:xfrm>
            <a:off x="2393763" y="3919194"/>
            <a:ext cx="1023037" cy="461665"/>
          </a:xfrm>
          <a:prstGeom prst="rect">
            <a:avLst/>
          </a:prstGeom>
        </p:spPr>
        <p:txBody>
          <a:bodyPr wrap="none">
            <a:spAutoFit/>
          </a:bodyPr>
          <a:lstStyle/>
          <a:p>
            <a:pPr lvl="0" algn="ctr"/>
            <a:r>
              <a:rPr lang="en-GB" sz="2400" dirty="0">
                <a:solidFill>
                  <a:srgbClr val="008000"/>
                </a:solidFill>
              </a:rPr>
              <a:t>should</a:t>
            </a:r>
            <a:endParaRPr lang="en-GB" sz="2000" dirty="0">
              <a:solidFill>
                <a:srgbClr val="008000"/>
              </a:solidFill>
            </a:endParaRPr>
          </a:p>
        </p:txBody>
      </p:sp>
    </p:spTree>
    <p:extLst>
      <p:ext uri="{BB962C8B-B14F-4D97-AF65-F5344CB8AC3E}">
        <p14:creationId xmlns:p14="http://schemas.microsoft.com/office/powerpoint/2010/main" val="3555673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9">
                                            <p:txEl>
                                              <p:pRg st="0" end="0"/>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0"/>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56" presetClass="path" presetSubtype="0" accel="50000" decel="50000" fill="hold" grpId="1" nodeType="clickEffect">
                                  <p:stCondLst>
                                    <p:cond delay="0"/>
                                  </p:stCondLst>
                                  <p:childTnLst>
                                    <p:animMotion origin="layout" path="M -6.25E-7 -1.48148E-6 L -0.07213 -0.07824 " pathEditMode="relative" rAng="0" ptsTypes="AA">
                                      <p:cBhvr>
                                        <p:cTn id="48" dur="2000" fill="hold"/>
                                        <p:tgtEl>
                                          <p:spTgt spid="28"/>
                                        </p:tgtEl>
                                        <p:attrNameLst>
                                          <p:attrName>ppt_x</p:attrName>
                                          <p:attrName>ppt_y</p:attrName>
                                        </p:attrNameLst>
                                      </p:cBhvr>
                                      <p:rCtr x="-3607" y="-3912"/>
                                    </p:animMotion>
                                  </p:childTnLst>
                                </p:cTn>
                              </p:par>
                            </p:childTnLst>
                          </p:cTn>
                        </p:par>
                      </p:childTnLst>
                    </p:cTn>
                  </p:par>
                  <p:par>
                    <p:cTn id="49" fill="hold">
                      <p:stCondLst>
                        <p:cond delay="indefinite"/>
                      </p:stCondLst>
                      <p:childTnLst>
                        <p:par>
                          <p:cTn id="50" fill="hold">
                            <p:stCondLst>
                              <p:cond delay="0"/>
                            </p:stCondLst>
                            <p:childTnLst>
                              <p:par>
                                <p:cTn id="51" presetID="56" presetClass="path" presetSubtype="0" accel="50000" decel="50000" fill="hold" grpId="1" nodeType="clickEffect">
                                  <p:stCondLst>
                                    <p:cond delay="0"/>
                                  </p:stCondLst>
                                  <p:childTnLst>
                                    <p:animMotion origin="layout" path="M -2.91667E-6 -2.59259E-6 L 0.06654 -0.08287 " pathEditMode="relative" rAng="0" ptsTypes="AA">
                                      <p:cBhvr>
                                        <p:cTn id="52" dur="2000" fill="hold"/>
                                        <p:tgtEl>
                                          <p:spTgt spid="31"/>
                                        </p:tgtEl>
                                        <p:attrNameLst>
                                          <p:attrName>ppt_x</p:attrName>
                                          <p:attrName>ppt_y</p:attrName>
                                        </p:attrNameLst>
                                      </p:cBhvr>
                                      <p:rCtr x="3320" y="-414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8" grpId="0" animBg="1"/>
      <p:bldP spid="26" grpId="0" animBg="1"/>
      <p:bldP spid="5" grpId="0"/>
      <p:bldP spid="27" grpId="0"/>
      <p:bldP spid="28" grpId="0"/>
      <p:bldP spid="28" grpId="1"/>
      <p:bldP spid="29" grpId="0" build="p"/>
      <p:bldP spid="30" grpId="0" animBg="1"/>
      <p:bldP spid="31" grpId="0"/>
      <p:bldP spid="31" grpId="1"/>
      <p:bldP spid="32" grpId="0"/>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806" y="275635"/>
            <a:ext cx="9851923" cy="1995617"/>
          </a:xfrm>
        </p:spPr>
        <p:txBody>
          <a:bodyPr>
            <a:noAutofit/>
          </a:bodyPr>
          <a:lstStyle/>
          <a:p>
            <a:pPr algn="l"/>
            <a:br>
              <a:rPr lang="en-GB" dirty="0"/>
            </a:br>
            <a:br>
              <a:rPr lang="en-GB" dirty="0"/>
            </a:br>
            <a:r>
              <a:rPr lang="en-GB" sz="4800" b="1" dirty="0">
                <a:latin typeface="+mn-lt"/>
              </a:rPr>
              <a:t>Relative Clauses</a:t>
            </a:r>
            <a:br>
              <a:rPr lang="en-GB" dirty="0"/>
            </a:br>
            <a:br>
              <a:rPr lang="en-GB" sz="3200" dirty="0">
                <a:latin typeface="+mn-lt"/>
              </a:rPr>
            </a:br>
            <a:endParaRPr lang="en-GB" sz="3200" dirty="0">
              <a:solidFill>
                <a:srgbClr val="7030A0"/>
              </a:solidFill>
              <a:latin typeface="+mn-lt"/>
            </a:endParaRPr>
          </a:p>
        </p:txBody>
      </p:sp>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5" name="Speech Bubble: Rectangle with Corners Rounded 4">
            <a:extLst>
              <a:ext uri="{FF2B5EF4-FFF2-40B4-BE49-F238E27FC236}">
                <a16:creationId xmlns:a16="http://schemas.microsoft.com/office/drawing/2014/main" id="{0679D9F7-C45F-4817-8F15-3C4033A71A53}"/>
              </a:ext>
            </a:extLst>
          </p:cNvPr>
          <p:cNvSpPr/>
          <p:nvPr/>
        </p:nvSpPr>
        <p:spPr>
          <a:xfrm>
            <a:off x="4098375" y="2206129"/>
            <a:ext cx="4921824" cy="2024678"/>
          </a:xfrm>
          <a:prstGeom prst="wedgeRoundRectCallout">
            <a:avLst>
              <a:gd name="adj1" fmla="val 65319"/>
              <a:gd name="adj2" fmla="val 3812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What is a relative clause? </a:t>
            </a:r>
          </a:p>
          <a:p>
            <a:pPr algn="ctr"/>
            <a:endParaRPr lang="en-GB" dirty="0">
              <a:solidFill>
                <a:schemeClr val="tx1"/>
              </a:solidFill>
              <a:latin typeface="Comic Sans MS" panose="030F0702030302020204" pitchFamily="66" charset="0"/>
            </a:endParaRPr>
          </a:p>
          <a:p>
            <a:pPr algn="ctr"/>
            <a:r>
              <a:rPr lang="en-GB" dirty="0">
                <a:solidFill>
                  <a:schemeClr val="tx1"/>
                </a:solidFill>
                <a:latin typeface="Comic Sans MS" panose="030F0702030302020204" pitchFamily="66" charset="0"/>
              </a:rPr>
              <a:t>How can we write them?</a:t>
            </a:r>
          </a:p>
          <a:p>
            <a:pPr algn="ctr"/>
            <a:endParaRPr lang="en-GB" dirty="0">
              <a:solidFill>
                <a:schemeClr val="tx1"/>
              </a:solidFill>
              <a:latin typeface="Comic Sans MS" panose="030F0702030302020204" pitchFamily="66" charset="0"/>
            </a:endParaRPr>
          </a:p>
        </p:txBody>
      </p:sp>
      <p:pic>
        <p:nvPicPr>
          <p:cNvPr id="7" name="Picture 6">
            <a:extLst>
              <a:ext uri="{FF2B5EF4-FFF2-40B4-BE49-F238E27FC236}">
                <a16:creationId xmlns:a16="http://schemas.microsoft.com/office/drawing/2014/main" id="{A042D1EB-D2DD-498E-B72A-327B2435084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8298" y="3712638"/>
            <a:ext cx="1058267" cy="1103714"/>
          </a:xfrm>
          <a:prstGeom prst="rect">
            <a:avLst/>
          </a:prstGeom>
        </p:spPr>
      </p:pic>
      <p:pic>
        <p:nvPicPr>
          <p:cNvPr id="8" name="Picture 7">
            <a:extLst>
              <a:ext uri="{FF2B5EF4-FFF2-40B4-BE49-F238E27FC236}">
                <a16:creationId xmlns:a16="http://schemas.microsoft.com/office/drawing/2014/main" id="{01D357D2-F1E6-4DBD-BADD-2AB2AAD4ADEC}"/>
              </a:ext>
            </a:extLst>
          </p:cNvPr>
          <p:cNvPicPr>
            <a:picLocks noChangeAspect="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22183" y="5342148"/>
            <a:ext cx="751776" cy="784061"/>
          </a:xfrm>
          <a:prstGeom prst="rect">
            <a:avLst/>
          </a:prstGeom>
        </p:spPr>
      </p:pic>
      <p:sp>
        <p:nvSpPr>
          <p:cNvPr id="9" name="Speech Bubble: Rectangle with Corners Rounded 8">
            <a:extLst>
              <a:ext uri="{FF2B5EF4-FFF2-40B4-BE49-F238E27FC236}">
                <a16:creationId xmlns:a16="http://schemas.microsoft.com/office/drawing/2014/main" id="{7F78ED51-20E0-4BE2-A6C0-288802AFA9E7}"/>
              </a:ext>
            </a:extLst>
          </p:cNvPr>
          <p:cNvSpPr/>
          <p:nvPr/>
        </p:nvSpPr>
        <p:spPr>
          <a:xfrm>
            <a:off x="1689705" y="5178374"/>
            <a:ext cx="1421985" cy="784061"/>
          </a:xfrm>
          <a:prstGeom prst="wedgeRoundRectCallout">
            <a:avLst>
              <a:gd name="adj1" fmla="val -76158"/>
              <a:gd name="adj2" fmla="val 35132"/>
              <a:gd name="adj3" fmla="val 16667"/>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You can teach this as two sessions: </a:t>
            </a:r>
            <a:r>
              <a:rPr lang="en-GB" sz="1200" b="1" dirty="0">
                <a:solidFill>
                  <a:schemeClr val="tx1"/>
                </a:solidFill>
              </a:rPr>
              <a:t>Part A</a:t>
            </a:r>
            <a:r>
              <a:rPr lang="en-GB" sz="1200" dirty="0">
                <a:solidFill>
                  <a:schemeClr val="tx1"/>
                </a:solidFill>
              </a:rPr>
              <a:t> &amp; </a:t>
            </a:r>
            <a:r>
              <a:rPr lang="en-GB" sz="1200" b="1" dirty="0">
                <a:solidFill>
                  <a:schemeClr val="tx1"/>
                </a:solidFill>
              </a:rPr>
              <a:t>Part B</a:t>
            </a:r>
          </a:p>
        </p:txBody>
      </p:sp>
    </p:spTree>
    <p:extLst>
      <p:ext uri="{BB962C8B-B14F-4D97-AF65-F5344CB8AC3E}">
        <p14:creationId xmlns:p14="http://schemas.microsoft.com/office/powerpoint/2010/main" val="1759723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pic>
        <p:nvPicPr>
          <p:cNvPr id="22" name="Picture 21" descr="A drawing of a cartoon character&#10;&#10;Description generated with high confidence">
            <a:extLst>
              <a:ext uri="{FF2B5EF4-FFF2-40B4-BE49-F238E27FC236}">
                <a16:creationId xmlns:a16="http://schemas.microsoft.com/office/drawing/2014/main" id="{D4E6EB24-BDA7-4D51-A120-26CDD4B61A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65022" y="3238547"/>
            <a:ext cx="640937" cy="995061"/>
          </a:xfrm>
          <a:prstGeom prst="rect">
            <a:avLst/>
          </a:prstGeom>
        </p:spPr>
      </p:pic>
      <p:sp>
        <p:nvSpPr>
          <p:cNvPr id="4" name="Rectangle 3">
            <a:extLst>
              <a:ext uri="{FF2B5EF4-FFF2-40B4-BE49-F238E27FC236}">
                <a16:creationId xmlns:a16="http://schemas.microsoft.com/office/drawing/2014/main" id="{64AF3060-4373-42E0-9590-2D0CD8643645}"/>
              </a:ext>
            </a:extLst>
          </p:cNvPr>
          <p:cNvSpPr/>
          <p:nvPr/>
        </p:nvSpPr>
        <p:spPr>
          <a:xfrm>
            <a:off x="748526" y="801440"/>
            <a:ext cx="10657433" cy="892552"/>
          </a:xfrm>
          <a:prstGeom prst="rect">
            <a:avLst/>
          </a:prstGeom>
        </p:spPr>
        <p:txBody>
          <a:bodyPr wrap="square">
            <a:spAutoFit/>
          </a:bodyPr>
          <a:lstStyle/>
          <a:p>
            <a:pPr lvl="0"/>
            <a:r>
              <a:rPr lang="en-GB" sz="2800" b="1" dirty="0">
                <a:solidFill>
                  <a:schemeClr val="accent6">
                    <a:lumMod val="75000"/>
                  </a:schemeClr>
                </a:solidFill>
                <a:ea typeface="Times New Roman" panose="02020603050405020304" pitchFamily="18" charset="0"/>
                <a:cs typeface="Arial" panose="020B0604020202020204" pitchFamily="34" charset="0"/>
              </a:rPr>
              <a:t>Relative clauses </a:t>
            </a:r>
            <a:r>
              <a:rPr lang="en-GB" sz="2800" dirty="0">
                <a:solidFill>
                  <a:srgbClr val="000000"/>
                </a:solidFill>
                <a:ea typeface="Times New Roman" panose="02020603050405020304" pitchFamily="18" charset="0"/>
                <a:cs typeface="Arial" panose="020B0604020202020204" pitchFamily="34" charset="0"/>
              </a:rPr>
              <a:t>can </a:t>
            </a:r>
            <a:r>
              <a:rPr lang="en-GB" sz="2800" dirty="0">
                <a:solidFill>
                  <a:prstClr val="black"/>
                </a:solidFill>
                <a:ea typeface="Times New Roman" panose="02020603050405020304" pitchFamily="18" charset="0"/>
              </a:rPr>
              <a:t>give more information about a </a:t>
            </a:r>
            <a:r>
              <a:rPr lang="en-GB" sz="2800" dirty="0">
                <a:solidFill>
                  <a:srgbClr val="0000FF"/>
                </a:solidFill>
                <a:ea typeface="Times New Roman" panose="02020603050405020304" pitchFamily="18" charset="0"/>
              </a:rPr>
              <a:t>noun</a:t>
            </a:r>
            <a:r>
              <a:rPr lang="en-GB" sz="2800" dirty="0">
                <a:solidFill>
                  <a:prstClr val="black"/>
                </a:solidFill>
                <a:ea typeface="Times New Roman" panose="02020603050405020304" pitchFamily="18" charset="0"/>
              </a:rPr>
              <a:t> or </a:t>
            </a:r>
            <a:r>
              <a:rPr lang="en-GB" sz="2800" dirty="0">
                <a:solidFill>
                  <a:srgbClr val="FF6600"/>
                </a:solidFill>
                <a:ea typeface="Times New Roman" panose="02020603050405020304" pitchFamily="18" charset="0"/>
              </a:rPr>
              <a:t>pronoun</a:t>
            </a:r>
            <a:r>
              <a:rPr lang="en-GB" sz="2800" dirty="0">
                <a:solidFill>
                  <a:prstClr val="black"/>
                </a:solidFill>
                <a:ea typeface="Times New Roman" panose="02020603050405020304" pitchFamily="18" charset="0"/>
              </a:rPr>
              <a:t>.</a:t>
            </a:r>
          </a:p>
          <a:p>
            <a:pPr lvl="0"/>
            <a:r>
              <a:rPr lang="en-GB" sz="2400" dirty="0">
                <a:solidFill>
                  <a:prstClr val="black"/>
                </a:solidFill>
                <a:ea typeface="Times New Roman" panose="02020603050405020304" pitchFamily="18" charset="0"/>
                <a:cs typeface="Arial" panose="020B0604020202020204" pitchFamily="34" charset="0"/>
              </a:rPr>
              <a:t>They usually begin with a </a:t>
            </a:r>
            <a:r>
              <a:rPr lang="en-GB" sz="2400" u="sng" dirty="0">
                <a:ea typeface="Times New Roman" panose="02020603050405020304" pitchFamily="18" charset="0"/>
                <a:cs typeface="Arial" panose="020B0604020202020204" pitchFamily="34" charset="0"/>
              </a:rPr>
              <a:t>relative pronoun</a:t>
            </a:r>
            <a:r>
              <a:rPr lang="en-GB" sz="2400" dirty="0">
                <a:solidFill>
                  <a:prstClr val="black"/>
                </a:solidFill>
                <a:ea typeface="Times New Roman" panose="02020603050405020304" pitchFamily="18" charset="0"/>
                <a:cs typeface="Arial" panose="020B0604020202020204" pitchFamily="34" charset="0"/>
              </a:rPr>
              <a:t>.</a:t>
            </a:r>
            <a:endParaRPr lang="en-GB" sz="2400" dirty="0">
              <a:solidFill>
                <a:prstClr val="black"/>
              </a:solidFill>
              <a:ea typeface="Times New Roman" panose="02020603050405020304" pitchFamily="18" charset="0"/>
            </a:endParaRPr>
          </a:p>
        </p:txBody>
      </p:sp>
      <p:sp>
        <p:nvSpPr>
          <p:cNvPr id="12" name="TextBox 11">
            <a:extLst>
              <a:ext uri="{FF2B5EF4-FFF2-40B4-BE49-F238E27FC236}">
                <a16:creationId xmlns:a16="http://schemas.microsoft.com/office/drawing/2014/main" id="{820334AD-F137-45F4-8CB2-84E1E50317BC}"/>
              </a:ext>
            </a:extLst>
          </p:cNvPr>
          <p:cNvSpPr txBox="1"/>
          <p:nvPr/>
        </p:nvSpPr>
        <p:spPr>
          <a:xfrm>
            <a:off x="1251318" y="2506156"/>
            <a:ext cx="7282396" cy="461665"/>
          </a:xfrm>
          <a:prstGeom prst="rect">
            <a:avLst/>
          </a:prstGeom>
          <a:noFill/>
        </p:spPr>
        <p:txBody>
          <a:bodyPr wrap="square" rtlCol="0">
            <a:spAutoFit/>
          </a:bodyPr>
          <a:lstStyle/>
          <a:p>
            <a:r>
              <a:rPr lang="en-GB" sz="2400" b="1" i="1" dirty="0"/>
              <a:t>Hagrid</a:t>
            </a:r>
            <a:r>
              <a:rPr lang="en-GB" sz="2400" i="1" dirty="0"/>
              <a:t> searched in his pockets.</a:t>
            </a:r>
          </a:p>
        </p:txBody>
      </p:sp>
      <p:sp>
        <p:nvSpPr>
          <p:cNvPr id="13" name="Rounded Rectangular Callout 2">
            <a:extLst>
              <a:ext uri="{FF2B5EF4-FFF2-40B4-BE49-F238E27FC236}">
                <a16:creationId xmlns:a16="http://schemas.microsoft.com/office/drawing/2014/main" id="{7672E730-B340-4675-8811-EE6111AC592B}"/>
              </a:ext>
            </a:extLst>
          </p:cNvPr>
          <p:cNvSpPr/>
          <p:nvPr/>
        </p:nvSpPr>
        <p:spPr>
          <a:xfrm>
            <a:off x="6956282" y="1998870"/>
            <a:ext cx="4129208" cy="541576"/>
          </a:xfrm>
          <a:prstGeom prst="wedgeRoundRectCallout">
            <a:avLst>
              <a:gd name="adj1" fmla="val 39544"/>
              <a:gd name="adj2" fmla="val 159021"/>
              <a:gd name="adj3" fmla="val 16667"/>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Tell me more about </a:t>
            </a:r>
            <a:r>
              <a:rPr lang="en-GB" sz="2400" b="1" dirty="0">
                <a:solidFill>
                  <a:schemeClr val="tx1"/>
                </a:solidFill>
              </a:rPr>
              <a:t>Hagrid</a:t>
            </a:r>
            <a:r>
              <a:rPr lang="en-GB" sz="2400" dirty="0">
                <a:solidFill>
                  <a:schemeClr val="tx1"/>
                </a:solidFill>
              </a:rPr>
              <a:t>.</a:t>
            </a:r>
            <a:endParaRPr lang="en-GB" sz="2800" dirty="0"/>
          </a:p>
        </p:txBody>
      </p:sp>
      <p:sp>
        <p:nvSpPr>
          <p:cNvPr id="15" name="Rectangle 14">
            <a:extLst>
              <a:ext uri="{FF2B5EF4-FFF2-40B4-BE49-F238E27FC236}">
                <a16:creationId xmlns:a16="http://schemas.microsoft.com/office/drawing/2014/main" id="{9BE86551-DB6E-4DCC-8502-C7919422EBF3}"/>
              </a:ext>
            </a:extLst>
          </p:cNvPr>
          <p:cNvSpPr/>
          <p:nvPr/>
        </p:nvSpPr>
        <p:spPr>
          <a:xfrm>
            <a:off x="1251318" y="3274413"/>
            <a:ext cx="8737905" cy="461665"/>
          </a:xfrm>
          <a:prstGeom prst="rect">
            <a:avLst/>
          </a:prstGeom>
        </p:spPr>
        <p:txBody>
          <a:bodyPr wrap="none">
            <a:spAutoFit/>
          </a:bodyPr>
          <a:lstStyle/>
          <a:p>
            <a:pPr lvl="0"/>
            <a:r>
              <a:rPr lang="en-GB" sz="2400" b="1" dirty="0">
                <a:latin typeface="+mj-lt"/>
              </a:rPr>
              <a:t>Hagrid</a:t>
            </a:r>
            <a:r>
              <a:rPr lang="en-GB" sz="2400" dirty="0">
                <a:latin typeface="+mj-lt"/>
              </a:rPr>
              <a:t>, </a:t>
            </a:r>
            <a:r>
              <a:rPr lang="en-GB" sz="2400" i="1" u="sng" dirty="0">
                <a:solidFill>
                  <a:srgbClr val="008000"/>
                </a:solidFill>
                <a:latin typeface="+mj-lt"/>
              </a:rPr>
              <a:t>who</a:t>
            </a:r>
            <a:r>
              <a:rPr lang="en-GB" sz="2400" i="1" dirty="0">
                <a:solidFill>
                  <a:srgbClr val="008000"/>
                </a:solidFill>
                <a:latin typeface="+mj-lt"/>
              </a:rPr>
              <a:t> had squashed the cake in earlier</a:t>
            </a:r>
            <a:r>
              <a:rPr lang="en-GB" sz="2400" dirty="0">
                <a:latin typeface="+mj-lt"/>
              </a:rPr>
              <a:t>, searched in his pockets</a:t>
            </a:r>
            <a:r>
              <a:rPr lang="en-GB" sz="2400" i="1" dirty="0">
                <a:solidFill>
                  <a:srgbClr val="0000FF"/>
                </a:solidFill>
                <a:latin typeface="+mj-lt"/>
              </a:rPr>
              <a:t>.</a:t>
            </a:r>
          </a:p>
        </p:txBody>
      </p:sp>
      <p:sp>
        <p:nvSpPr>
          <p:cNvPr id="17" name="Rectangle 16">
            <a:extLst>
              <a:ext uri="{FF2B5EF4-FFF2-40B4-BE49-F238E27FC236}">
                <a16:creationId xmlns:a16="http://schemas.microsoft.com/office/drawing/2014/main" id="{04E9A61D-CEA3-4B0C-B20A-1EE5E1B3E8AD}"/>
              </a:ext>
            </a:extLst>
          </p:cNvPr>
          <p:cNvSpPr/>
          <p:nvPr/>
        </p:nvSpPr>
        <p:spPr>
          <a:xfrm>
            <a:off x="1251317" y="3774360"/>
            <a:ext cx="6765635" cy="461665"/>
          </a:xfrm>
          <a:prstGeom prst="rect">
            <a:avLst/>
          </a:prstGeom>
        </p:spPr>
        <p:txBody>
          <a:bodyPr wrap="none">
            <a:spAutoFit/>
          </a:bodyPr>
          <a:lstStyle/>
          <a:p>
            <a:pPr lvl="0"/>
            <a:r>
              <a:rPr lang="en-GB" sz="2400" b="1" dirty="0">
                <a:latin typeface="+mj-lt"/>
              </a:rPr>
              <a:t>Hagrid</a:t>
            </a:r>
            <a:r>
              <a:rPr lang="en-GB" sz="2400" dirty="0">
                <a:latin typeface="+mj-lt"/>
              </a:rPr>
              <a:t>, </a:t>
            </a:r>
            <a:r>
              <a:rPr lang="en-GB" sz="2400" i="1" u="sng" dirty="0">
                <a:solidFill>
                  <a:srgbClr val="008000"/>
                </a:solidFill>
                <a:latin typeface="+mj-lt"/>
              </a:rPr>
              <a:t>who</a:t>
            </a:r>
            <a:r>
              <a:rPr lang="en-GB" sz="2400" i="1" dirty="0">
                <a:solidFill>
                  <a:srgbClr val="008000"/>
                </a:solidFill>
                <a:latin typeface="+mj-lt"/>
              </a:rPr>
              <a:t> had lost his keys</a:t>
            </a:r>
            <a:r>
              <a:rPr lang="en-GB" sz="2400" dirty="0">
                <a:latin typeface="+mj-lt"/>
              </a:rPr>
              <a:t>, searched in his pockets</a:t>
            </a:r>
            <a:r>
              <a:rPr lang="en-GB" sz="2400" i="1" dirty="0">
                <a:solidFill>
                  <a:srgbClr val="0000FF"/>
                </a:solidFill>
                <a:latin typeface="+mj-lt"/>
              </a:rPr>
              <a:t>.</a:t>
            </a:r>
          </a:p>
        </p:txBody>
      </p:sp>
      <p:sp>
        <p:nvSpPr>
          <p:cNvPr id="18" name="Rectangle 17">
            <a:extLst>
              <a:ext uri="{FF2B5EF4-FFF2-40B4-BE49-F238E27FC236}">
                <a16:creationId xmlns:a16="http://schemas.microsoft.com/office/drawing/2014/main" id="{026BAF62-F11C-4226-9858-D7AA747D0C20}"/>
              </a:ext>
            </a:extLst>
          </p:cNvPr>
          <p:cNvSpPr/>
          <p:nvPr/>
        </p:nvSpPr>
        <p:spPr>
          <a:xfrm>
            <a:off x="1251316" y="4273896"/>
            <a:ext cx="9209059" cy="461665"/>
          </a:xfrm>
          <a:prstGeom prst="rect">
            <a:avLst/>
          </a:prstGeom>
        </p:spPr>
        <p:txBody>
          <a:bodyPr wrap="none">
            <a:spAutoFit/>
          </a:bodyPr>
          <a:lstStyle/>
          <a:p>
            <a:pPr lvl="0"/>
            <a:r>
              <a:rPr lang="en-GB" sz="2400" b="1" dirty="0">
                <a:latin typeface="+mj-lt"/>
              </a:rPr>
              <a:t>Hagrid</a:t>
            </a:r>
            <a:r>
              <a:rPr lang="en-GB" sz="2400" dirty="0">
                <a:latin typeface="+mj-lt"/>
              </a:rPr>
              <a:t>, </a:t>
            </a:r>
            <a:r>
              <a:rPr lang="en-GB" sz="2400" i="1" u="sng" dirty="0">
                <a:solidFill>
                  <a:srgbClr val="008000"/>
                </a:solidFill>
                <a:latin typeface="+mj-lt"/>
              </a:rPr>
              <a:t>who</a:t>
            </a:r>
            <a:r>
              <a:rPr lang="en-GB" sz="2400" i="1" dirty="0">
                <a:solidFill>
                  <a:srgbClr val="008000"/>
                </a:solidFill>
                <a:latin typeface="+mj-lt"/>
              </a:rPr>
              <a:t> hoped the snake was not poisonous</a:t>
            </a:r>
            <a:r>
              <a:rPr lang="en-GB" sz="2400" dirty="0">
                <a:latin typeface="+mj-lt"/>
              </a:rPr>
              <a:t>, searched in his pockets</a:t>
            </a:r>
            <a:r>
              <a:rPr lang="en-GB" sz="2400" i="1" dirty="0">
                <a:solidFill>
                  <a:srgbClr val="0000FF"/>
                </a:solidFill>
                <a:latin typeface="+mj-lt"/>
              </a:rPr>
              <a:t>.</a:t>
            </a:r>
          </a:p>
        </p:txBody>
      </p:sp>
      <p:sp>
        <p:nvSpPr>
          <p:cNvPr id="24" name="Speech Bubble: Rectangle with Corners Rounded 23">
            <a:extLst>
              <a:ext uri="{FF2B5EF4-FFF2-40B4-BE49-F238E27FC236}">
                <a16:creationId xmlns:a16="http://schemas.microsoft.com/office/drawing/2014/main" id="{2AAEF150-CCC3-46CB-93BF-42E473C1539C}"/>
              </a:ext>
            </a:extLst>
          </p:cNvPr>
          <p:cNvSpPr/>
          <p:nvPr/>
        </p:nvSpPr>
        <p:spPr>
          <a:xfrm>
            <a:off x="1689705" y="5469528"/>
            <a:ext cx="1003247" cy="456858"/>
          </a:xfrm>
          <a:prstGeom prst="wedgeRoundRectCallout">
            <a:avLst>
              <a:gd name="adj1" fmla="val -76158"/>
              <a:gd name="adj2" fmla="val 35132"/>
              <a:gd name="adj3" fmla="val 16667"/>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lumMod val="65000"/>
                    <a:lumOff val="35000"/>
                  </a:schemeClr>
                </a:solidFill>
                <a:latin typeface="Comic Sans MS" panose="030F0702030302020204" pitchFamily="66" charset="0"/>
              </a:rPr>
              <a:t>Part A</a:t>
            </a:r>
          </a:p>
        </p:txBody>
      </p:sp>
      <p:pic>
        <p:nvPicPr>
          <p:cNvPr id="25" name="Picture 24">
            <a:extLst>
              <a:ext uri="{FF2B5EF4-FFF2-40B4-BE49-F238E27FC236}">
                <a16:creationId xmlns:a16="http://schemas.microsoft.com/office/drawing/2014/main" id="{B522022D-B76C-4B56-8A0D-ACE80CA83A48}"/>
              </a:ext>
            </a:extLst>
          </p:cNvPr>
          <p:cNvPicPr>
            <a:picLocks noChangeAspect="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22183" y="5342148"/>
            <a:ext cx="751776" cy="784061"/>
          </a:xfrm>
          <a:prstGeom prst="rect">
            <a:avLst/>
          </a:prstGeom>
        </p:spPr>
      </p:pic>
      <p:sp>
        <p:nvSpPr>
          <p:cNvPr id="14" name="Text Box 11">
            <a:extLst>
              <a:ext uri="{FF2B5EF4-FFF2-40B4-BE49-F238E27FC236}">
                <a16:creationId xmlns:a16="http://schemas.microsoft.com/office/drawing/2014/main" id="{2F473AD4-A5B8-4672-BABA-41F9D4346158}"/>
              </a:ext>
            </a:extLst>
          </p:cNvPr>
          <p:cNvSpPr txBox="1"/>
          <p:nvPr/>
        </p:nvSpPr>
        <p:spPr>
          <a:xfrm>
            <a:off x="5987846" y="5186859"/>
            <a:ext cx="5418114" cy="828675"/>
          </a:xfrm>
          <a:prstGeom prst="rect">
            <a:avLst/>
          </a:prstGeom>
          <a:solidFill>
            <a:srgbClr val="70AD47">
              <a:lumMod val="60000"/>
              <a:lumOff val="4000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0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Relative Pronouns (&amp; Relative Adverbs)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who, which, whom, whose, that, (where, when)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130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13" grpId="0" animBg="1"/>
      <p:bldP spid="15" grpId="0"/>
      <p:bldP spid="17"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pic>
        <p:nvPicPr>
          <p:cNvPr id="22" name="Picture 21" descr="A drawing of a cartoon character&#10;&#10;Description generated with high confidence">
            <a:extLst>
              <a:ext uri="{FF2B5EF4-FFF2-40B4-BE49-F238E27FC236}">
                <a16:creationId xmlns:a16="http://schemas.microsoft.com/office/drawing/2014/main" id="{D4E6EB24-BDA7-4D51-A120-26CDD4B61A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65022" y="3238547"/>
            <a:ext cx="640937" cy="995061"/>
          </a:xfrm>
          <a:prstGeom prst="rect">
            <a:avLst/>
          </a:prstGeom>
        </p:spPr>
      </p:pic>
      <p:sp>
        <p:nvSpPr>
          <p:cNvPr id="4" name="Rectangle 3">
            <a:extLst>
              <a:ext uri="{FF2B5EF4-FFF2-40B4-BE49-F238E27FC236}">
                <a16:creationId xmlns:a16="http://schemas.microsoft.com/office/drawing/2014/main" id="{64AF3060-4373-42E0-9590-2D0CD8643645}"/>
              </a:ext>
            </a:extLst>
          </p:cNvPr>
          <p:cNvSpPr/>
          <p:nvPr/>
        </p:nvSpPr>
        <p:spPr>
          <a:xfrm>
            <a:off x="748526" y="801440"/>
            <a:ext cx="10657433" cy="892552"/>
          </a:xfrm>
          <a:prstGeom prst="rect">
            <a:avLst/>
          </a:prstGeom>
        </p:spPr>
        <p:txBody>
          <a:bodyPr wrap="square">
            <a:spAutoFit/>
          </a:bodyPr>
          <a:lstStyle/>
          <a:p>
            <a:pPr lvl="0"/>
            <a:r>
              <a:rPr lang="en-GB" sz="2800" b="1" dirty="0">
                <a:solidFill>
                  <a:schemeClr val="accent6">
                    <a:lumMod val="75000"/>
                  </a:schemeClr>
                </a:solidFill>
                <a:ea typeface="Times New Roman" panose="02020603050405020304" pitchFamily="18" charset="0"/>
                <a:cs typeface="Arial" panose="020B0604020202020204" pitchFamily="34" charset="0"/>
              </a:rPr>
              <a:t>Relative clauses </a:t>
            </a:r>
            <a:r>
              <a:rPr lang="en-GB" sz="2800" dirty="0">
                <a:solidFill>
                  <a:srgbClr val="000000"/>
                </a:solidFill>
                <a:ea typeface="Times New Roman" panose="02020603050405020304" pitchFamily="18" charset="0"/>
                <a:cs typeface="Arial" panose="020B0604020202020204" pitchFamily="34" charset="0"/>
              </a:rPr>
              <a:t>can </a:t>
            </a:r>
            <a:r>
              <a:rPr lang="en-GB" sz="2800" dirty="0">
                <a:solidFill>
                  <a:prstClr val="black"/>
                </a:solidFill>
                <a:ea typeface="Times New Roman" panose="02020603050405020304" pitchFamily="18" charset="0"/>
              </a:rPr>
              <a:t>give more information about a </a:t>
            </a:r>
            <a:r>
              <a:rPr lang="en-GB" sz="2800" dirty="0">
                <a:solidFill>
                  <a:srgbClr val="0000FF"/>
                </a:solidFill>
                <a:ea typeface="Times New Roman" panose="02020603050405020304" pitchFamily="18" charset="0"/>
              </a:rPr>
              <a:t>noun</a:t>
            </a:r>
            <a:r>
              <a:rPr lang="en-GB" sz="2800" dirty="0">
                <a:solidFill>
                  <a:prstClr val="black"/>
                </a:solidFill>
                <a:ea typeface="Times New Roman" panose="02020603050405020304" pitchFamily="18" charset="0"/>
              </a:rPr>
              <a:t> or </a:t>
            </a:r>
            <a:r>
              <a:rPr lang="en-GB" sz="2800" dirty="0">
                <a:solidFill>
                  <a:srgbClr val="FF6600"/>
                </a:solidFill>
                <a:ea typeface="Times New Roman" panose="02020603050405020304" pitchFamily="18" charset="0"/>
              </a:rPr>
              <a:t>pronoun</a:t>
            </a:r>
            <a:r>
              <a:rPr lang="en-GB" sz="2800" dirty="0">
                <a:solidFill>
                  <a:prstClr val="black"/>
                </a:solidFill>
                <a:ea typeface="Times New Roman" panose="02020603050405020304" pitchFamily="18" charset="0"/>
              </a:rPr>
              <a:t>.</a:t>
            </a:r>
          </a:p>
          <a:p>
            <a:pPr lvl="0"/>
            <a:r>
              <a:rPr lang="en-GB" sz="2400" dirty="0">
                <a:solidFill>
                  <a:prstClr val="black"/>
                </a:solidFill>
                <a:ea typeface="Times New Roman" panose="02020603050405020304" pitchFamily="18" charset="0"/>
                <a:cs typeface="Arial" panose="020B0604020202020204" pitchFamily="34" charset="0"/>
              </a:rPr>
              <a:t>They usually begin with a </a:t>
            </a:r>
            <a:r>
              <a:rPr lang="en-GB" sz="2400" u="sng" dirty="0">
                <a:ea typeface="Times New Roman" panose="02020603050405020304" pitchFamily="18" charset="0"/>
                <a:cs typeface="Arial" panose="020B0604020202020204" pitchFamily="34" charset="0"/>
              </a:rPr>
              <a:t>relative pronoun</a:t>
            </a:r>
            <a:r>
              <a:rPr lang="en-GB" sz="2400" dirty="0">
                <a:solidFill>
                  <a:prstClr val="black"/>
                </a:solidFill>
                <a:ea typeface="Times New Roman" panose="02020603050405020304" pitchFamily="18" charset="0"/>
                <a:cs typeface="Arial" panose="020B0604020202020204" pitchFamily="34" charset="0"/>
              </a:rPr>
              <a:t>.</a:t>
            </a:r>
            <a:endParaRPr lang="en-GB" sz="2400" dirty="0">
              <a:solidFill>
                <a:prstClr val="black"/>
              </a:solidFill>
              <a:ea typeface="Times New Roman" panose="02020603050405020304" pitchFamily="18" charset="0"/>
            </a:endParaRPr>
          </a:p>
        </p:txBody>
      </p:sp>
      <p:sp>
        <p:nvSpPr>
          <p:cNvPr id="12" name="TextBox 11">
            <a:extLst>
              <a:ext uri="{FF2B5EF4-FFF2-40B4-BE49-F238E27FC236}">
                <a16:creationId xmlns:a16="http://schemas.microsoft.com/office/drawing/2014/main" id="{820334AD-F137-45F4-8CB2-84E1E50317BC}"/>
              </a:ext>
            </a:extLst>
          </p:cNvPr>
          <p:cNvSpPr txBox="1"/>
          <p:nvPr/>
        </p:nvSpPr>
        <p:spPr>
          <a:xfrm>
            <a:off x="1251318" y="2506156"/>
            <a:ext cx="7282396" cy="461665"/>
          </a:xfrm>
          <a:prstGeom prst="rect">
            <a:avLst/>
          </a:prstGeom>
          <a:noFill/>
        </p:spPr>
        <p:txBody>
          <a:bodyPr wrap="square" rtlCol="0">
            <a:spAutoFit/>
          </a:bodyPr>
          <a:lstStyle/>
          <a:p>
            <a:r>
              <a:rPr lang="en-GB" sz="2400" i="1" dirty="0"/>
              <a:t>Hagrid searched in his </a:t>
            </a:r>
            <a:r>
              <a:rPr lang="en-GB" sz="2400" b="1" i="1" dirty="0"/>
              <a:t>pockets</a:t>
            </a:r>
            <a:r>
              <a:rPr lang="en-GB" sz="2400" i="1" dirty="0"/>
              <a:t>.</a:t>
            </a:r>
          </a:p>
        </p:txBody>
      </p:sp>
      <p:sp>
        <p:nvSpPr>
          <p:cNvPr id="13" name="Rounded Rectangular Callout 2">
            <a:extLst>
              <a:ext uri="{FF2B5EF4-FFF2-40B4-BE49-F238E27FC236}">
                <a16:creationId xmlns:a16="http://schemas.microsoft.com/office/drawing/2014/main" id="{7672E730-B340-4675-8811-EE6111AC592B}"/>
              </a:ext>
            </a:extLst>
          </p:cNvPr>
          <p:cNvSpPr/>
          <p:nvPr/>
        </p:nvSpPr>
        <p:spPr>
          <a:xfrm>
            <a:off x="6619164" y="1998870"/>
            <a:ext cx="4466326" cy="541576"/>
          </a:xfrm>
          <a:prstGeom prst="wedgeRoundRectCallout">
            <a:avLst>
              <a:gd name="adj1" fmla="val 39544"/>
              <a:gd name="adj2" fmla="val 159021"/>
              <a:gd name="adj3" fmla="val 16667"/>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Tell me more about </a:t>
            </a:r>
            <a:r>
              <a:rPr lang="en-GB" sz="2400" b="1" dirty="0">
                <a:solidFill>
                  <a:schemeClr val="tx1"/>
                </a:solidFill>
              </a:rPr>
              <a:t>the pockets</a:t>
            </a:r>
            <a:r>
              <a:rPr lang="en-GB" sz="2400" dirty="0">
                <a:solidFill>
                  <a:schemeClr val="tx1"/>
                </a:solidFill>
              </a:rPr>
              <a:t>.</a:t>
            </a:r>
            <a:endParaRPr lang="en-GB" sz="2800" dirty="0"/>
          </a:p>
        </p:txBody>
      </p:sp>
      <p:sp>
        <p:nvSpPr>
          <p:cNvPr id="15" name="Rectangle 14">
            <a:extLst>
              <a:ext uri="{FF2B5EF4-FFF2-40B4-BE49-F238E27FC236}">
                <a16:creationId xmlns:a16="http://schemas.microsoft.com/office/drawing/2014/main" id="{9BE86551-DB6E-4DCC-8502-C7919422EBF3}"/>
              </a:ext>
            </a:extLst>
          </p:cNvPr>
          <p:cNvSpPr/>
          <p:nvPr/>
        </p:nvSpPr>
        <p:spPr>
          <a:xfrm>
            <a:off x="1251318" y="3274413"/>
            <a:ext cx="8407558" cy="461665"/>
          </a:xfrm>
          <a:prstGeom prst="rect">
            <a:avLst/>
          </a:prstGeom>
        </p:spPr>
        <p:txBody>
          <a:bodyPr wrap="none">
            <a:spAutoFit/>
          </a:bodyPr>
          <a:lstStyle/>
          <a:p>
            <a:pPr lvl="0"/>
            <a:r>
              <a:rPr lang="en-GB" sz="2400" dirty="0">
                <a:latin typeface="+mj-lt"/>
              </a:rPr>
              <a:t>Hagrid</a:t>
            </a:r>
            <a:r>
              <a:rPr lang="en-GB" sz="2400" b="1" dirty="0">
                <a:latin typeface="+mj-lt"/>
              </a:rPr>
              <a:t> </a:t>
            </a:r>
            <a:r>
              <a:rPr lang="en-GB" sz="2400" dirty="0">
                <a:latin typeface="+mj-lt"/>
              </a:rPr>
              <a:t>searched in his </a:t>
            </a:r>
            <a:r>
              <a:rPr lang="en-GB" sz="2400" b="1" dirty="0">
                <a:latin typeface="+mj-lt"/>
              </a:rPr>
              <a:t>pockets</a:t>
            </a:r>
            <a:r>
              <a:rPr lang="en-GB" sz="2400" dirty="0">
                <a:latin typeface="+mj-lt"/>
              </a:rPr>
              <a:t> </a:t>
            </a:r>
            <a:r>
              <a:rPr lang="en-GB" sz="2400" i="1" u="sng" dirty="0">
                <a:solidFill>
                  <a:srgbClr val="008000"/>
                </a:solidFill>
                <a:latin typeface="+mj-lt"/>
              </a:rPr>
              <a:t>which</a:t>
            </a:r>
            <a:r>
              <a:rPr lang="en-GB" sz="2400" i="1" dirty="0">
                <a:solidFill>
                  <a:srgbClr val="008000"/>
                </a:solidFill>
                <a:latin typeface="+mj-lt"/>
              </a:rPr>
              <a:t> were larger than potato sacks.</a:t>
            </a:r>
            <a:endParaRPr lang="en-GB" sz="2400" i="1" dirty="0">
              <a:solidFill>
                <a:srgbClr val="0000FF"/>
              </a:solidFill>
              <a:latin typeface="+mj-lt"/>
            </a:endParaRPr>
          </a:p>
        </p:txBody>
      </p:sp>
      <p:sp>
        <p:nvSpPr>
          <p:cNvPr id="14" name="Rectangle 13">
            <a:extLst>
              <a:ext uri="{FF2B5EF4-FFF2-40B4-BE49-F238E27FC236}">
                <a16:creationId xmlns:a16="http://schemas.microsoft.com/office/drawing/2014/main" id="{70C6B801-3B6D-418C-ABE1-FD46A13EE0C6}"/>
              </a:ext>
            </a:extLst>
          </p:cNvPr>
          <p:cNvSpPr/>
          <p:nvPr/>
        </p:nvSpPr>
        <p:spPr>
          <a:xfrm>
            <a:off x="1251318" y="3785071"/>
            <a:ext cx="6839373" cy="461665"/>
          </a:xfrm>
          <a:prstGeom prst="rect">
            <a:avLst/>
          </a:prstGeom>
        </p:spPr>
        <p:txBody>
          <a:bodyPr wrap="none">
            <a:spAutoFit/>
          </a:bodyPr>
          <a:lstStyle/>
          <a:p>
            <a:pPr lvl="0"/>
            <a:r>
              <a:rPr lang="en-GB" sz="2400" dirty="0">
                <a:latin typeface="+mj-lt"/>
              </a:rPr>
              <a:t>Hagrid</a:t>
            </a:r>
            <a:r>
              <a:rPr lang="en-GB" sz="2400" b="1" dirty="0">
                <a:latin typeface="+mj-lt"/>
              </a:rPr>
              <a:t> </a:t>
            </a:r>
            <a:r>
              <a:rPr lang="en-GB" sz="2400" dirty="0">
                <a:latin typeface="+mj-lt"/>
              </a:rPr>
              <a:t>searched in his </a:t>
            </a:r>
            <a:r>
              <a:rPr lang="en-GB" sz="2400" b="1" dirty="0">
                <a:latin typeface="+mj-lt"/>
              </a:rPr>
              <a:t>pockets</a:t>
            </a:r>
            <a:r>
              <a:rPr lang="en-GB" sz="2400" dirty="0">
                <a:latin typeface="+mj-lt"/>
              </a:rPr>
              <a:t> </a:t>
            </a:r>
            <a:r>
              <a:rPr lang="en-GB" sz="2400" i="1" u="sng" dirty="0">
                <a:solidFill>
                  <a:srgbClr val="008000"/>
                </a:solidFill>
                <a:latin typeface="+mj-lt"/>
              </a:rPr>
              <a:t>where</a:t>
            </a:r>
            <a:r>
              <a:rPr lang="en-GB" sz="2400" i="1" dirty="0">
                <a:solidFill>
                  <a:srgbClr val="008000"/>
                </a:solidFill>
                <a:latin typeface="+mj-lt"/>
              </a:rPr>
              <a:t> he kept his tools.</a:t>
            </a:r>
            <a:endParaRPr lang="en-GB" sz="2400" i="1" dirty="0">
              <a:solidFill>
                <a:srgbClr val="0000FF"/>
              </a:solidFill>
              <a:latin typeface="+mj-lt"/>
            </a:endParaRPr>
          </a:p>
        </p:txBody>
      </p:sp>
      <p:sp>
        <p:nvSpPr>
          <p:cNvPr id="19" name="Rectangle 18">
            <a:extLst>
              <a:ext uri="{FF2B5EF4-FFF2-40B4-BE49-F238E27FC236}">
                <a16:creationId xmlns:a16="http://schemas.microsoft.com/office/drawing/2014/main" id="{2D6EB6C6-0A87-4240-821C-EA2A2A58978D}"/>
              </a:ext>
            </a:extLst>
          </p:cNvPr>
          <p:cNvSpPr/>
          <p:nvPr/>
        </p:nvSpPr>
        <p:spPr>
          <a:xfrm>
            <a:off x="1247529" y="4284813"/>
            <a:ext cx="8457443" cy="461665"/>
          </a:xfrm>
          <a:prstGeom prst="rect">
            <a:avLst/>
          </a:prstGeom>
        </p:spPr>
        <p:txBody>
          <a:bodyPr wrap="none">
            <a:spAutoFit/>
          </a:bodyPr>
          <a:lstStyle/>
          <a:p>
            <a:pPr lvl="0"/>
            <a:r>
              <a:rPr lang="en-GB" sz="2400" dirty="0">
                <a:latin typeface="+mj-lt"/>
              </a:rPr>
              <a:t>Hagrid</a:t>
            </a:r>
            <a:r>
              <a:rPr lang="en-GB" sz="2400" b="1" dirty="0">
                <a:latin typeface="+mj-lt"/>
              </a:rPr>
              <a:t> </a:t>
            </a:r>
            <a:r>
              <a:rPr lang="en-GB" sz="2400" dirty="0">
                <a:latin typeface="+mj-lt"/>
              </a:rPr>
              <a:t>searched in his </a:t>
            </a:r>
            <a:r>
              <a:rPr lang="en-GB" sz="2400" b="1" dirty="0">
                <a:latin typeface="+mj-lt"/>
              </a:rPr>
              <a:t>pockets</a:t>
            </a:r>
            <a:r>
              <a:rPr lang="en-GB" sz="2400" dirty="0">
                <a:latin typeface="+mj-lt"/>
              </a:rPr>
              <a:t> </a:t>
            </a:r>
            <a:r>
              <a:rPr lang="en-GB" sz="2400" i="1" u="sng" dirty="0">
                <a:solidFill>
                  <a:srgbClr val="008000"/>
                </a:solidFill>
                <a:latin typeface="+mj-lt"/>
              </a:rPr>
              <a:t>that</a:t>
            </a:r>
            <a:r>
              <a:rPr lang="en-GB" sz="2400" i="1" dirty="0">
                <a:solidFill>
                  <a:srgbClr val="008000"/>
                </a:solidFill>
                <a:latin typeface="+mj-lt"/>
              </a:rPr>
              <a:t> wriggled with unknown horrors.</a:t>
            </a:r>
            <a:endParaRPr lang="en-GB" sz="2400" i="1" dirty="0">
              <a:solidFill>
                <a:srgbClr val="0000FF"/>
              </a:solidFill>
              <a:latin typeface="+mj-lt"/>
            </a:endParaRPr>
          </a:p>
        </p:txBody>
      </p:sp>
      <p:sp>
        <p:nvSpPr>
          <p:cNvPr id="20" name="Speech Bubble: Rectangle with Corners Rounded 19">
            <a:extLst>
              <a:ext uri="{FF2B5EF4-FFF2-40B4-BE49-F238E27FC236}">
                <a16:creationId xmlns:a16="http://schemas.microsoft.com/office/drawing/2014/main" id="{D55413CA-5B56-41A1-BFDC-F435C4406829}"/>
              </a:ext>
            </a:extLst>
          </p:cNvPr>
          <p:cNvSpPr/>
          <p:nvPr/>
        </p:nvSpPr>
        <p:spPr>
          <a:xfrm>
            <a:off x="1689705" y="5469528"/>
            <a:ext cx="1003247" cy="456858"/>
          </a:xfrm>
          <a:prstGeom prst="wedgeRoundRectCallout">
            <a:avLst>
              <a:gd name="adj1" fmla="val -76158"/>
              <a:gd name="adj2" fmla="val 35132"/>
              <a:gd name="adj3" fmla="val 16667"/>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lumMod val="65000"/>
                    <a:lumOff val="35000"/>
                  </a:schemeClr>
                </a:solidFill>
                <a:latin typeface="Comic Sans MS" panose="030F0702030302020204" pitchFamily="66" charset="0"/>
              </a:rPr>
              <a:t>Part A</a:t>
            </a:r>
          </a:p>
        </p:txBody>
      </p:sp>
      <p:pic>
        <p:nvPicPr>
          <p:cNvPr id="21" name="Picture 20">
            <a:extLst>
              <a:ext uri="{FF2B5EF4-FFF2-40B4-BE49-F238E27FC236}">
                <a16:creationId xmlns:a16="http://schemas.microsoft.com/office/drawing/2014/main" id="{E37B92BE-EE72-4259-993C-5BD022A49C0E}"/>
              </a:ext>
            </a:extLst>
          </p:cNvPr>
          <p:cNvPicPr>
            <a:picLocks noChangeAspect="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22183" y="5342148"/>
            <a:ext cx="751776" cy="784061"/>
          </a:xfrm>
          <a:prstGeom prst="rect">
            <a:avLst/>
          </a:prstGeom>
        </p:spPr>
      </p:pic>
      <p:sp>
        <p:nvSpPr>
          <p:cNvPr id="17" name="Text Box 11">
            <a:extLst>
              <a:ext uri="{FF2B5EF4-FFF2-40B4-BE49-F238E27FC236}">
                <a16:creationId xmlns:a16="http://schemas.microsoft.com/office/drawing/2014/main" id="{6E5D21AC-5AA2-4348-859F-A954782E9C51}"/>
              </a:ext>
            </a:extLst>
          </p:cNvPr>
          <p:cNvSpPr txBox="1"/>
          <p:nvPr/>
        </p:nvSpPr>
        <p:spPr>
          <a:xfrm>
            <a:off x="5987846" y="5186859"/>
            <a:ext cx="5418114" cy="828675"/>
          </a:xfrm>
          <a:prstGeom prst="rect">
            <a:avLst/>
          </a:prstGeom>
          <a:solidFill>
            <a:srgbClr val="70AD47">
              <a:lumMod val="60000"/>
              <a:lumOff val="40000"/>
            </a:srgbClr>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000" b="1"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Relative Pronouns (&amp; Relative Adverbs)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dirty="0">
                <a:solidFill>
                  <a:srgbClr val="538135"/>
                </a:solidFill>
                <a:effectLst/>
                <a:latin typeface="Calibri" panose="020F0502020204030204" pitchFamily="34" charset="0"/>
                <a:ea typeface="Calibri" panose="020F0502020204030204" pitchFamily="34" charset="0"/>
                <a:cs typeface="Times New Roman" panose="02020603050405020304" pitchFamily="18" charset="0"/>
              </a:rPr>
              <a:t>who, which, whom, whose, that, (where, when)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86220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4"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EF51F245-3011-489C-88F3-3258BD59FF68}"/>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pic>
        <p:nvPicPr>
          <p:cNvPr id="22" name="Picture 21" descr="A drawing of a cartoon character&#10;&#10;Description generated with high confidence">
            <a:extLst>
              <a:ext uri="{FF2B5EF4-FFF2-40B4-BE49-F238E27FC236}">
                <a16:creationId xmlns:a16="http://schemas.microsoft.com/office/drawing/2014/main" id="{D4E6EB24-BDA7-4D51-A120-26CDD4B61A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6748" y="1831080"/>
            <a:ext cx="640937" cy="995061"/>
          </a:xfrm>
          <a:prstGeom prst="rect">
            <a:avLst/>
          </a:prstGeom>
        </p:spPr>
      </p:pic>
      <p:sp>
        <p:nvSpPr>
          <p:cNvPr id="4" name="Rectangle 3">
            <a:extLst>
              <a:ext uri="{FF2B5EF4-FFF2-40B4-BE49-F238E27FC236}">
                <a16:creationId xmlns:a16="http://schemas.microsoft.com/office/drawing/2014/main" id="{64AF3060-4373-42E0-9590-2D0CD8643645}"/>
              </a:ext>
            </a:extLst>
          </p:cNvPr>
          <p:cNvSpPr/>
          <p:nvPr/>
        </p:nvSpPr>
        <p:spPr>
          <a:xfrm>
            <a:off x="748526" y="801440"/>
            <a:ext cx="10657433" cy="523220"/>
          </a:xfrm>
          <a:prstGeom prst="rect">
            <a:avLst/>
          </a:prstGeom>
        </p:spPr>
        <p:txBody>
          <a:bodyPr wrap="square">
            <a:spAutoFit/>
          </a:bodyPr>
          <a:lstStyle/>
          <a:p>
            <a:pPr lvl="0"/>
            <a:r>
              <a:rPr lang="en-GB" sz="2800" b="1" dirty="0">
                <a:solidFill>
                  <a:schemeClr val="accent6">
                    <a:lumMod val="75000"/>
                  </a:schemeClr>
                </a:solidFill>
                <a:ea typeface="Times New Roman" panose="02020603050405020304" pitchFamily="18" charset="0"/>
                <a:cs typeface="Arial" panose="020B0604020202020204" pitchFamily="34" charset="0"/>
              </a:rPr>
              <a:t>Relative clauses </a:t>
            </a:r>
            <a:r>
              <a:rPr lang="en-GB" sz="2800" dirty="0">
                <a:solidFill>
                  <a:srgbClr val="000000"/>
                </a:solidFill>
                <a:ea typeface="Times New Roman" panose="02020603050405020304" pitchFamily="18" charset="0"/>
                <a:cs typeface="Arial" panose="020B0604020202020204" pitchFamily="34" charset="0"/>
              </a:rPr>
              <a:t>can </a:t>
            </a:r>
            <a:r>
              <a:rPr lang="en-GB" sz="2800" dirty="0">
                <a:solidFill>
                  <a:prstClr val="black"/>
                </a:solidFill>
                <a:ea typeface="Times New Roman" panose="02020603050405020304" pitchFamily="18" charset="0"/>
              </a:rPr>
              <a:t>also relate to a whole clause.</a:t>
            </a:r>
            <a:endParaRPr lang="en-GB" sz="2400" dirty="0">
              <a:solidFill>
                <a:prstClr val="black"/>
              </a:solidFill>
              <a:ea typeface="Times New Roman" panose="02020603050405020304" pitchFamily="18" charset="0"/>
            </a:endParaRPr>
          </a:p>
        </p:txBody>
      </p:sp>
      <p:sp>
        <p:nvSpPr>
          <p:cNvPr id="18" name="TextBox 17">
            <a:extLst>
              <a:ext uri="{FF2B5EF4-FFF2-40B4-BE49-F238E27FC236}">
                <a16:creationId xmlns:a16="http://schemas.microsoft.com/office/drawing/2014/main" id="{3E39482A-D6EF-43EA-9171-F3CE6D5DB1E5}"/>
              </a:ext>
            </a:extLst>
          </p:cNvPr>
          <p:cNvSpPr txBox="1"/>
          <p:nvPr/>
        </p:nvSpPr>
        <p:spPr>
          <a:xfrm>
            <a:off x="832404" y="1743918"/>
            <a:ext cx="3404253" cy="461665"/>
          </a:xfrm>
          <a:prstGeom prst="rect">
            <a:avLst/>
          </a:prstGeom>
          <a:noFill/>
        </p:spPr>
        <p:txBody>
          <a:bodyPr wrap="square" rtlCol="0">
            <a:spAutoFit/>
          </a:bodyPr>
          <a:lstStyle/>
          <a:p>
            <a:r>
              <a:rPr lang="en-GB" sz="2400" i="1" dirty="0">
                <a:latin typeface="+mj-lt"/>
              </a:rPr>
              <a:t>Neville lost his toad.</a:t>
            </a:r>
          </a:p>
        </p:txBody>
      </p:sp>
      <p:sp>
        <p:nvSpPr>
          <p:cNvPr id="20" name="Rectangle 19">
            <a:extLst>
              <a:ext uri="{FF2B5EF4-FFF2-40B4-BE49-F238E27FC236}">
                <a16:creationId xmlns:a16="http://schemas.microsoft.com/office/drawing/2014/main" id="{8229D99F-5444-4516-A43C-64788BE6CECC}"/>
              </a:ext>
            </a:extLst>
          </p:cNvPr>
          <p:cNvSpPr/>
          <p:nvPr/>
        </p:nvSpPr>
        <p:spPr>
          <a:xfrm>
            <a:off x="832404" y="3225537"/>
            <a:ext cx="6530121" cy="461665"/>
          </a:xfrm>
          <a:prstGeom prst="rect">
            <a:avLst/>
          </a:prstGeom>
        </p:spPr>
        <p:txBody>
          <a:bodyPr wrap="none">
            <a:spAutoFit/>
          </a:bodyPr>
          <a:lstStyle/>
          <a:p>
            <a:pPr lvl="0"/>
            <a:r>
              <a:rPr lang="en-GB" sz="2400" i="1" dirty="0">
                <a:solidFill>
                  <a:prstClr val="black"/>
                </a:solidFill>
                <a:latin typeface="Calibri Light"/>
              </a:rPr>
              <a:t>Neville lost his toad</a:t>
            </a:r>
            <a:r>
              <a:rPr lang="en-GB" sz="2400" i="1" dirty="0">
                <a:latin typeface="+mj-lt"/>
              </a:rPr>
              <a:t> </a:t>
            </a:r>
            <a:r>
              <a:rPr lang="en-GB" sz="2400" i="1" dirty="0">
                <a:solidFill>
                  <a:srgbClr val="008000"/>
                </a:solidFill>
                <a:latin typeface="+mj-lt"/>
              </a:rPr>
              <a:t>which meant he was in trouble</a:t>
            </a:r>
            <a:r>
              <a:rPr lang="en-GB" sz="2400" i="1" dirty="0">
                <a:latin typeface="+mj-lt"/>
              </a:rPr>
              <a:t>.</a:t>
            </a:r>
          </a:p>
        </p:txBody>
      </p:sp>
      <p:sp>
        <p:nvSpPr>
          <p:cNvPr id="21" name="Speech Bubble: Rectangle with Corners Rounded 20">
            <a:extLst>
              <a:ext uri="{FF2B5EF4-FFF2-40B4-BE49-F238E27FC236}">
                <a16:creationId xmlns:a16="http://schemas.microsoft.com/office/drawing/2014/main" id="{0BAAD0BE-73BF-444A-90B3-88F4A8FF5EF5}"/>
              </a:ext>
            </a:extLst>
          </p:cNvPr>
          <p:cNvSpPr/>
          <p:nvPr/>
        </p:nvSpPr>
        <p:spPr>
          <a:xfrm>
            <a:off x="7753781" y="1682445"/>
            <a:ext cx="3652178" cy="646166"/>
          </a:xfrm>
          <a:prstGeom prst="wedgeRoundRectCallout">
            <a:avLst>
              <a:gd name="adj1" fmla="val -60832"/>
              <a:gd name="adj2" fmla="val 9736"/>
              <a:gd name="adj3" fmla="val 16667"/>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n w="19050">
                  <a:noFill/>
                </a:ln>
                <a:solidFill>
                  <a:schemeClr val="tx1"/>
                </a:solidFill>
              </a:rPr>
              <a:t>This is a clause.</a:t>
            </a:r>
          </a:p>
        </p:txBody>
      </p:sp>
      <p:sp>
        <p:nvSpPr>
          <p:cNvPr id="23" name="Speech Bubble: Rectangle with Corners Rounded 22">
            <a:extLst>
              <a:ext uri="{FF2B5EF4-FFF2-40B4-BE49-F238E27FC236}">
                <a16:creationId xmlns:a16="http://schemas.microsoft.com/office/drawing/2014/main" id="{A00E18FF-DDAB-48F2-ABDA-D7FCC90012C2}"/>
              </a:ext>
            </a:extLst>
          </p:cNvPr>
          <p:cNvSpPr/>
          <p:nvPr/>
        </p:nvSpPr>
        <p:spPr>
          <a:xfrm>
            <a:off x="7753781" y="2700403"/>
            <a:ext cx="3652178" cy="1458925"/>
          </a:xfrm>
          <a:prstGeom prst="wedgeRoundRectCallout">
            <a:avLst>
              <a:gd name="adj1" fmla="val -60458"/>
              <a:gd name="adj2" fmla="val -39127"/>
              <a:gd name="adj3" fmla="val 16667"/>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ln w="19050">
                  <a:noFill/>
                </a:ln>
                <a:solidFill>
                  <a:schemeClr val="tx1"/>
                </a:solidFill>
              </a:rPr>
              <a:t>It was not the toad which got Neville in trouble: it was the </a:t>
            </a:r>
            <a:r>
              <a:rPr lang="en-GB" i="1" dirty="0">
                <a:ln w="19050">
                  <a:noFill/>
                </a:ln>
                <a:solidFill>
                  <a:schemeClr val="tx1"/>
                </a:solidFill>
              </a:rPr>
              <a:t>losing of the toad</a:t>
            </a:r>
            <a:r>
              <a:rPr lang="en-GB" dirty="0">
                <a:ln w="19050">
                  <a:noFill/>
                </a:ln>
                <a:solidFill>
                  <a:schemeClr val="tx1"/>
                </a:solidFill>
              </a:rPr>
              <a:t>. The </a:t>
            </a:r>
            <a:r>
              <a:rPr lang="en-GB" i="1" dirty="0">
                <a:ln w="19050">
                  <a:noFill/>
                </a:ln>
                <a:solidFill>
                  <a:srgbClr val="008000"/>
                </a:solidFill>
              </a:rPr>
              <a:t>relative clause </a:t>
            </a:r>
            <a:r>
              <a:rPr lang="en-GB" dirty="0">
                <a:ln w="19050">
                  <a:noFill/>
                </a:ln>
                <a:solidFill>
                  <a:schemeClr val="tx1"/>
                </a:solidFill>
              </a:rPr>
              <a:t>relates to the </a:t>
            </a:r>
            <a:r>
              <a:rPr lang="en-GB" u="sng" dirty="0">
                <a:ln w="19050">
                  <a:noFill/>
                </a:ln>
                <a:solidFill>
                  <a:schemeClr val="tx1"/>
                </a:solidFill>
              </a:rPr>
              <a:t>whole clause</a:t>
            </a:r>
            <a:r>
              <a:rPr lang="en-GB" dirty="0">
                <a:ln w="19050">
                  <a:noFill/>
                </a:ln>
                <a:solidFill>
                  <a:schemeClr val="tx1"/>
                </a:solidFill>
              </a:rPr>
              <a:t>.</a:t>
            </a:r>
          </a:p>
        </p:txBody>
      </p:sp>
      <p:cxnSp>
        <p:nvCxnSpPr>
          <p:cNvPr id="24" name="Straight Connector 23">
            <a:extLst>
              <a:ext uri="{FF2B5EF4-FFF2-40B4-BE49-F238E27FC236}">
                <a16:creationId xmlns:a16="http://schemas.microsoft.com/office/drawing/2014/main" id="{BD51C67F-92B1-4FC5-B13C-593662721757}"/>
              </a:ext>
            </a:extLst>
          </p:cNvPr>
          <p:cNvCxnSpPr>
            <a:cxnSpLocks/>
          </p:cNvCxnSpPr>
          <p:nvPr/>
        </p:nvCxnSpPr>
        <p:spPr>
          <a:xfrm>
            <a:off x="933898" y="3645306"/>
            <a:ext cx="23921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Speech Bubble: Rectangle with Corners Rounded 24">
            <a:extLst>
              <a:ext uri="{FF2B5EF4-FFF2-40B4-BE49-F238E27FC236}">
                <a16:creationId xmlns:a16="http://schemas.microsoft.com/office/drawing/2014/main" id="{9E08BAD3-8DB1-47AA-9033-266110E967BF}"/>
              </a:ext>
            </a:extLst>
          </p:cNvPr>
          <p:cNvSpPr/>
          <p:nvPr/>
        </p:nvSpPr>
        <p:spPr>
          <a:xfrm>
            <a:off x="1689705" y="5469528"/>
            <a:ext cx="1003247" cy="456858"/>
          </a:xfrm>
          <a:prstGeom prst="wedgeRoundRectCallout">
            <a:avLst>
              <a:gd name="adj1" fmla="val -76158"/>
              <a:gd name="adj2" fmla="val 35132"/>
              <a:gd name="adj3" fmla="val 16667"/>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lumMod val="65000"/>
                    <a:lumOff val="35000"/>
                  </a:schemeClr>
                </a:solidFill>
                <a:latin typeface="Comic Sans MS" panose="030F0702030302020204" pitchFamily="66" charset="0"/>
              </a:rPr>
              <a:t>Part A</a:t>
            </a:r>
          </a:p>
        </p:txBody>
      </p:sp>
      <p:pic>
        <p:nvPicPr>
          <p:cNvPr id="26" name="Picture 25">
            <a:extLst>
              <a:ext uri="{FF2B5EF4-FFF2-40B4-BE49-F238E27FC236}">
                <a16:creationId xmlns:a16="http://schemas.microsoft.com/office/drawing/2014/main" id="{49ADF8A6-B51B-4B55-8482-693F08B53F99}"/>
              </a:ext>
            </a:extLst>
          </p:cNvPr>
          <p:cNvPicPr>
            <a:picLocks noChangeAspect="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22183" y="5342148"/>
            <a:ext cx="751776" cy="784061"/>
          </a:xfrm>
          <a:prstGeom prst="rect">
            <a:avLst/>
          </a:prstGeom>
        </p:spPr>
      </p:pic>
    </p:spTree>
    <p:extLst>
      <p:ext uri="{BB962C8B-B14F-4D97-AF65-F5344CB8AC3E}">
        <p14:creationId xmlns:p14="http://schemas.microsoft.com/office/powerpoint/2010/main" val="3471938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uiExpand="1" build="p"/>
      <p:bldP spid="20" grpId="0"/>
      <p:bldP spid="21" grpId="0" animBg="1"/>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5" name="TextBox 14">
            <a:extLst>
              <a:ext uri="{FF2B5EF4-FFF2-40B4-BE49-F238E27FC236}">
                <a16:creationId xmlns:a16="http://schemas.microsoft.com/office/drawing/2014/main" id="{FEF10D1F-686C-4777-AC06-A49C19258FD3}"/>
              </a:ext>
            </a:extLst>
          </p:cNvPr>
          <p:cNvSpPr txBox="1"/>
          <p:nvPr/>
        </p:nvSpPr>
        <p:spPr>
          <a:xfrm>
            <a:off x="790465" y="610196"/>
            <a:ext cx="10605299" cy="523220"/>
          </a:xfrm>
          <a:prstGeom prst="rect">
            <a:avLst/>
          </a:prstGeom>
          <a:noFill/>
        </p:spPr>
        <p:txBody>
          <a:bodyPr wrap="square" rtlCol="0">
            <a:spAutoFit/>
          </a:bodyPr>
          <a:lstStyle/>
          <a:p>
            <a:r>
              <a:rPr lang="en-GB" sz="2800" b="1" dirty="0"/>
              <a:t>Can you spot the relative clauses? </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16" name="TextBox 15">
            <a:extLst>
              <a:ext uri="{FF2B5EF4-FFF2-40B4-BE49-F238E27FC236}">
                <a16:creationId xmlns:a16="http://schemas.microsoft.com/office/drawing/2014/main" id="{20E753F3-B91A-4EEA-A566-60EBC9FB878F}"/>
              </a:ext>
            </a:extLst>
          </p:cNvPr>
          <p:cNvSpPr txBox="1"/>
          <p:nvPr/>
        </p:nvSpPr>
        <p:spPr>
          <a:xfrm>
            <a:off x="761047" y="2069334"/>
            <a:ext cx="8737629" cy="461665"/>
          </a:xfrm>
          <a:prstGeom prst="rect">
            <a:avLst/>
          </a:prstGeom>
          <a:noFill/>
        </p:spPr>
        <p:txBody>
          <a:bodyPr wrap="square" rtlCol="0">
            <a:spAutoFit/>
          </a:bodyPr>
          <a:lstStyle/>
          <a:p>
            <a:r>
              <a:rPr lang="en-GB" sz="2400" i="1" dirty="0">
                <a:latin typeface="+mj-lt"/>
              </a:rPr>
              <a:t>Hermione, who was rather bossy, told them to get changed.</a:t>
            </a:r>
            <a:endParaRPr lang="en-GB" sz="2400" b="1" i="1" dirty="0">
              <a:latin typeface="+mj-lt"/>
            </a:endParaRPr>
          </a:p>
        </p:txBody>
      </p:sp>
      <p:sp>
        <p:nvSpPr>
          <p:cNvPr id="17" name="TextBox 16">
            <a:extLst>
              <a:ext uri="{FF2B5EF4-FFF2-40B4-BE49-F238E27FC236}">
                <a16:creationId xmlns:a16="http://schemas.microsoft.com/office/drawing/2014/main" id="{388202B6-B3D4-4B2C-8362-76438A471B2E}"/>
              </a:ext>
            </a:extLst>
          </p:cNvPr>
          <p:cNvSpPr txBox="1"/>
          <p:nvPr/>
        </p:nvSpPr>
        <p:spPr>
          <a:xfrm>
            <a:off x="761047" y="2608728"/>
            <a:ext cx="9563539" cy="461665"/>
          </a:xfrm>
          <a:prstGeom prst="rect">
            <a:avLst/>
          </a:prstGeom>
          <a:noFill/>
        </p:spPr>
        <p:txBody>
          <a:bodyPr wrap="square" rtlCol="0">
            <a:spAutoFit/>
          </a:bodyPr>
          <a:lstStyle/>
          <a:p>
            <a:r>
              <a:rPr lang="en-GB" sz="2400" i="1" dirty="0">
                <a:latin typeface="+mj-lt"/>
              </a:rPr>
              <a:t>The train whizzed past trees and houses which passed by in a blur. </a:t>
            </a:r>
            <a:endParaRPr lang="en-GB" sz="2400" i="1" dirty="0">
              <a:solidFill>
                <a:srgbClr val="00B0F0"/>
              </a:solidFill>
              <a:latin typeface="+mj-lt"/>
            </a:endParaRPr>
          </a:p>
        </p:txBody>
      </p:sp>
      <p:sp>
        <p:nvSpPr>
          <p:cNvPr id="20" name="TextBox 19">
            <a:extLst>
              <a:ext uri="{FF2B5EF4-FFF2-40B4-BE49-F238E27FC236}">
                <a16:creationId xmlns:a16="http://schemas.microsoft.com/office/drawing/2014/main" id="{642144B0-37D0-4565-877C-13E4B1A3FE93}"/>
              </a:ext>
            </a:extLst>
          </p:cNvPr>
          <p:cNvSpPr txBox="1"/>
          <p:nvPr/>
        </p:nvSpPr>
        <p:spPr>
          <a:xfrm>
            <a:off x="761047" y="3148122"/>
            <a:ext cx="9773656" cy="461665"/>
          </a:xfrm>
          <a:prstGeom prst="rect">
            <a:avLst/>
          </a:prstGeom>
          <a:noFill/>
        </p:spPr>
        <p:txBody>
          <a:bodyPr wrap="square" rtlCol="0">
            <a:spAutoFit/>
          </a:bodyPr>
          <a:lstStyle/>
          <a:p>
            <a:r>
              <a:rPr lang="en-GB" sz="2400" i="1" dirty="0">
                <a:latin typeface="+mj-lt"/>
              </a:rPr>
              <a:t>Ron, who collected the cards, offered Harry a Chocolate Frog.</a:t>
            </a:r>
            <a:endParaRPr lang="en-GB" sz="2400" i="1" dirty="0">
              <a:solidFill>
                <a:srgbClr val="00B0F0"/>
              </a:solidFill>
              <a:latin typeface="+mj-lt"/>
            </a:endParaRPr>
          </a:p>
        </p:txBody>
      </p:sp>
      <p:sp>
        <p:nvSpPr>
          <p:cNvPr id="26" name="TextBox 25">
            <a:extLst>
              <a:ext uri="{FF2B5EF4-FFF2-40B4-BE49-F238E27FC236}">
                <a16:creationId xmlns:a16="http://schemas.microsoft.com/office/drawing/2014/main" id="{8BE1D875-2A1D-4EBA-A2B9-150A7D788C7F}"/>
              </a:ext>
            </a:extLst>
          </p:cNvPr>
          <p:cNvSpPr txBox="1"/>
          <p:nvPr/>
        </p:nvSpPr>
        <p:spPr>
          <a:xfrm>
            <a:off x="761047" y="3745181"/>
            <a:ext cx="10703451" cy="461665"/>
          </a:xfrm>
          <a:prstGeom prst="rect">
            <a:avLst/>
          </a:prstGeom>
          <a:noFill/>
        </p:spPr>
        <p:txBody>
          <a:bodyPr wrap="square" rtlCol="0">
            <a:spAutoFit/>
          </a:bodyPr>
          <a:lstStyle/>
          <a:p>
            <a:r>
              <a:rPr lang="en-GB" sz="2400" i="1" dirty="0">
                <a:latin typeface="+mj-lt"/>
              </a:rPr>
              <a:t>The school, where they were headed, was somewhere across the country.</a:t>
            </a:r>
            <a:endParaRPr lang="en-GB" sz="2400" i="1" dirty="0">
              <a:solidFill>
                <a:srgbClr val="00B0F0"/>
              </a:solidFill>
              <a:latin typeface="+mj-lt"/>
            </a:endParaRPr>
          </a:p>
        </p:txBody>
      </p:sp>
      <p:sp>
        <p:nvSpPr>
          <p:cNvPr id="22" name="TextBox 21">
            <a:extLst>
              <a:ext uri="{FF2B5EF4-FFF2-40B4-BE49-F238E27FC236}">
                <a16:creationId xmlns:a16="http://schemas.microsoft.com/office/drawing/2014/main" id="{B127681B-D4DC-4E53-9569-201F23F8CFAD}"/>
              </a:ext>
            </a:extLst>
          </p:cNvPr>
          <p:cNvSpPr txBox="1"/>
          <p:nvPr/>
        </p:nvSpPr>
        <p:spPr>
          <a:xfrm>
            <a:off x="761047" y="4342240"/>
            <a:ext cx="10703451" cy="461665"/>
          </a:xfrm>
          <a:prstGeom prst="rect">
            <a:avLst/>
          </a:prstGeom>
          <a:noFill/>
        </p:spPr>
        <p:txBody>
          <a:bodyPr wrap="square" rtlCol="0">
            <a:spAutoFit/>
          </a:bodyPr>
          <a:lstStyle/>
          <a:p>
            <a:r>
              <a:rPr lang="en-GB" sz="2400" i="1" dirty="0">
                <a:latin typeface="+mj-lt"/>
              </a:rPr>
              <a:t>Pets, that are brought on the train, must be kept under control. </a:t>
            </a:r>
            <a:endParaRPr lang="en-GB" sz="2400" i="1" dirty="0">
              <a:solidFill>
                <a:srgbClr val="00B0F0"/>
              </a:solidFill>
              <a:latin typeface="+mj-lt"/>
            </a:endParaRPr>
          </a:p>
        </p:txBody>
      </p:sp>
      <p:sp>
        <p:nvSpPr>
          <p:cNvPr id="28" name="Rounded Rectangular Callout 2">
            <a:extLst>
              <a:ext uri="{FF2B5EF4-FFF2-40B4-BE49-F238E27FC236}">
                <a16:creationId xmlns:a16="http://schemas.microsoft.com/office/drawing/2014/main" id="{AF4D019A-C007-4A1E-9AA2-1A08951FC7F7}"/>
              </a:ext>
            </a:extLst>
          </p:cNvPr>
          <p:cNvSpPr/>
          <p:nvPr/>
        </p:nvSpPr>
        <p:spPr>
          <a:xfrm>
            <a:off x="10077813" y="5668381"/>
            <a:ext cx="1386685"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ANSWERS</a:t>
            </a:r>
          </a:p>
        </p:txBody>
      </p:sp>
      <p:cxnSp>
        <p:nvCxnSpPr>
          <p:cNvPr id="3" name="Straight Connector 2">
            <a:extLst>
              <a:ext uri="{FF2B5EF4-FFF2-40B4-BE49-F238E27FC236}">
                <a16:creationId xmlns:a16="http://schemas.microsoft.com/office/drawing/2014/main" id="{F0CF7FFB-7215-4BA3-9738-E7C9ACA3B493}"/>
              </a:ext>
            </a:extLst>
          </p:cNvPr>
          <p:cNvCxnSpPr>
            <a:cxnSpLocks/>
          </p:cNvCxnSpPr>
          <p:nvPr/>
        </p:nvCxnSpPr>
        <p:spPr>
          <a:xfrm>
            <a:off x="2167271" y="2445900"/>
            <a:ext cx="2595229"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1A50C0C-77D1-453B-AB5E-CE2A01792E12}"/>
              </a:ext>
            </a:extLst>
          </p:cNvPr>
          <p:cNvCxnSpPr>
            <a:cxnSpLocks/>
          </p:cNvCxnSpPr>
          <p:nvPr/>
        </p:nvCxnSpPr>
        <p:spPr>
          <a:xfrm>
            <a:off x="5791200" y="3024000"/>
            <a:ext cx="2933700"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260A046-94C9-44EF-86B3-F922BBF39F1A}"/>
              </a:ext>
            </a:extLst>
          </p:cNvPr>
          <p:cNvCxnSpPr>
            <a:cxnSpLocks/>
          </p:cNvCxnSpPr>
          <p:nvPr/>
        </p:nvCxnSpPr>
        <p:spPr>
          <a:xfrm>
            <a:off x="1473959" y="3572829"/>
            <a:ext cx="2755141"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0087B9A-9A94-4426-88A0-61128192C433}"/>
              </a:ext>
            </a:extLst>
          </p:cNvPr>
          <p:cNvCxnSpPr>
            <a:cxnSpLocks/>
          </p:cNvCxnSpPr>
          <p:nvPr/>
        </p:nvCxnSpPr>
        <p:spPr>
          <a:xfrm>
            <a:off x="2302329" y="4130475"/>
            <a:ext cx="2926896"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E360457-98EB-48E9-A75D-30670F4EBFDE}"/>
              </a:ext>
            </a:extLst>
          </p:cNvPr>
          <p:cNvCxnSpPr>
            <a:cxnSpLocks/>
          </p:cNvCxnSpPr>
          <p:nvPr/>
        </p:nvCxnSpPr>
        <p:spPr>
          <a:xfrm>
            <a:off x="1473959" y="4762419"/>
            <a:ext cx="3469516" cy="0"/>
          </a:xfrm>
          <a:prstGeom prst="line">
            <a:avLst/>
          </a:prstGeom>
          <a:ln w="28575">
            <a:solidFill>
              <a:srgbClr val="008000"/>
            </a:solidFill>
          </a:ln>
        </p:spPr>
        <p:style>
          <a:lnRef idx="1">
            <a:schemeClr val="accent1"/>
          </a:lnRef>
          <a:fillRef idx="0">
            <a:schemeClr val="accent1"/>
          </a:fillRef>
          <a:effectRef idx="0">
            <a:schemeClr val="accent1"/>
          </a:effectRef>
          <a:fontRef idx="minor">
            <a:schemeClr val="tx1"/>
          </a:fontRef>
        </p:style>
      </p:cxnSp>
      <p:sp>
        <p:nvSpPr>
          <p:cNvPr id="18" name="Speech Bubble: Rectangle with Corners Rounded 17">
            <a:extLst>
              <a:ext uri="{FF2B5EF4-FFF2-40B4-BE49-F238E27FC236}">
                <a16:creationId xmlns:a16="http://schemas.microsoft.com/office/drawing/2014/main" id="{FDA668E8-CD66-4D80-AF7D-F8CE90CDDB6F}"/>
              </a:ext>
            </a:extLst>
          </p:cNvPr>
          <p:cNvSpPr/>
          <p:nvPr/>
        </p:nvSpPr>
        <p:spPr>
          <a:xfrm>
            <a:off x="1689705" y="5469528"/>
            <a:ext cx="1003247" cy="456858"/>
          </a:xfrm>
          <a:prstGeom prst="wedgeRoundRectCallout">
            <a:avLst>
              <a:gd name="adj1" fmla="val -76158"/>
              <a:gd name="adj2" fmla="val 35132"/>
              <a:gd name="adj3" fmla="val 16667"/>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lumMod val="65000"/>
                    <a:lumOff val="35000"/>
                  </a:schemeClr>
                </a:solidFill>
                <a:latin typeface="Comic Sans MS" panose="030F0702030302020204" pitchFamily="66" charset="0"/>
              </a:rPr>
              <a:t>Part A</a:t>
            </a:r>
          </a:p>
        </p:txBody>
      </p:sp>
      <p:pic>
        <p:nvPicPr>
          <p:cNvPr id="19" name="Picture 18">
            <a:extLst>
              <a:ext uri="{FF2B5EF4-FFF2-40B4-BE49-F238E27FC236}">
                <a16:creationId xmlns:a16="http://schemas.microsoft.com/office/drawing/2014/main" id="{C89B855A-F19F-4F62-9937-A4D925CC9E94}"/>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22183" y="5342148"/>
            <a:ext cx="751776" cy="784061"/>
          </a:xfrm>
          <a:prstGeom prst="rect">
            <a:avLst/>
          </a:prstGeom>
        </p:spPr>
      </p:pic>
      <p:sp>
        <p:nvSpPr>
          <p:cNvPr id="33" name="Rectangle 32">
            <a:extLst>
              <a:ext uri="{FF2B5EF4-FFF2-40B4-BE49-F238E27FC236}">
                <a16:creationId xmlns:a16="http://schemas.microsoft.com/office/drawing/2014/main" id="{3FD2C467-B0AF-4B37-B3F5-896A8D7BD2CF}"/>
              </a:ext>
            </a:extLst>
          </p:cNvPr>
          <p:cNvSpPr/>
          <p:nvPr/>
        </p:nvSpPr>
        <p:spPr>
          <a:xfrm>
            <a:off x="790465" y="1246579"/>
            <a:ext cx="4699492" cy="461665"/>
          </a:xfrm>
          <a:prstGeom prst="rect">
            <a:avLst/>
          </a:prstGeom>
        </p:spPr>
        <p:txBody>
          <a:bodyPr wrap="none">
            <a:spAutoFit/>
          </a:bodyPr>
          <a:lstStyle/>
          <a:p>
            <a:r>
              <a:rPr lang="en-GB" sz="2400" dirty="0">
                <a:solidFill>
                  <a:prstClr val="black"/>
                </a:solidFill>
                <a:ea typeface="Times New Roman" panose="02020603050405020304" pitchFamily="18" charset="0"/>
                <a:cs typeface="Arial" panose="020B0604020202020204" pitchFamily="34" charset="0"/>
              </a:rPr>
              <a:t>Can you spot the relative pronouns?</a:t>
            </a:r>
            <a:endParaRPr lang="en-GB" dirty="0"/>
          </a:p>
        </p:txBody>
      </p:sp>
      <p:sp>
        <p:nvSpPr>
          <p:cNvPr id="34" name="Rectangle: Rounded Corners 33">
            <a:extLst>
              <a:ext uri="{FF2B5EF4-FFF2-40B4-BE49-F238E27FC236}">
                <a16:creationId xmlns:a16="http://schemas.microsoft.com/office/drawing/2014/main" id="{B7DD20A2-0331-4F36-ADE5-4F24D7768EFA}"/>
              </a:ext>
            </a:extLst>
          </p:cNvPr>
          <p:cNvSpPr/>
          <p:nvPr/>
        </p:nvSpPr>
        <p:spPr>
          <a:xfrm>
            <a:off x="2971645" y="1279378"/>
            <a:ext cx="2518312" cy="42886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Rounded Corners 34">
            <a:extLst>
              <a:ext uri="{FF2B5EF4-FFF2-40B4-BE49-F238E27FC236}">
                <a16:creationId xmlns:a16="http://schemas.microsoft.com/office/drawing/2014/main" id="{897793AE-2FA5-46A6-B0AB-A96553B8D656}"/>
              </a:ext>
            </a:extLst>
          </p:cNvPr>
          <p:cNvSpPr/>
          <p:nvPr/>
        </p:nvSpPr>
        <p:spPr>
          <a:xfrm>
            <a:off x="2166702" y="2128423"/>
            <a:ext cx="526250" cy="42886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Rectangle: Rounded Corners 35">
            <a:extLst>
              <a:ext uri="{FF2B5EF4-FFF2-40B4-BE49-F238E27FC236}">
                <a16:creationId xmlns:a16="http://schemas.microsoft.com/office/drawing/2014/main" id="{DF37B71E-E380-4D1A-A88F-7CB8F818C120}"/>
              </a:ext>
            </a:extLst>
          </p:cNvPr>
          <p:cNvSpPr/>
          <p:nvPr/>
        </p:nvSpPr>
        <p:spPr>
          <a:xfrm>
            <a:off x="5691117" y="2666272"/>
            <a:ext cx="791570" cy="42886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ectangle: Rounded Corners 36">
            <a:extLst>
              <a:ext uri="{FF2B5EF4-FFF2-40B4-BE49-F238E27FC236}">
                <a16:creationId xmlns:a16="http://schemas.microsoft.com/office/drawing/2014/main" id="{1B6AFD74-FF31-4445-8CD0-47295416FA0D}"/>
              </a:ext>
            </a:extLst>
          </p:cNvPr>
          <p:cNvSpPr/>
          <p:nvPr/>
        </p:nvSpPr>
        <p:spPr>
          <a:xfrm>
            <a:off x="1473959" y="3140740"/>
            <a:ext cx="526250" cy="42886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ectangle: Rounded Corners 37">
            <a:extLst>
              <a:ext uri="{FF2B5EF4-FFF2-40B4-BE49-F238E27FC236}">
                <a16:creationId xmlns:a16="http://schemas.microsoft.com/office/drawing/2014/main" id="{BE209A29-D20D-42DE-A124-525C81CBB696}"/>
              </a:ext>
            </a:extLst>
          </p:cNvPr>
          <p:cNvSpPr/>
          <p:nvPr/>
        </p:nvSpPr>
        <p:spPr>
          <a:xfrm>
            <a:off x="2191328" y="3737799"/>
            <a:ext cx="879418" cy="42886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Rounded Corners 38">
            <a:extLst>
              <a:ext uri="{FF2B5EF4-FFF2-40B4-BE49-F238E27FC236}">
                <a16:creationId xmlns:a16="http://schemas.microsoft.com/office/drawing/2014/main" id="{749B7E4A-E0A5-477B-9B8E-A62DB8B806FA}"/>
              </a:ext>
            </a:extLst>
          </p:cNvPr>
          <p:cNvSpPr/>
          <p:nvPr/>
        </p:nvSpPr>
        <p:spPr>
          <a:xfrm>
            <a:off x="1473959" y="4314125"/>
            <a:ext cx="526250" cy="42886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37534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500" fill="hold"/>
                                        <p:tgtEl>
                                          <p:spTgt spid="31"/>
                                        </p:tgtEl>
                                        <p:attrNameLst>
                                          <p:attrName>ppt_x</p:attrName>
                                        </p:attrNameLst>
                                      </p:cBhvr>
                                      <p:tavLst>
                                        <p:tav tm="0">
                                          <p:val>
                                            <p:strVal val="#ppt_x"/>
                                          </p:val>
                                        </p:tav>
                                        <p:tav tm="100000">
                                          <p:val>
                                            <p:strVal val="#ppt_x"/>
                                          </p:val>
                                        </p:tav>
                                      </p:tavLst>
                                    </p:anim>
                                    <p:anim calcmode="lin" valueType="num">
                                      <p:cBhvr additive="base">
                                        <p:cTn id="5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ppt_x"/>
                                          </p:val>
                                        </p:tav>
                                        <p:tav tm="100000">
                                          <p:val>
                                            <p:strVal val="#ppt_x"/>
                                          </p:val>
                                        </p:tav>
                                      </p:tavLst>
                                    </p:anim>
                                    <p:anim calcmode="lin" valueType="num">
                                      <p:cBhvr additive="base">
                                        <p:cTn id="5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3"/>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35"/>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36"/>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37"/>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38"/>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uiExpand="1" build="p"/>
      <p:bldP spid="20" grpId="0" uiExpand="1" build="p"/>
      <p:bldP spid="26" grpId="0" uiExpand="1" build="p"/>
      <p:bldP spid="22" grpId="0" uiExpand="1" build="p"/>
      <p:bldP spid="28" grpId="0" animBg="1"/>
      <p:bldP spid="33" grpId="0"/>
      <p:bldP spid="34" grpId="0" animBg="1"/>
      <p:bldP spid="35" grpId="0" animBg="1"/>
      <p:bldP spid="36" grpId="0" animBg="1"/>
      <p:bldP spid="37" grpId="0" animBg="1"/>
      <p:bldP spid="38" grpId="0" animBg="1"/>
      <p:bldP spid="3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8" name="Speech Bubble: Rectangle with Corners Rounded 17">
            <a:extLst>
              <a:ext uri="{FF2B5EF4-FFF2-40B4-BE49-F238E27FC236}">
                <a16:creationId xmlns:a16="http://schemas.microsoft.com/office/drawing/2014/main" id="{FDA668E8-CD66-4D80-AF7D-F8CE90CDDB6F}"/>
              </a:ext>
            </a:extLst>
          </p:cNvPr>
          <p:cNvSpPr/>
          <p:nvPr/>
        </p:nvSpPr>
        <p:spPr>
          <a:xfrm>
            <a:off x="1689705" y="5469528"/>
            <a:ext cx="1003247" cy="456858"/>
          </a:xfrm>
          <a:prstGeom prst="wedgeRoundRectCallout">
            <a:avLst>
              <a:gd name="adj1" fmla="val -76158"/>
              <a:gd name="adj2" fmla="val 35132"/>
              <a:gd name="adj3" fmla="val 16667"/>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lumMod val="65000"/>
                    <a:lumOff val="35000"/>
                  </a:schemeClr>
                </a:solidFill>
                <a:latin typeface="Comic Sans MS" panose="030F0702030302020204" pitchFamily="66" charset="0"/>
              </a:rPr>
              <a:t>Part A</a:t>
            </a:r>
          </a:p>
        </p:txBody>
      </p:sp>
      <p:pic>
        <p:nvPicPr>
          <p:cNvPr id="19" name="Picture 18">
            <a:extLst>
              <a:ext uri="{FF2B5EF4-FFF2-40B4-BE49-F238E27FC236}">
                <a16:creationId xmlns:a16="http://schemas.microsoft.com/office/drawing/2014/main" id="{C89B855A-F19F-4F62-9937-A4D925CC9E94}"/>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22183" y="5342148"/>
            <a:ext cx="751776" cy="784061"/>
          </a:xfrm>
          <a:prstGeom prst="rect">
            <a:avLst/>
          </a:prstGeom>
        </p:spPr>
      </p:pic>
      <p:sp>
        <p:nvSpPr>
          <p:cNvPr id="25" name="TextBox 24">
            <a:extLst>
              <a:ext uri="{FF2B5EF4-FFF2-40B4-BE49-F238E27FC236}">
                <a16:creationId xmlns:a16="http://schemas.microsoft.com/office/drawing/2014/main" id="{9A77893E-1579-4D36-BE13-8DA634BB44F3}"/>
              </a:ext>
            </a:extLst>
          </p:cNvPr>
          <p:cNvSpPr txBox="1"/>
          <p:nvPr/>
        </p:nvSpPr>
        <p:spPr>
          <a:xfrm>
            <a:off x="785610" y="830492"/>
            <a:ext cx="10573555" cy="584775"/>
          </a:xfrm>
          <a:prstGeom prst="rect">
            <a:avLst/>
          </a:prstGeom>
          <a:noFill/>
        </p:spPr>
        <p:txBody>
          <a:bodyPr wrap="square" rtlCol="0">
            <a:spAutoFit/>
          </a:bodyPr>
          <a:lstStyle/>
          <a:p>
            <a:pPr algn="ctr"/>
            <a:r>
              <a:rPr lang="en-GB" sz="3200" b="1" dirty="0"/>
              <a:t>Punctuating </a:t>
            </a:r>
            <a:r>
              <a:rPr lang="en-GB" sz="3200" b="1" dirty="0">
                <a:solidFill>
                  <a:srgbClr val="008000"/>
                </a:solidFill>
              </a:rPr>
              <a:t>Relative Clauses </a:t>
            </a:r>
          </a:p>
        </p:txBody>
      </p:sp>
      <p:sp>
        <p:nvSpPr>
          <p:cNvPr id="27" name="Rectangle 26">
            <a:extLst>
              <a:ext uri="{FF2B5EF4-FFF2-40B4-BE49-F238E27FC236}">
                <a16:creationId xmlns:a16="http://schemas.microsoft.com/office/drawing/2014/main" id="{CC6A1679-E0C3-4E77-AD12-44FADCE602E0}"/>
              </a:ext>
            </a:extLst>
          </p:cNvPr>
          <p:cNvSpPr/>
          <p:nvPr/>
        </p:nvSpPr>
        <p:spPr>
          <a:xfrm>
            <a:off x="785611" y="1408046"/>
            <a:ext cx="10688634" cy="523220"/>
          </a:xfrm>
          <a:prstGeom prst="rect">
            <a:avLst/>
          </a:prstGeom>
        </p:spPr>
        <p:txBody>
          <a:bodyPr wrap="square">
            <a:spAutoFit/>
          </a:bodyPr>
          <a:lstStyle/>
          <a:p>
            <a:pPr lvl="0" algn="ctr"/>
            <a:r>
              <a:rPr lang="en-GB" sz="2400" dirty="0"/>
              <a:t>When the order is </a:t>
            </a:r>
            <a:r>
              <a:rPr lang="en-GB" sz="2400" dirty="0">
                <a:highlight>
                  <a:srgbClr val="C0C0C0"/>
                </a:highlight>
              </a:rPr>
              <a:t>main clause </a:t>
            </a:r>
            <a:r>
              <a:rPr lang="en-GB" sz="2400" dirty="0"/>
              <a:t>+ </a:t>
            </a:r>
            <a:r>
              <a:rPr lang="en-GB" sz="2400" dirty="0">
                <a:solidFill>
                  <a:srgbClr val="008000"/>
                </a:solidFill>
              </a:rPr>
              <a:t>relative clause </a:t>
            </a:r>
            <a:r>
              <a:rPr lang="en-GB" sz="2400" dirty="0"/>
              <a:t>→</a:t>
            </a:r>
            <a:r>
              <a:rPr lang="en-GB" sz="2400" i="1" dirty="0"/>
              <a:t>no</a:t>
            </a:r>
            <a:r>
              <a:rPr lang="en-GB" sz="2400" dirty="0">
                <a:solidFill>
                  <a:srgbClr val="008000"/>
                </a:solidFill>
              </a:rPr>
              <a:t> </a:t>
            </a:r>
            <a:r>
              <a:rPr lang="en-GB" sz="2400" i="1" dirty="0"/>
              <a:t>comma</a:t>
            </a:r>
            <a:r>
              <a:rPr lang="en-GB" sz="2400" dirty="0"/>
              <a:t>.</a:t>
            </a:r>
            <a:r>
              <a:rPr lang="en-GB" sz="2800" dirty="0"/>
              <a:t> </a:t>
            </a:r>
          </a:p>
        </p:txBody>
      </p:sp>
      <p:sp>
        <p:nvSpPr>
          <p:cNvPr id="40" name="Rectangle 39">
            <a:extLst>
              <a:ext uri="{FF2B5EF4-FFF2-40B4-BE49-F238E27FC236}">
                <a16:creationId xmlns:a16="http://schemas.microsoft.com/office/drawing/2014/main" id="{6D85731F-16C5-4A16-AF06-97B68092B50A}"/>
              </a:ext>
            </a:extLst>
          </p:cNvPr>
          <p:cNvSpPr/>
          <p:nvPr/>
        </p:nvSpPr>
        <p:spPr>
          <a:xfrm>
            <a:off x="1731944" y="3489856"/>
            <a:ext cx="8680903" cy="523220"/>
          </a:xfrm>
          <a:prstGeom prst="rect">
            <a:avLst/>
          </a:prstGeom>
        </p:spPr>
        <p:txBody>
          <a:bodyPr wrap="none">
            <a:spAutoFit/>
          </a:bodyPr>
          <a:lstStyle/>
          <a:p>
            <a:pPr lvl="0" algn="ctr"/>
            <a:r>
              <a:rPr lang="en-GB" sz="2800" i="1" dirty="0">
                <a:latin typeface="+mj-lt"/>
              </a:rPr>
              <a:t>Harry held an old wand which he did not know how to use.</a:t>
            </a:r>
          </a:p>
        </p:txBody>
      </p:sp>
      <p:sp>
        <p:nvSpPr>
          <p:cNvPr id="41" name="Left Brace 40">
            <a:extLst>
              <a:ext uri="{FF2B5EF4-FFF2-40B4-BE49-F238E27FC236}">
                <a16:creationId xmlns:a16="http://schemas.microsoft.com/office/drawing/2014/main" id="{710AF552-87E9-4532-960F-240C3E336BE0}"/>
              </a:ext>
            </a:extLst>
          </p:cNvPr>
          <p:cNvSpPr/>
          <p:nvPr/>
        </p:nvSpPr>
        <p:spPr>
          <a:xfrm rot="5400000">
            <a:off x="3464227" y="1648163"/>
            <a:ext cx="304857" cy="3493827"/>
          </a:xfrm>
          <a:prstGeom prst="leftBrace">
            <a:avLst/>
          </a:prstGeom>
          <a:ln>
            <a:solidFill>
              <a:schemeClr val="tx1"/>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dirty="0"/>
          </a:p>
        </p:txBody>
      </p:sp>
      <p:sp>
        <p:nvSpPr>
          <p:cNvPr id="42" name="TextBox 41">
            <a:extLst>
              <a:ext uri="{FF2B5EF4-FFF2-40B4-BE49-F238E27FC236}">
                <a16:creationId xmlns:a16="http://schemas.microsoft.com/office/drawing/2014/main" id="{849B93F0-F638-4597-B76A-3C188438448F}"/>
              </a:ext>
            </a:extLst>
          </p:cNvPr>
          <p:cNvSpPr txBox="1"/>
          <p:nvPr/>
        </p:nvSpPr>
        <p:spPr>
          <a:xfrm>
            <a:off x="2975100" y="2757994"/>
            <a:ext cx="1283109" cy="369332"/>
          </a:xfrm>
          <a:prstGeom prst="rect">
            <a:avLst/>
          </a:prstGeom>
          <a:solidFill>
            <a:schemeClr val="accent3"/>
          </a:solidFill>
        </p:spPr>
        <p:txBody>
          <a:bodyPr wrap="square" rtlCol="0">
            <a:spAutoFit/>
          </a:bodyPr>
          <a:lstStyle/>
          <a:p>
            <a:pPr algn="ctr"/>
            <a:r>
              <a:rPr lang="en-GB" dirty="0"/>
              <a:t>main clause</a:t>
            </a:r>
          </a:p>
        </p:txBody>
      </p:sp>
      <p:sp>
        <p:nvSpPr>
          <p:cNvPr id="43" name="Left Brace 42">
            <a:extLst>
              <a:ext uri="{FF2B5EF4-FFF2-40B4-BE49-F238E27FC236}">
                <a16:creationId xmlns:a16="http://schemas.microsoft.com/office/drawing/2014/main" id="{3E5CEE82-40D2-4791-8751-B4E5D95EFAF6}"/>
              </a:ext>
            </a:extLst>
          </p:cNvPr>
          <p:cNvSpPr/>
          <p:nvPr/>
        </p:nvSpPr>
        <p:spPr>
          <a:xfrm rot="5400000">
            <a:off x="7651069" y="1056087"/>
            <a:ext cx="275568" cy="4648691"/>
          </a:xfrm>
          <a:prstGeom prst="leftBrace">
            <a:avLst/>
          </a:prstGeom>
          <a:ln w="19050"/>
        </p:spPr>
        <p:style>
          <a:lnRef idx="2">
            <a:schemeClr val="accent4"/>
          </a:lnRef>
          <a:fillRef idx="0">
            <a:schemeClr val="accent4"/>
          </a:fillRef>
          <a:effectRef idx="1">
            <a:schemeClr val="accent4"/>
          </a:effectRef>
          <a:fontRef idx="minor">
            <a:schemeClr val="tx1"/>
          </a:fontRef>
        </p:style>
        <p:txBody>
          <a:bodyPr rtlCol="0" anchor="ctr"/>
          <a:lstStyle/>
          <a:p>
            <a:pPr algn="ctr"/>
            <a:endParaRPr lang="en-GB" dirty="0"/>
          </a:p>
        </p:txBody>
      </p:sp>
      <p:sp>
        <p:nvSpPr>
          <p:cNvPr id="44" name="Rectangle 43">
            <a:extLst>
              <a:ext uri="{FF2B5EF4-FFF2-40B4-BE49-F238E27FC236}">
                <a16:creationId xmlns:a16="http://schemas.microsoft.com/office/drawing/2014/main" id="{E08EA261-FD32-4D15-AEE8-6F6F2C1E392A}"/>
              </a:ext>
            </a:extLst>
          </p:cNvPr>
          <p:cNvSpPr/>
          <p:nvPr/>
        </p:nvSpPr>
        <p:spPr>
          <a:xfrm>
            <a:off x="775864" y="4333157"/>
            <a:ext cx="10688634" cy="1200329"/>
          </a:xfrm>
          <a:prstGeom prst="rect">
            <a:avLst/>
          </a:prstGeom>
        </p:spPr>
        <p:txBody>
          <a:bodyPr wrap="square">
            <a:spAutoFit/>
          </a:bodyPr>
          <a:lstStyle/>
          <a:p>
            <a:pPr lvl="0" algn="ctr"/>
            <a:r>
              <a:rPr lang="en-GB" sz="2400" dirty="0"/>
              <a:t>A comma would create an </a:t>
            </a:r>
            <a:r>
              <a:rPr lang="en-GB" sz="2400" i="1" dirty="0"/>
              <a:t>unnecessary break </a:t>
            </a:r>
            <a:r>
              <a:rPr lang="en-GB" sz="2400" dirty="0"/>
              <a:t>in the sentence.</a:t>
            </a:r>
          </a:p>
          <a:p>
            <a:pPr lvl="0" algn="ctr"/>
            <a:r>
              <a:rPr lang="en-GB" sz="2400" dirty="0"/>
              <a:t>The </a:t>
            </a:r>
            <a:r>
              <a:rPr lang="en-GB" sz="2400" dirty="0">
                <a:solidFill>
                  <a:srgbClr val="008000"/>
                </a:solidFill>
              </a:rPr>
              <a:t>relative clause </a:t>
            </a:r>
            <a:r>
              <a:rPr lang="en-GB" sz="2400" dirty="0"/>
              <a:t>tells us information needed to make sense of the main clause.</a:t>
            </a:r>
          </a:p>
          <a:p>
            <a:pPr lvl="0" algn="ctr"/>
            <a:r>
              <a:rPr lang="en-GB" sz="2400" i="1" dirty="0">
                <a:latin typeface="+mj-lt"/>
              </a:rPr>
              <a:t>We know which wand he is holding.</a:t>
            </a:r>
          </a:p>
        </p:txBody>
      </p:sp>
      <p:grpSp>
        <p:nvGrpSpPr>
          <p:cNvPr id="45" name="Group 44">
            <a:extLst>
              <a:ext uri="{FF2B5EF4-FFF2-40B4-BE49-F238E27FC236}">
                <a16:creationId xmlns:a16="http://schemas.microsoft.com/office/drawing/2014/main" id="{788EA748-79FA-4F07-B927-97324899752A}"/>
              </a:ext>
            </a:extLst>
          </p:cNvPr>
          <p:cNvGrpSpPr/>
          <p:nvPr/>
        </p:nvGrpSpPr>
        <p:grpSpPr>
          <a:xfrm>
            <a:off x="6872914" y="2388662"/>
            <a:ext cx="1940159" cy="738664"/>
            <a:chOff x="6872914" y="2388662"/>
            <a:chExt cx="1940159" cy="738664"/>
          </a:xfrm>
        </p:grpSpPr>
        <p:sp>
          <p:nvSpPr>
            <p:cNvPr id="46" name="TextBox 45">
              <a:extLst>
                <a:ext uri="{FF2B5EF4-FFF2-40B4-BE49-F238E27FC236}">
                  <a16:creationId xmlns:a16="http://schemas.microsoft.com/office/drawing/2014/main" id="{1BD3B904-C248-44C5-8DF8-9E10BD24BAFA}"/>
                </a:ext>
              </a:extLst>
            </p:cNvPr>
            <p:cNvSpPr txBox="1"/>
            <p:nvPr/>
          </p:nvSpPr>
          <p:spPr>
            <a:xfrm>
              <a:off x="6872914" y="2757994"/>
              <a:ext cx="1940159" cy="369332"/>
            </a:xfrm>
            <a:prstGeom prst="rect">
              <a:avLst/>
            </a:prstGeom>
            <a:solidFill>
              <a:srgbClr val="FFE181"/>
            </a:solidFill>
          </p:spPr>
          <p:txBody>
            <a:bodyPr wrap="square" rtlCol="0">
              <a:spAutoFit/>
            </a:bodyPr>
            <a:lstStyle/>
            <a:p>
              <a:r>
                <a:rPr lang="en-GB" dirty="0"/>
                <a:t>subordinate clause</a:t>
              </a:r>
            </a:p>
          </p:txBody>
        </p:sp>
        <p:sp>
          <p:nvSpPr>
            <p:cNvPr id="47" name="Rectangle 46">
              <a:extLst>
                <a:ext uri="{FF2B5EF4-FFF2-40B4-BE49-F238E27FC236}">
                  <a16:creationId xmlns:a16="http://schemas.microsoft.com/office/drawing/2014/main" id="{437C69EF-FF05-4A8D-9E1F-87B0041590A8}"/>
                </a:ext>
              </a:extLst>
            </p:cNvPr>
            <p:cNvSpPr/>
            <p:nvPr/>
          </p:nvSpPr>
          <p:spPr>
            <a:xfrm>
              <a:off x="7079482" y="2388662"/>
              <a:ext cx="1527021" cy="369332"/>
            </a:xfrm>
            <a:prstGeom prst="rect">
              <a:avLst/>
            </a:prstGeom>
            <a:solidFill>
              <a:schemeClr val="accent6">
                <a:lumMod val="60000"/>
                <a:lumOff val="40000"/>
              </a:schemeClr>
            </a:solidFill>
            <a:ln>
              <a:noFill/>
            </a:ln>
          </p:spPr>
          <p:txBody>
            <a:bodyPr wrap="none">
              <a:spAutoFit/>
            </a:bodyPr>
            <a:lstStyle/>
            <a:p>
              <a:r>
                <a:rPr lang="en-GB" dirty="0">
                  <a:solidFill>
                    <a:srgbClr val="008000"/>
                  </a:solidFill>
                </a:rPr>
                <a:t>relative clause</a:t>
              </a:r>
            </a:p>
          </p:txBody>
        </p:sp>
      </p:grpSp>
    </p:spTree>
    <p:extLst>
      <p:ext uri="{BB962C8B-B14F-4D97-AF65-F5344CB8AC3E}">
        <p14:creationId xmlns:p14="http://schemas.microsoft.com/office/powerpoint/2010/main" val="151139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4">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4">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animBg="1"/>
      <p:bldP spid="42" grpId="0" animBg="1"/>
      <p:bldP spid="43" grpId="0" animBg="1"/>
      <p:bldP spid="4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8" name="Speech Bubble: Rectangle with Corners Rounded 17">
            <a:extLst>
              <a:ext uri="{FF2B5EF4-FFF2-40B4-BE49-F238E27FC236}">
                <a16:creationId xmlns:a16="http://schemas.microsoft.com/office/drawing/2014/main" id="{FDA668E8-CD66-4D80-AF7D-F8CE90CDDB6F}"/>
              </a:ext>
            </a:extLst>
          </p:cNvPr>
          <p:cNvSpPr/>
          <p:nvPr/>
        </p:nvSpPr>
        <p:spPr>
          <a:xfrm>
            <a:off x="1689705" y="5469528"/>
            <a:ext cx="1003247" cy="456858"/>
          </a:xfrm>
          <a:prstGeom prst="wedgeRoundRectCallout">
            <a:avLst>
              <a:gd name="adj1" fmla="val -76158"/>
              <a:gd name="adj2" fmla="val 35132"/>
              <a:gd name="adj3" fmla="val 16667"/>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lumMod val="65000"/>
                    <a:lumOff val="35000"/>
                  </a:schemeClr>
                </a:solidFill>
                <a:latin typeface="Comic Sans MS" panose="030F0702030302020204" pitchFamily="66" charset="0"/>
              </a:rPr>
              <a:t>Part A</a:t>
            </a:r>
          </a:p>
        </p:txBody>
      </p:sp>
      <p:pic>
        <p:nvPicPr>
          <p:cNvPr id="19" name="Picture 18">
            <a:extLst>
              <a:ext uri="{FF2B5EF4-FFF2-40B4-BE49-F238E27FC236}">
                <a16:creationId xmlns:a16="http://schemas.microsoft.com/office/drawing/2014/main" id="{C89B855A-F19F-4F62-9937-A4D925CC9E94}"/>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22183" y="5342148"/>
            <a:ext cx="751776" cy="784061"/>
          </a:xfrm>
          <a:prstGeom prst="rect">
            <a:avLst/>
          </a:prstGeom>
        </p:spPr>
      </p:pic>
      <p:sp>
        <p:nvSpPr>
          <p:cNvPr id="25" name="TextBox 24">
            <a:extLst>
              <a:ext uri="{FF2B5EF4-FFF2-40B4-BE49-F238E27FC236}">
                <a16:creationId xmlns:a16="http://schemas.microsoft.com/office/drawing/2014/main" id="{9A77893E-1579-4D36-BE13-8DA634BB44F3}"/>
              </a:ext>
            </a:extLst>
          </p:cNvPr>
          <p:cNvSpPr txBox="1"/>
          <p:nvPr/>
        </p:nvSpPr>
        <p:spPr>
          <a:xfrm>
            <a:off x="785610" y="830492"/>
            <a:ext cx="10573555" cy="584775"/>
          </a:xfrm>
          <a:prstGeom prst="rect">
            <a:avLst/>
          </a:prstGeom>
          <a:noFill/>
        </p:spPr>
        <p:txBody>
          <a:bodyPr wrap="square" rtlCol="0">
            <a:spAutoFit/>
          </a:bodyPr>
          <a:lstStyle/>
          <a:p>
            <a:pPr algn="ctr"/>
            <a:r>
              <a:rPr lang="en-GB" sz="3200" b="1" dirty="0"/>
              <a:t>Punctuating </a:t>
            </a:r>
            <a:r>
              <a:rPr lang="en-GB" sz="3200" b="1" dirty="0">
                <a:solidFill>
                  <a:srgbClr val="008000"/>
                </a:solidFill>
              </a:rPr>
              <a:t>Relative Clauses </a:t>
            </a:r>
          </a:p>
        </p:txBody>
      </p:sp>
      <p:sp>
        <p:nvSpPr>
          <p:cNvPr id="16" name="Rectangle 15">
            <a:extLst>
              <a:ext uri="{FF2B5EF4-FFF2-40B4-BE49-F238E27FC236}">
                <a16:creationId xmlns:a16="http://schemas.microsoft.com/office/drawing/2014/main" id="{8C08ED35-C602-4611-B977-6DE055113F27}"/>
              </a:ext>
            </a:extLst>
          </p:cNvPr>
          <p:cNvSpPr/>
          <p:nvPr/>
        </p:nvSpPr>
        <p:spPr>
          <a:xfrm>
            <a:off x="785611" y="1408046"/>
            <a:ext cx="10688634" cy="1261884"/>
          </a:xfrm>
          <a:prstGeom prst="rect">
            <a:avLst/>
          </a:prstGeom>
        </p:spPr>
        <p:txBody>
          <a:bodyPr wrap="square">
            <a:spAutoFit/>
          </a:bodyPr>
          <a:lstStyle/>
          <a:p>
            <a:pPr lvl="0" algn="ctr"/>
            <a:r>
              <a:rPr lang="en-GB" sz="2400" dirty="0"/>
              <a:t>When the </a:t>
            </a:r>
            <a:r>
              <a:rPr lang="en-GB" sz="2400" dirty="0">
                <a:solidFill>
                  <a:srgbClr val="008000"/>
                </a:solidFill>
              </a:rPr>
              <a:t>relative clause </a:t>
            </a:r>
            <a:r>
              <a:rPr lang="en-GB" sz="2400" dirty="0"/>
              <a:t>splits the </a:t>
            </a:r>
            <a:r>
              <a:rPr lang="en-GB" sz="2400" dirty="0">
                <a:highlight>
                  <a:srgbClr val="C0C0C0"/>
                </a:highlight>
              </a:rPr>
              <a:t>main clause</a:t>
            </a:r>
            <a:r>
              <a:rPr lang="en-GB" sz="2400" dirty="0"/>
              <a:t>→</a:t>
            </a:r>
            <a:r>
              <a:rPr lang="en-GB" sz="2400" i="1" dirty="0"/>
              <a:t> commas</a:t>
            </a:r>
            <a:r>
              <a:rPr lang="en-GB" sz="2400" dirty="0"/>
              <a:t>.</a:t>
            </a:r>
          </a:p>
          <a:p>
            <a:pPr lvl="0" algn="ctr"/>
            <a:r>
              <a:rPr lang="en-GB" sz="2800" dirty="0"/>
              <a:t> </a:t>
            </a:r>
            <a:r>
              <a:rPr lang="en-GB" sz="2400" dirty="0"/>
              <a:t> </a:t>
            </a:r>
          </a:p>
          <a:p>
            <a:pPr lvl="0" algn="ctr"/>
            <a:r>
              <a:rPr lang="en-GB" sz="2400" dirty="0">
                <a:highlight>
                  <a:srgbClr val="C0C0C0"/>
                </a:highlight>
              </a:rPr>
              <a:t>main</a:t>
            </a:r>
            <a:r>
              <a:rPr lang="en-GB" sz="2400" b="1" dirty="0"/>
              <a:t>,</a:t>
            </a:r>
            <a:r>
              <a:rPr lang="en-GB" sz="2400" b="1" dirty="0">
                <a:solidFill>
                  <a:srgbClr val="008000"/>
                </a:solidFill>
              </a:rPr>
              <a:t> </a:t>
            </a:r>
            <a:r>
              <a:rPr lang="en-GB" sz="2400" dirty="0">
                <a:solidFill>
                  <a:srgbClr val="008000"/>
                </a:solidFill>
              </a:rPr>
              <a:t>relative clause</a:t>
            </a:r>
            <a:r>
              <a:rPr lang="en-GB" sz="2400" b="1" dirty="0"/>
              <a:t>,</a:t>
            </a:r>
            <a:r>
              <a:rPr lang="en-GB" sz="2400" dirty="0"/>
              <a:t> </a:t>
            </a:r>
            <a:r>
              <a:rPr lang="en-GB" sz="2400" dirty="0">
                <a:highlight>
                  <a:srgbClr val="C0C0C0"/>
                </a:highlight>
              </a:rPr>
              <a:t>clause</a:t>
            </a:r>
            <a:endParaRPr lang="en-GB" sz="2800" dirty="0"/>
          </a:p>
        </p:txBody>
      </p:sp>
      <p:sp>
        <p:nvSpPr>
          <p:cNvPr id="17" name="Left Brace 16">
            <a:extLst>
              <a:ext uri="{FF2B5EF4-FFF2-40B4-BE49-F238E27FC236}">
                <a16:creationId xmlns:a16="http://schemas.microsoft.com/office/drawing/2014/main" id="{52D25049-C4DC-4B23-981C-D171DEA7E5AB}"/>
              </a:ext>
            </a:extLst>
          </p:cNvPr>
          <p:cNvSpPr/>
          <p:nvPr/>
        </p:nvSpPr>
        <p:spPr>
          <a:xfrm rot="5400000">
            <a:off x="4858675" y="1662858"/>
            <a:ext cx="221615" cy="4985810"/>
          </a:xfrm>
          <a:prstGeom prst="leftBrace">
            <a:avLst/>
          </a:prstGeom>
          <a:ln w="19050"/>
        </p:spPr>
        <p:style>
          <a:lnRef idx="2">
            <a:schemeClr val="accent4"/>
          </a:lnRef>
          <a:fillRef idx="0">
            <a:schemeClr val="accent4"/>
          </a:fillRef>
          <a:effectRef idx="1">
            <a:schemeClr val="accent4"/>
          </a:effectRef>
          <a:fontRef idx="minor">
            <a:schemeClr val="tx1"/>
          </a:fontRef>
        </p:style>
        <p:txBody>
          <a:bodyPr rtlCol="0" anchor="ctr"/>
          <a:lstStyle/>
          <a:p>
            <a:pPr algn="ctr"/>
            <a:endParaRPr lang="en-GB" dirty="0"/>
          </a:p>
        </p:txBody>
      </p:sp>
      <p:sp>
        <p:nvSpPr>
          <p:cNvPr id="20" name="TextBox 19">
            <a:extLst>
              <a:ext uri="{FF2B5EF4-FFF2-40B4-BE49-F238E27FC236}">
                <a16:creationId xmlns:a16="http://schemas.microsoft.com/office/drawing/2014/main" id="{E37C6EF3-895F-4F1B-B5CB-902AA4730CE7}"/>
              </a:ext>
            </a:extLst>
          </p:cNvPr>
          <p:cNvSpPr txBox="1"/>
          <p:nvPr/>
        </p:nvSpPr>
        <p:spPr>
          <a:xfrm>
            <a:off x="1761432" y="4248611"/>
            <a:ext cx="9492882" cy="523220"/>
          </a:xfrm>
          <a:prstGeom prst="rect">
            <a:avLst/>
          </a:prstGeom>
          <a:noFill/>
        </p:spPr>
        <p:txBody>
          <a:bodyPr wrap="square" rtlCol="0">
            <a:spAutoFit/>
          </a:bodyPr>
          <a:lstStyle/>
          <a:p>
            <a:r>
              <a:rPr lang="en-GB" sz="2800" i="1" dirty="0">
                <a:latin typeface="+mj-lt"/>
              </a:rPr>
              <a:t>Ron</a:t>
            </a:r>
            <a:r>
              <a:rPr lang="en-GB" sz="2800" b="1" i="1" dirty="0">
                <a:latin typeface="+mj-lt"/>
              </a:rPr>
              <a:t>,</a:t>
            </a:r>
            <a:r>
              <a:rPr lang="en-GB" sz="2800" b="1" i="1" dirty="0">
                <a:solidFill>
                  <a:schemeClr val="bg1"/>
                </a:solidFill>
                <a:latin typeface="+mj-lt"/>
              </a:rPr>
              <a:t> </a:t>
            </a:r>
            <a:r>
              <a:rPr lang="en-GB" sz="2800" i="1" dirty="0">
                <a:solidFill>
                  <a:srgbClr val="008000"/>
                </a:solidFill>
                <a:latin typeface="+mj-lt"/>
              </a:rPr>
              <a:t>who has five brothers and a sister</a:t>
            </a:r>
            <a:r>
              <a:rPr lang="en-GB" sz="2800" b="1" i="1" dirty="0">
                <a:latin typeface="+mj-lt"/>
              </a:rPr>
              <a:t>,</a:t>
            </a:r>
            <a:r>
              <a:rPr lang="en-GB" sz="2800" i="1" dirty="0">
                <a:solidFill>
                  <a:schemeClr val="bg1"/>
                </a:solidFill>
                <a:latin typeface="+mj-lt"/>
              </a:rPr>
              <a:t>, </a:t>
            </a:r>
            <a:r>
              <a:rPr lang="en-GB" sz="2800" i="1" dirty="0">
                <a:latin typeface="+mj-lt"/>
              </a:rPr>
              <a:t>often wears old clothes.</a:t>
            </a:r>
          </a:p>
        </p:txBody>
      </p:sp>
      <p:sp>
        <p:nvSpPr>
          <p:cNvPr id="21" name="Left Brace 20">
            <a:extLst>
              <a:ext uri="{FF2B5EF4-FFF2-40B4-BE49-F238E27FC236}">
                <a16:creationId xmlns:a16="http://schemas.microsoft.com/office/drawing/2014/main" id="{AD505B8A-5D58-42D6-96C6-A128B123F64A}"/>
              </a:ext>
            </a:extLst>
          </p:cNvPr>
          <p:cNvSpPr/>
          <p:nvPr/>
        </p:nvSpPr>
        <p:spPr>
          <a:xfrm rot="5400000">
            <a:off x="2022551" y="3895379"/>
            <a:ext cx="192908" cy="513560"/>
          </a:xfrm>
          <a:prstGeom prst="leftBrace">
            <a:avLst/>
          </a:prstGeom>
          <a:ln>
            <a:solidFill>
              <a:schemeClr val="tx1">
                <a:lumMod val="50000"/>
                <a:lumOff val="50000"/>
              </a:schemeClr>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dirty="0"/>
          </a:p>
        </p:txBody>
      </p:sp>
      <p:sp>
        <p:nvSpPr>
          <p:cNvPr id="22" name="TextBox 21">
            <a:extLst>
              <a:ext uri="{FF2B5EF4-FFF2-40B4-BE49-F238E27FC236}">
                <a16:creationId xmlns:a16="http://schemas.microsoft.com/office/drawing/2014/main" id="{83143693-0865-45DD-9C06-A52D8D1BFD36}"/>
              </a:ext>
            </a:extLst>
          </p:cNvPr>
          <p:cNvSpPr txBox="1"/>
          <p:nvPr/>
        </p:nvSpPr>
        <p:spPr>
          <a:xfrm>
            <a:off x="1473959" y="3675622"/>
            <a:ext cx="1290091" cy="369332"/>
          </a:xfrm>
          <a:prstGeom prst="rect">
            <a:avLst/>
          </a:prstGeom>
          <a:solidFill>
            <a:schemeClr val="accent3"/>
          </a:solidFill>
        </p:spPr>
        <p:txBody>
          <a:bodyPr wrap="square" rtlCol="0">
            <a:spAutoFit/>
          </a:bodyPr>
          <a:lstStyle/>
          <a:p>
            <a:pPr algn="ctr"/>
            <a:r>
              <a:rPr lang="en-GB" dirty="0"/>
              <a:t>main clause</a:t>
            </a:r>
          </a:p>
        </p:txBody>
      </p:sp>
      <p:sp>
        <p:nvSpPr>
          <p:cNvPr id="23" name="Left Brace 22">
            <a:extLst>
              <a:ext uri="{FF2B5EF4-FFF2-40B4-BE49-F238E27FC236}">
                <a16:creationId xmlns:a16="http://schemas.microsoft.com/office/drawing/2014/main" id="{A2877F74-5E30-4272-9154-895575BF8C10}"/>
              </a:ext>
            </a:extLst>
          </p:cNvPr>
          <p:cNvSpPr/>
          <p:nvPr/>
        </p:nvSpPr>
        <p:spPr>
          <a:xfrm rot="5400000">
            <a:off x="9174382" y="2445661"/>
            <a:ext cx="195784" cy="3410116"/>
          </a:xfrm>
          <a:prstGeom prst="leftBrace">
            <a:avLst/>
          </a:prstGeom>
          <a:ln>
            <a:solidFill>
              <a:schemeClr val="tx1">
                <a:lumMod val="50000"/>
                <a:lumOff val="50000"/>
              </a:schemeClr>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dirty="0"/>
          </a:p>
        </p:txBody>
      </p:sp>
      <p:sp>
        <p:nvSpPr>
          <p:cNvPr id="24" name="TextBox 23">
            <a:extLst>
              <a:ext uri="{FF2B5EF4-FFF2-40B4-BE49-F238E27FC236}">
                <a16:creationId xmlns:a16="http://schemas.microsoft.com/office/drawing/2014/main" id="{DAEE551F-44F6-47A1-87F7-A389009B6710}"/>
              </a:ext>
            </a:extLst>
          </p:cNvPr>
          <p:cNvSpPr txBox="1"/>
          <p:nvPr/>
        </p:nvSpPr>
        <p:spPr>
          <a:xfrm>
            <a:off x="8613930" y="3685752"/>
            <a:ext cx="1345677" cy="369332"/>
          </a:xfrm>
          <a:prstGeom prst="rect">
            <a:avLst/>
          </a:prstGeom>
          <a:solidFill>
            <a:schemeClr val="accent3"/>
          </a:solidFill>
        </p:spPr>
        <p:txBody>
          <a:bodyPr wrap="square" rtlCol="0">
            <a:spAutoFit/>
          </a:bodyPr>
          <a:lstStyle/>
          <a:p>
            <a:pPr algn="ctr"/>
            <a:r>
              <a:rPr lang="en-GB" dirty="0"/>
              <a:t>main clause</a:t>
            </a:r>
          </a:p>
        </p:txBody>
      </p:sp>
      <p:grpSp>
        <p:nvGrpSpPr>
          <p:cNvPr id="26" name="Group 25">
            <a:extLst>
              <a:ext uri="{FF2B5EF4-FFF2-40B4-BE49-F238E27FC236}">
                <a16:creationId xmlns:a16="http://schemas.microsoft.com/office/drawing/2014/main" id="{42B2103C-C1B6-4253-BC27-9AAB947106E6}"/>
              </a:ext>
            </a:extLst>
          </p:cNvPr>
          <p:cNvGrpSpPr/>
          <p:nvPr/>
        </p:nvGrpSpPr>
        <p:grpSpPr>
          <a:xfrm>
            <a:off x="3999402" y="3296575"/>
            <a:ext cx="1940159" cy="738664"/>
            <a:chOff x="6872914" y="2388662"/>
            <a:chExt cx="1940159" cy="738664"/>
          </a:xfrm>
        </p:grpSpPr>
        <p:sp>
          <p:nvSpPr>
            <p:cNvPr id="28" name="TextBox 27">
              <a:extLst>
                <a:ext uri="{FF2B5EF4-FFF2-40B4-BE49-F238E27FC236}">
                  <a16:creationId xmlns:a16="http://schemas.microsoft.com/office/drawing/2014/main" id="{0E8B7AFB-B50D-4469-989C-F0B054F15ACE}"/>
                </a:ext>
              </a:extLst>
            </p:cNvPr>
            <p:cNvSpPr txBox="1"/>
            <p:nvPr/>
          </p:nvSpPr>
          <p:spPr>
            <a:xfrm>
              <a:off x="6872914" y="2757994"/>
              <a:ext cx="1940159" cy="369332"/>
            </a:xfrm>
            <a:prstGeom prst="rect">
              <a:avLst/>
            </a:prstGeom>
            <a:solidFill>
              <a:srgbClr val="FFE181"/>
            </a:solidFill>
          </p:spPr>
          <p:txBody>
            <a:bodyPr wrap="square" rtlCol="0">
              <a:spAutoFit/>
            </a:bodyPr>
            <a:lstStyle/>
            <a:p>
              <a:r>
                <a:rPr lang="en-GB" dirty="0"/>
                <a:t>subordinate clause</a:t>
              </a:r>
            </a:p>
          </p:txBody>
        </p:sp>
        <p:sp>
          <p:nvSpPr>
            <p:cNvPr id="29" name="Rectangle 28">
              <a:extLst>
                <a:ext uri="{FF2B5EF4-FFF2-40B4-BE49-F238E27FC236}">
                  <a16:creationId xmlns:a16="http://schemas.microsoft.com/office/drawing/2014/main" id="{8553BABD-ABE5-425F-A919-444A80D99D75}"/>
                </a:ext>
              </a:extLst>
            </p:cNvPr>
            <p:cNvSpPr/>
            <p:nvPr/>
          </p:nvSpPr>
          <p:spPr>
            <a:xfrm>
              <a:off x="7079482" y="2388662"/>
              <a:ext cx="1527021" cy="369332"/>
            </a:xfrm>
            <a:prstGeom prst="rect">
              <a:avLst/>
            </a:prstGeom>
            <a:solidFill>
              <a:schemeClr val="accent6">
                <a:lumMod val="60000"/>
                <a:lumOff val="40000"/>
              </a:schemeClr>
            </a:solidFill>
            <a:ln>
              <a:noFill/>
            </a:ln>
          </p:spPr>
          <p:txBody>
            <a:bodyPr wrap="none">
              <a:spAutoFit/>
            </a:bodyPr>
            <a:lstStyle/>
            <a:p>
              <a:r>
                <a:rPr lang="en-GB" dirty="0">
                  <a:solidFill>
                    <a:srgbClr val="008000"/>
                  </a:solidFill>
                </a:rPr>
                <a:t>relative clause</a:t>
              </a:r>
            </a:p>
          </p:txBody>
        </p:sp>
      </p:grpSp>
      <p:sp>
        <p:nvSpPr>
          <p:cNvPr id="39" name="TextBox 38">
            <a:extLst>
              <a:ext uri="{FF2B5EF4-FFF2-40B4-BE49-F238E27FC236}">
                <a16:creationId xmlns:a16="http://schemas.microsoft.com/office/drawing/2014/main" id="{4E0169B9-61F6-4FD4-8260-17F0F170ED47}"/>
              </a:ext>
            </a:extLst>
          </p:cNvPr>
          <p:cNvSpPr txBox="1"/>
          <p:nvPr/>
        </p:nvSpPr>
        <p:spPr>
          <a:xfrm>
            <a:off x="2340862" y="5054818"/>
            <a:ext cx="6784258" cy="400110"/>
          </a:xfrm>
          <a:prstGeom prst="rect">
            <a:avLst/>
          </a:prstGeom>
          <a:solidFill>
            <a:schemeClr val="accent6">
              <a:lumMod val="60000"/>
              <a:lumOff val="40000"/>
            </a:schemeClr>
          </a:solidFill>
        </p:spPr>
        <p:txBody>
          <a:bodyPr wrap="square" rtlCol="0">
            <a:spAutoFit/>
          </a:bodyPr>
          <a:lstStyle/>
          <a:p>
            <a:pPr algn="ctr"/>
            <a:r>
              <a:rPr lang="en-GB" sz="2000" dirty="0"/>
              <a:t>Commas separate the </a:t>
            </a:r>
            <a:r>
              <a:rPr lang="en-GB" sz="2000" dirty="0">
                <a:solidFill>
                  <a:srgbClr val="008000"/>
                </a:solidFill>
              </a:rPr>
              <a:t>relative clause </a:t>
            </a:r>
            <a:r>
              <a:rPr lang="en-GB" sz="2000" dirty="0"/>
              <a:t>from the main clause.</a:t>
            </a:r>
          </a:p>
        </p:txBody>
      </p:sp>
      <p:cxnSp>
        <p:nvCxnSpPr>
          <p:cNvPr id="48" name="Straight Arrow Connector 47">
            <a:extLst>
              <a:ext uri="{FF2B5EF4-FFF2-40B4-BE49-F238E27FC236}">
                <a16:creationId xmlns:a16="http://schemas.microsoft.com/office/drawing/2014/main" id="{FAE86984-380D-466A-B4BC-DD4AA0634147}"/>
              </a:ext>
            </a:extLst>
          </p:cNvPr>
          <p:cNvCxnSpPr/>
          <p:nvPr/>
        </p:nvCxnSpPr>
        <p:spPr>
          <a:xfrm flipH="1" flipV="1">
            <a:off x="2473597" y="4700014"/>
            <a:ext cx="1229184" cy="3440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9" name="Straight Arrow Connector 48">
            <a:extLst>
              <a:ext uri="{FF2B5EF4-FFF2-40B4-BE49-F238E27FC236}">
                <a16:creationId xmlns:a16="http://schemas.microsoft.com/office/drawing/2014/main" id="{27413A53-36BF-4F09-ABE2-12EAACCB1652}"/>
              </a:ext>
            </a:extLst>
          </p:cNvPr>
          <p:cNvCxnSpPr/>
          <p:nvPr/>
        </p:nvCxnSpPr>
        <p:spPr>
          <a:xfrm flipV="1">
            <a:off x="7154430" y="4749613"/>
            <a:ext cx="248682" cy="30816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75963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1"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ppt_x"/>
                                          </p:val>
                                        </p:tav>
                                        <p:tav tm="100000">
                                          <p:val>
                                            <p:strVal val="#ppt_x"/>
                                          </p:val>
                                        </p:tav>
                                      </p:tavLst>
                                    </p:anim>
                                    <p:anim calcmode="lin" valueType="num">
                                      <p:cBhvr additive="base">
                                        <p:cTn id="16"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p:bldP spid="21" grpId="0" animBg="1"/>
      <p:bldP spid="22" grpId="0" animBg="1"/>
      <p:bldP spid="23" grpId="0" animBg="1"/>
      <p:bldP spid="24" grpId="0" animBg="1"/>
      <p:bldP spid="3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8" name="Speech Bubble: Rectangle with Corners Rounded 17">
            <a:extLst>
              <a:ext uri="{FF2B5EF4-FFF2-40B4-BE49-F238E27FC236}">
                <a16:creationId xmlns:a16="http://schemas.microsoft.com/office/drawing/2014/main" id="{FDA668E8-CD66-4D80-AF7D-F8CE90CDDB6F}"/>
              </a:ext>
            </a:extLst>
          </p:cNvPr>
          <p:cNvSpPr/>
          <p:nvPr/>
        </p:nvSpPr>
        <p:spPr>
          <a:xfrm>
            <a:off x="1689705" y="5469528"/>
            <a:ext cx="1003247" cy="456858"/>
          </a:xfrm>
          <a:prstGeom prst="wedgeRoundRectCallout">
            <a:avLst>
              <a:gd name="adj1" fmla="val -76158"/>
              <a:gd name="adj2" fmla="val 35132"/>
              <a:gd name="adj3" fmla="val 16667"/>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lumMod val="65000"/>
                    <a:lumOff val="35000"/>
                  </a:schemeClr>
                </a:solidFill>
                <a:latin typeface="Comic Sans MS" panose="030F0702030302020204" pitchFamily="66" charset="0"/>
              </a:rPr>
              <a:t>Part B</a:t>
            </a:r>
          </a:p>
        </p:txBody>
      </p:sp>
      <p:pic>
        <p:nvPicPr>
          <p:cNvPr id="19" name="Picture 18">
            <a:extLst>
              <a:ext uri="{FF2B5EF4-FFF2-40B4-BE49-F238E27FC236}">
                <a16:creationId xmlns:a16="http://schemas.microsoft.com/office/drawing/2014/main" id="{C89B855A-F19F-4F62-9937-A4D925CC9E94}"/>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22183" y="5342148"/>
            <a:ext cx="751776" cy="784061"/>
          </a:xfrm>
          <a:prstGeom prst="rect">
            <a:avLst/>
          </a:prstGeom>
        </p:spPr>
      </p:pic>
      <p:sp>
        <p:nvSpPr>
          <p:cNvPr id="25" name="TextBox 24">
            <a:extLst>
              <a:ext uri="{FF2B5EF4-FFF2-40B4-BE49-F238E27FC236}">
                <a16:creationId xmlns:a16="http://schemas.microsoft.com/office/drawing/2014/main" id="{9A77893E-1579-4D36-BE13-8DA634BB44F3}"/>
              </a:ext>
            </a:extLst>
          </p:cNvPr>
          <p:cNvSpPr txBox="1"/>
          <p:nvPr/>
        </p:nvSpPr>
        <p:spPr>
          <a:xfrm>
            <a:off x="785610" y="830492"/>
            <a:ext cx="10573555" cy="584775"/>
          </a:xfrm>
          <a:prstGeom prst="rect">
            <a:avLst/>
          </a:prstGeom>
          <a:noFill/>
        </p:spPr>
        <p:txBody>
          <a:bodyPr wrap="square" rtlCol="0">
            <a:spAutoFit/>
          </a:bodyPr>
          <a:lstStyle/>
          <a:p>
            <a:pPr algn="ctr"/>
            <a:r>
              <a:rPr lang="en-GB" sz="3200" b="1" dirty="0"/>
              <a:t>Practising writing </a:t>
            </a:r>
            <a:r>
              <a:rPr lang="en-GB" sz="3200" b="1" dirty="0">
                <a:solidFill>
                  <a:srgbClr val="008000"/>
                </a:solidFill>
              </a:rPr>
              <a:t>Relative Clauses </a:t>
            </a:r>
          </a:p>
        </p:txBody>
      </p:sp>
      <p:sp>
        <p:nvSpPr>
          <p:cNvPr id="30" name="TextBox 29">
            <a:extLst>
              <a:ext uri="{FF2B5EF4-FFF2-40B4-BE49-F238E27FC236}">
                <a16:creationId xmlns:a16="http://schemas.microsoft.com/office/drawing/2014/main" id="{A3703DB1-BA6F-4C36-A66C-BAD87D9377A8}"/>
              </a:ext>
            </a:extLst>
          </p:cNvPr>
          <p:cNvSpPr txBox="1"/>
          <p:nvPr/>
        </p:nvSpPr>
        <p:spPr>
          <a:xfrm>
            <a:off x="1725562" y="4866104"/>
            <a:ext cx="8642554" cy="1384995"/>
          </a:xfrm>
          <a:prstGeom prst="rect">
            <a:avLst/>
          </a:prstGeom>
          <a:noFill/>
        </p:spPr>
        <p:txBody>
          <a:bodyPr wrap="square" rtlCol="0">
            <a:spAutoFit/>
          </a:bodyPr>
          <a:lstStyle/>
          <a:p>
            <a:pPr algn="ctr">
              <a:spcAft>
                <a:spcPts val="0"/>
              </a:spcAft>
            </a:pPr>
            <a:r>
              <a:rPr lang="en-GB" sz="2800" dirty="0">
                <a:ea typeface="MS Mincho"/>
                <a:cs typeface="Times New Roman" panose="02020603050405020304" pitchFamily="18" charset="0"/>
              </a:rPr>
              <a:t>Can you add a </a:t>
            </a:r>
            <a:r>
              <a:rPr lang="en-GB" sz="2800" dirty="0">
                <a:solidFill>
                  <a:srgbClr val="008000"/>
                </a:solidFill>
                <a:ea typeface="MS Mincho"/>
                <a:cs typeface="Times New Roman" panose="02020603050405020304" pitchFamily="18" charset="0"/>
              </a:rPr>
              <a:t>relative clause </a:t>
            </a:r>
            <a:r>
              <a:rPr lang="en-GB" sz="2800" dirty="0">
                <a:ea typeface="MS Mincho"/>
                <a:cs typeface="Times New Roman" panose="02020603050405020304" pitchFamily="18" charset="0"/>
              </a:rPr>
              <a:t>to these sentences?</a:t>
            </a:r>
          </a:p>
          <a:p>
            <a:pPr algn="ctr">
              <a:spcAft>
                <a:spcPts val="0"/>
              </a:spcAft>
            </a:pPr>
            <a:r>
              <a:rPr lang="en-GB" sz="2800" dirty="0">
                <a:ea typeface="MS Mincho"/>
                <a:cs typeface="Times New Roman" panose="02020603050405020304" pitchFamily="18" charset="0"/>
              </a:rPr>
              <a:t>Pick a </a:t>
            </a:r>
            <a:r>
              <a:rPr lang="en-GB" sz="2800" b="1" dirty="0">
                <a:ea typeface="MS Mincho"/>
                <a:cs typeface="Times New Roman" panose="02020603050405020304" pitchFamily="18" charset="0"/>
              </a:rPr>
              <a:t>noun</a:t>
            </a:r>
            <a:r>
              <a:rPr lang="en-GB" sz="2800" dirty="0">
                <a:ea typeface="MS Mincho"/>
                <a:cs typeface="Times New Roman" panose="02020603050405020304" pitchFamily="18" charset="0"/>
              </a:rPr>
              <a:t> or </a:t>
            </a:r>
            <a:r>
              <a:rPr lang="en-GB" sz="2800" u="sng" dirty="0">
                <a:ea typeface="MS Mincho"/>
                <a:cs typeface="Times New Roman" panose="02020603050405020304" pitchFamily="18" charset="0"/>
              </a:rPr>
              <a:t>clause</a:t>
            </a:r>
            <a:r>
              <a:rPr lang="en-GB" sz="2800" dirty="0">
                <a:ea typeface="MS Mincho"/>
                <a:cs typeface="Times New Roman" panose="02020603050405020304" pitchFamily="18" charset="0"/>
              </a:rPr>
              <a:t> for it to relate to.</a:t>
            </a:r>
          </a:p>
          <a:p>
            <a:pPr algn="ctr">
              <a:spcAft>
                <a:spcPts val="0"/>
              </a:spcAft>
            </a:pPr>
            <a:r>
              <a:rPr lang="en-GB" sz="2800" dirty="0">
                <a:ea typeface="MS Mincho"/>
                <a:cs typeface="Times New Roman" panose="02020603050405020304" pitchFamily="18" charset="0"/>
              </a:rPr>
              <a:t>Remember punctuation.</a:t>
            </a:r>
            <a:endParaRPr lang="en-GB" sz="2000" dirty="0">
              <a:ea typeface="MS Mincho"/>
              <a:cs typeface="Times New Roman" panose="02020603050405020304" pitchFamily="18" charset="0"/>
            </a:endParaRPr>
          </a:p>
        </p:txBody>
      </p:sp>
      <p:sp>
        <p:nvSpPr>
          <p:cNvPr id="31" name="TextBox 30">
            <a:extLst>
              <a:ext uri="{FF2B5EF4-FFF2-40B4-BE49-F238E27FC236}">
                <a16:creationId xmlns:a16="http://schemas.microsoft.com/office/drawing/2014/main" id="{6EA372E6-4688-4201-B574-715BBF81DF92}"/>
              </a:ext>
            </a:extLst>
          </p:cNvPr>
          <p:cNvSpPr txBox="1"/>
          <p:nvPr/>
        </p:nvSpPr>
        <p:spPr>
          <a:xfrm>
            <a:off x="9793055" y="830492"/>
            <a:ext cx="1607556" cy="3416320"/>
          </a:xfrm>
          <a:prstGeom prst="rect">
            <a:avLst/>
          </a:prstGeom>
          <a:solidFill>
            <a:schemeClr val="accent6">
              <a:lumMod val="60000"/>
              <a:lumOff val="40000"/>
            </a:schemeClr>
          </a:solidFill>
        </p:spPr>
        <p:txBody>
          <a:bodyPr wrap="square" rtlCol="0">
            <a:spAutoFit/>
          </a:bodyPr>
          <a:lstStyle/>
          <a:p>
            <a:pPr algn="ctr"/>
            <a:r>
              <a:rPr lang="en-GB" sz="2400" b="1" dirty="0">
                <a:solidFill>
                  <a:srgbClr val="008000"/>
                </a:solidFill>
              </a:rPr>
              <a:t>Relative Pronouns</a:t>
            </a:r>
          </a:p>
          <a:p>
            <a:pPr algn="ctr"/>
            <a:r>
              <a:rPr lang="en-GB" sz="2400" dirty="0">
                <a:solidFill>
                  <a:srgbClr val="008000"/>
                </a:solidFill>
              </a:rPr>
              <a:t>who</a:t>
            </a:r>
          </a:p>
          <a:p>
            <a:pPr algn="ctr"/>
            <a:r>
              <a:rPr lang="en-GB" sz="2400" dirty="0">
                <a:solidFill>
                  <a:srgbClr val="008000"/>
                </a:solidFill>
              </a:rPr>
              <a:t> which when whose </a:t>
            </a:r>
          </a:p>
          <a:p>
            <a:pPr algn="ctr"/>
            <a:r>
              <a:rPr lang="en-GB" sz="2400" dirty="0">
                <a:solidFill>
                  <a:srgbClr val="008000"/>
                </a:solidFill>
              </a:rPr>
              <a:t>that</a:t>
            </a:r>
          </a:p>
          <a:p>
            <a:pPr algn="ctr"/>
            <a:r>
              <a:rPr lang="en-GB" sz="2400" dirty="0">
                <a:solidFill>
                  <a:srgbClr val="008000"/>
                </a:solidFill>
              </a:rPr>
              <a:t>(where)</a:t>
            </a:r>
          </a:p>
          <a:p>
            <a:pPr algn="ctr"/>
            <a:r>
              <a:rPr lang="en-GB" sz="2400" dirty="0">
                <a:solidFill>
                  <a:srgbClr val="008000"/>
                </a:solidFill>
              </a:rPr>
              <a:t>(when)</a:t>
            </a:r>
          </a:p>
        </p:txBody>
      </p:sp>
      <p:sp>
        <p:nvSpPr>
          <p:cNvPr id="32" name="TextBox 31">
            <a:extLst>
              <a:ext uri="{FF2B5EF4-FFF2-40B4-BE49-F238E27FC236}">
                <a16:creationId xmlns:a16="http://schemas.microsoft.com/office/drawing/2014/main" id="{07119B9A-7A48-4673-B838-88045CB74A3D}"/>
              </a:ext>
            </a:extLst>
          </p:cNvPr>
          <p:cNvSpPr txBox="1"/>
          <p:nvPr/>
        </p:nvSpPr>
        <p:spPr>
          <a:xfrm>
            <a:off x="1014209" y="1901268"/>
            <a:ext cx="6060359" cy="1938992"/>
          </a:xfrm>
          <a:prstGeom prst="rect">
            <a:avLst/>
          </a:prstGeom>
          <a:noFill/>
        </p:spPr>
        <p:txBody>
          <a:bodyPr wrap="square" rtlCol="0">
            <a:spAutoFit/>
          </a:bodyPr>
          <a:lstStyle/>
          <a:p>
            <a:r>
              <a:rPr lang="en-GB" sz="2400" b="1" i="1" dirty="0">
                <a:latin typeface="+mj-lt"/>
              </a:rPr>
              <a:t>Harry</a:t>
            </a:r>
            <a:r>
              <a:rPr lang="en-GB" sz="2400" i="1" dirty="0">
                <a:latin typeface="+mj-lt"/>
              </a:rPr>
              <a:t> jumped on a </a:t>
            </a:r>
            <a:r>
              <a:rPr lang="en-GB" sz="2400" b="1" i="1" dirty="0">
                <a:latin typeface="+mj-lt"/>
              </a:rPr>
              <a:t>broomstick</a:t>
            </a:r>
            <a:r>
              <a:rPr lang="en-GB" sz="2400" i="1" dirty="0">
                <a:latin typeface="+mj-lt"/>
              </a:rPr>
              <a:t>.</a:t>
            </a:r>
          </a:p>
          <a:p>
            <a:r>
              <a:rPr lang="en-GB" sz="2400" i="1" dirty="0">
                <a:latin typeface="+mj-lt"/>
              </a:rPr>
              <a:t>The </a:t>
            </a:r>
            <a:r>
              <a:rPr lang="en-GB" sz="2400" b="1" i="1" dirty="0">
                <a:latin typeface="+mj-lt"/>
              </a:rPr>
              <a:t>cat</a:t>
            </a:r>
            <a:r>
              <a:rPr lang="en-GB" sz="2400" i="1" dirty="0">
                <a:latin typeface="+mj-lt"/>
              </a:rPr>
              <a:t> hissed at </a:t>
            </a:r>
            <a:r>
              <a:rPr lang="en-GB" sz="2400" b="1" i="1" dirty="0">
                <a:latin typeface="+mj-lt"/>
              </a:rPr>
              <a:t>Dudley</a:t>
            </a:r>
            <a:r>
              <a:rPr lang="en-GB" sz="2400" i="1" dirty="0">
                <a:latin typeface="+mj-lt"/>
              </a:rPr>
              <a:t>.</a:t>
            </a:r>
          </a:p>
          <a:p>
            <a:r>
              <a:rPr lang="en-GB" sz="2400" b="1" i="1" dirty="0">
                <a:latin typeface="+mj-lt"/>
              </a:rPr>
              <a:t>Ron </a:t>
            </a:r>
            <a:r>
              <a:rPr lang="en-GB" sz="2400" i="1" dirty="0">
                <a:latin typeface="+mj-lt"/>
              </a:rPr>
              <a:t>ate the whole bar of </a:t>
            </a:r>
            <a:r>
              <a:rPr lang="en-GB" sz="2400" b="1" i="1" dirty="0">
                <a:latin typeface="+mj-lt"/>
              </a:rPr>
              <a:t>chocolate</a:t>
            </a:r>
            <a:r>
              <a:rPr lang="en-GB" sz="2400" i="1" dirty="0">
                <a:latin typeface="+mj-lt"/>
              </a:rPr>
              <a:t>.</a:t>
            </a:r>
          </a:p>
          <a:p>
            <a:r>
              <a:rPr lang="en-GB" sz="2400" i="1" dirty="0">
                <a:latin typeface="+mj-lt"/>
              </a:rPr>
              <a:t>The </a:t>
            </a:r>
            <a:r>
              <a:rPr lang="en-GB" sz="2400" b="1" i="1" dirty="0">
                <a:latin typeface="+mj-lt"/>
              </a:rPr>
              <a:t>students</a:t>
            </a:r>
            <a:r>
              <a:rPr lang="en-GB" sz="2400" i="1" dirty="0">
                <a:latin typeface="+mj-lt"/>
              </a:rPr>
              <a:t> looked up at the </a:t>
            </a:r>
            <a:r>
              <a:rPr lang="en-GB" sz="2400" b="1" i="1" dirty="0">
                <a:latin typeface="+mj-lt"/>
              </a:rPr>
              <a:t>school</a:t>
            </a:r>
            <a:r>
              <a:rPr lang="en-GB" sz="2400" i="1" dirty="0">
                <a:latin typeface="+mj-lt"/>
              </a:rPr>
              <a:t>.</a:t>
            </a:r>
          </a:p>
          <a:p>
            <a:r>
              <a:rPr lang="en-GB" sz="2400" i="1" dirty="0">
                <a:latin typeface="+mj-lt"/>
              </a:rPr>
              <a:t>The </a:t>
            </a:r>
            <a:r>
              <a:rPr lang="en-GB" sz="2400" b="1" i="1" dirty="0">
                <a:latin typeface="+mj-lt"/>
              </a:rPr>
              <a:t>classroom</a:t>
            </a:r>
            <a:r>
              <a:rPr lang="en-GB" sz="2400" i="1" dirty="0">
                <a:latin typeface="+mj-lt"/>
              </a:rPr>
              <a:t> was a </a:t>
            </a:r>
            <a:r>
              <a:rPr lang="en-GB" sz="2400" b="1" i="1" dirty="0">
                <a:latin typeface="+mj-lt"/>
              </a:rPr>
              <a:t>mess</a:t>
            </a:r>
            <a:r>
              <a:rPr lang="en-GB" sz="2400" i="1" dirty="0">
                <a:latin typeface="+mj-lt"/>
              </a:rPr>
              <a:t>.</a:t>
            </a:r>
          </a:p>
        </p:txBody>
      </p:sp>
    </p:spTree>
    <p:extLst>
      <p:ext uri="{BB962C8B-B14F-4D97-AF65-F5344CB8AC3E}">
        <p14:creationId xmlns:p14="http://schemas.microsoft.com/office/powerpoint/2010/main" val="204200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2">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2">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build="p"/>
      <p:bldP spid="32"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06437" y="464234"/>
            <a:ext cx="11141612" cy="5852160"/>
          </a:xfrm>
          <a:prstGeom prst="rect">
            <a:avLst/>
          </a:prstGeom>
          <a:noFill/>
          <a:ln w="635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DDD72E51-4C08-48D2-B2B7-DC13578DC250}"/>
              </a:ext>
            </a:extLst>
          </p:cNvPr>
          <p:cNvSpPr/>
          <p:nvPr/>
        </p:nvSpPr>
        <p:spPr>
          <a:xfrm>
            <a:off x="10607729" y="6504993"/>
            <a:ext cx="1510350" cy="246221"/>
          </a:xfrm>
          <a:prstGeom prst="rect">
            <a:avLst/>
          </a:prstGeom>
        </p:spPr>
        <p:txBody>
          <a:bodyPr wrap="none">
            <a:spAutoFit/>
          </a:bodyPr>
          <a:lstStyle/>
          <a:p>
            <a:r>
              <a:rPr lang="en-GB" sz="1000" dirty="0">
                <a:latin typeface="Calibri" panose="020F0502020204030204" pitchFamily="34" charset="0"/>
                <a:ea typeface="Calibri" panose="020F0502020204030204" pitchFamily="34" charset="0"/>
                <a:cs typeface="Times New Roman" panose="02020603050405020304" pitchFamily="18" charset="0"/>
              </a:rPr>
              <a:t>Y6: Spring Revision Unit 2</a:t>
            </a:r>
            <a:endParaRPr lang="en-GB" sz="1000" dirty="0"/>
          </a:p>
        </p:txBody>
      </p:sp>
      <p:sp>
        <p:nvSpPr>
          <p:cNvPr id="18" name="Speech Bubble: Rectangle with Corners Rounded 17">
            <a:extLst>
              <a:ext uri="{FF2B5EF4-FFF2-40B4-BE49-F238E27FC236}">
                <a16:creationId xmlns:a16="http://schemas.microsoft.com/office/drawing/2014/main" id="{FDA668E8-CD66-4D80-AF7D-F8CE90CDDB6F}"/>
              </a:ext>
            </a:extLst>
          </p:cNvPr>
          <p:cNvSpPr/>
          <p:nvPr/>
        </p:nvSpPr>
        <p:spPr>
          <a:xfrm>
            <a:off x="1689705" y="5469528"/>
            <a:ext cx="1003247" cy="456858"/>
          </a:xfrm>
          <a:prstGeom prst="wedgeRoundRectCallout">
            <a:avLst>
              <a:gd name="adj1" fmla="val -76158"/>
              <a:gd name="adj2" fmla="val 35132"/>
              <a:gd name="adj3" fmla="val 16667"/>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lumMod val="65000"/>
                    <a:lumOff val="35000"/>
                  </a:schemeClr>
                </a:solidFill>
                <a:latin typeface="Comic Sans MS" panose="030F0702030302020204" pitchFamily="66" charset="0"/>
              </a:rPr>
              <a:t>Part B</a:t>
            </a:r>
          </a:p>
        </p:txBody>
      </p:sp>
      <p:pic>
        <p:nvPicPr>
          <p:cNvPr id="19" name="Picture 18">
            <a:extLst>
              <a:ext uri="{FF2B5EF4-FFF2-40B4-BE49-F238E27FC236}">
                <a16:creationId xmlns:a16="http://schemas.microsoft.com/office/drawing/2014/main" id="{C89B855A-F19F-4F62-9937-A4D925CC9E94}"/>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22183" y="5342148"/>
            <a:ext cx="751776" cy="784061"/>
          </a:xfrm>
          <a:prstGeom prst="rect">
            <a:avLst/>
          </a:prstGeom>
        </p:spPr>
      </p:pic>
      <p:sp>
        <p:nvSpPr>
          <p:cNvPr id="23" name="TextBox 22">
            <a:extLst>
              <a:ext uri="{FF2B5EF4-FFF2-40B4-BE49-F238E27FC236}">
                <a16:creationId xmlns:a16="http://schemas.microsoft.com/office/drawing/2014/main" id="{BE9076CA-D753-404B-B579-1318A697A16F}"/>
              </a:ext>
            </a:extLst>
          </p:cNvPr>
          <p:cNvSpPr txBox="1"/>
          <p:nvPr/>
        </p:nvSpPr>
        <p:spPr>
          <a:xfrm>
            <a:off x="662219" y="1154329"/>
            <a:ext cx="10573555" cy="1015663"/>
          </a:xfrm>
          <a:prstGeom prst="rect">
            <a:avLst/>
          </a:prstGeom>
          <a:noFill/>
        </p:spPr>
        <p:txBody>
          <a:bodyPr wrap="square" rtlCol="0">
            <a:spAutoFit/>
          </a:bodyPr>
          <a:lstStyle/>
          <a:p>
            <a:pPr algn="ctr">
              <a:spcAft>
                <a:spcPts val="0"/>
              </a:spcAft>
            </a:pPr>
            <a:r>
              <a:rPr lang="en-GB" sz="2000" dirty="0">
                <a:ea typeface="Times New Roman" panose="02020603050405020304" pitchFamily="18" charset="0"/>
                <a:cs typeface="Arial" panose="020B0604020202020204" pitchFamily="34" charset="0"/>
              </a:rPr>
              <a:t>In spoken language, we sometimes omit the </a:t>
            </a:r>
            <a:r>
              <a:rPr lang="en-GB" sz="2000" dirty="0">
                <a:solidFill>
                  <a:srgbClr val="008000"/>
                </a:solidFill>
                <a:ea typeface="Times New Roman" panose="02020603050405020304" pitchFamily="18" charset="0"/>
                <a:cs typeface="Arial" panose="020B0604020202020204" pitchFamily="34" charset="0"/>
              </a:rPr>
              <a:t>relative pronoun</a:t>
            </a:r>
            <a:r>
              <a:rPr lang="en-GB" sz="2000" dirty="0">
                <a:ea typeface="Times New Roman" panose="02020603050405020304" pitchFamily="18" charset="0"/>
                <a:cs typeface="Arial" panose="020B0604020202020204" pitchFamily="34" charset="0"/>
              </a:rPr>
              <a:t>.</a:t>
            </a:r>
          </a:p>
          <a:p>
            <a:pPr algn="ctr">
              <a:spcAft>
                <a:spcPts val="0"/>
              </a:spcAft>
            </a:pPr>
            <a:r>
              <a:rPr lang="en-GB" sz="2000" dirty="0">
                <a:ea typeface="Times New Roman" panose="02020603050405020304" pitchFamily="18" charset="0"/>
                <a:cs typeface="Arial" panose="020B0604020202020204" pitchFamily="34" charset="0"/>
              </a:rPr>
              <a:t> This can make the sentence easier to say.</a:t>
            </a:r>
          </a:p>
          <a:p>
            <a:pPr algn="ctr">
              <a:spcAft>
                <a:spcPts val="0"/>
              </a:spcAft>
            </a:pPr>
            <a:r>
              <a:rPr lang="en-GB" sz="2000" dirty="0">
                <a:ea typeface="Times New Roman" panose="02020603050405020304" pitchFamily="18" charset="0"/>
              </a:rPr>
              <a:t>It must still make sense.</a:t>
            </a:r>
          </a:p>
        </p:txBody>
      </p:sp>
      <p:sp>
        <p:nvSpPr>
          <p:cNvPr id="24" name="TextBox 23">
            <a:extLst>
              <a:ext uri="{FF2B5EF4-FFF2-40B4-BE49-F238E27FC236}">
                <a16:creationId xmlns:a16="http://schemas.microsoft.com/office/drawing/2014/main" id="{A425268F-6200-48AB-B9F0-5A243BE4B040}"/>
              </a:ext>
            </a:extLst>
          </p:cNvPr>
          <p:cNvSpPr txBox="1"/>
          <p:nvPr/>
        </p:nvSpPr>
        <p:spPr>
          <a:xfrm>
            <a:off x="962152" y="2279175"/>
            <a:ext cx="7551174" cy="830997"/>
          </a:xfrm>
          <a:prstGeom prst="rect">
            <a:avLst/>
          </a:prstGeom>
          <a:noFill/>
        </p:spPr>
        <p:txBody>
          <a:bodyPr wrap="square" rtlCol="0">
            <a:spAutoFit/>
          </a:bodyPr>
          <a:lstStyle/>
          <a:p>
            <a:r>
              <a:rPr lang="en-GB" sz="2400" i="1" dirty="0"/>
              <a:t>The train, </a:t>
            </a:r>
            <a:r>
              <a:rPr lang="en-GB" sz="2400" b="1" i="1" dirty="0"/>
              <a:t>that</a:t>
            </a:r>
            <a:r>
              <a:rPr lang="en-GB" sz="2400" i="1" dirty="0"/>
              <a:t> we took yesterday, was late.</a:t>
            </a:r>
          </a:p>
          <a:p>
            <a:r>
              <a:rPr lang="en-GB" sz="2400" i="1" dirty="0">
                <a:latin typeface="+mj-lt"/>
              </a:rPr>
              <a:t>The train we took yesterday, was late</a:t>
            </a:r>
            <a:r>
              <a:rPr lang="en-GB" sz="2400" i="1" dirty="0"/>
              <a:t>.</a:t>
            </a:r>
          </a:p>
        </p:txBody>
      </p:sp>
      <p:sp>
        <p:nvSpPr>
          <p:cNvPr id="26" name="TextBox 25">
            <a:extLst>
              <a:ext uri="{FF2B5EF4-FFF2-40B4-BE49-F238E27FC236}">
                <a16:creationId xmlns:a16="http://schemas.microsoft.com/office/drawing/2014/main" id="{E19126AA-EC94-4342-87CA-A86ECE2FD324}"/>
              </a:ext>
            </a:extLst>
          </p:cNvPr>
          <p:cNvSpPr txBox="1"/>
          <p:nvPr/>
        </p:nvSpPr>
        <p:spPr>
          <a:xfrm>
            <a:off x="960038" y="4287285"/>
            <a:ext cx="8204055" cy="830997"/>
          </a:xfrm>
          <a:prstGeom prst="rect">
            <a:avLst/>
          </a:prstGeom>
          <a:noFill/>
        </p:spPr>
        <p:txBody>
          <a:bodyPr wrap="square" rtlCol="0">
            <a:spAutoFit/>
          </a:bodyPr>
          <a:lstStyle/>
          <a:p>
            <a:r>
              <a:rPr lang="en-GB" sz="2400" i="1" dirty="0"/>
              <a:t>The friend, </a:t>
            </a:r>
            <a:r>
              <a:rPr lang="en-GB" sz="2400" b="1" i="1" dirty="0"/>
              <a:t>who</a:t>
            </a:r>
            <a:r>
              <a:rPr lang="en-GB" sz="2400" i="1" dirty="0"/>
              <a:t> you met on the platform, was with his family.</a:t>
            </a:r>
          </a:p>
          <a:p>
            <a:r>
              <a:rPr lang="en-GB" sz="2400" i="1" dirty="0">
                <a:latin typeface="+mj-lt"/>
              </a:rPr>
              <a:t>The friend you met on the platform, was with his family</a:t>
            </a:r>
            <a:r>
              <a:rPr lang="en-GB" sz="2400" i="1" dirty="0"/>
              <a:t>.</a:t>
            </a:r>
          </a:p>
        </p:txBody>
      </p:sp>
      <p:sp>
        <p:nvSpPr>
          <p:cNvPr id="27" name="TextBox 26">
            <a:extLst>
              <a:ext uri="{FF2B5EF4-FFF2-40B4-BE49-F238E27FC236}">
                <a16:creationId xmlns:a16="http://schemas.microsoft.com/office/drawing/2014/main" id="{142404E8-D57F-4D53-9F6A-830C9E5835D5}"/>
              </a:ext>
            </a:extLst>
          </p:cNvPr>
          <p:cNvSpPr txBox="1"/>
          <p:nvPr/>
        </p:nvSpPr>
        <p:spPr>
          <a:xfrm>
            <a:off x="960038" y="3296803"/>
            <a:ext cx="8204055" cy="830997"/>
          </a:xfrm>
          <a:prstGeom prst="rect">
            <a:avLst/>
          </a:prstGeom>
          <a:noFill/>
        </p:spPr>
        <p:txBody>
          <a:bodyPr wrap="square" rtlCol="0">
            <a:spAutoFit/>
          </a:bodyPr>
          <a:lstStyle/>
          <a:p>
            <a:r>
              <a:rPr lang="en-GB" sz="2400" i="1" dirty="0"/>
              <a:t>The bank, </a:t>
            </a:r>
            <a:r>
              <a:rPr lang="en-GB" sz="2400" b="1" i="1" dirty="0"/>
              <a:t>that </a:t>
            </a:r>
            <a:r>
              <a:rPr lang="en-GB" sz="2400" i="1" dirty="0"/>
              <a:t>stands in the middle of the street, is Gringotts.</a:t>
            </a:r>
          </a:p>
          <a:p>
            <a:r>
              <a:rPr lang="en-GB" sz="2400" i="1" dirty="0">
                <a:latin typeface="+mj-lt"/>
              </a:rPr>
              <a:t>The bank stands in the middle of the street, is Gringotts</a:t>
            </a:r>
            <a:r>
              <a:rPr lang="en-GB" sz="2400" i="1" dirty="0"/>
              <a:t>.</a:t>
            </a:r>
          </a:p>
        </p:txBody>
      </p:sp>
      <p:sp>
        <p:nvSpPr>
          <p:cNvPr id="28" name="Rounded Rectangular Callout 2">
            <a:extLst>
              <a:ext uri="{FF2B5EF4-FFF2-40B4-BE49-F238E27FC236}">
                <a16:creationId xmlns:a16="http://schemas.microsoft.com/office/drawing/2014/main" id="{6C08DCA7-9ED3-47FF-95EE-A098093AB5E6}"/>
              </a:ext>
            </a:extLst>
          </p:cNvPr>
          <p:cNvSpPr/>
          <p:nvPr/>
        </p:nvSpPr>
        <p:spPr>
          <a:xfrm>
            <a:off x="9617694" y="2045321"/>
            <a:ext cx="1757962" cy="1156106"/>
          </a:xfrm>
          <a:prstGeom prst="wedgeRoundRectCallout">
            <a:avLst>
              <a:gd name="adj1" fmla="val 47184"/>
              <a:gd name="adj2" fmla="val -75044"/>
              <a:gd name="adj3" fmla="val 16667"/>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Which sentences still make sense?</a:t>
            </a:r>
            <a:endParaRPr lang="en-GB" sz="2400" dirty="0"/>
          </a:p>
        </p:txBody>
      </p:sp>
      <p:sp>
        <p:nvSpPr>
          <p:cNvPr id="29" name="TextBox 28">
            <a:extLst>
              <a:ext uri="{FF2B5EF4-FFF2-40B4-BE49-F238E27FC236}">
                <a16:creationId xmlns:a16="http://schemas.microsoft.com/office/drawing/2014/main" id="{C286A80B-7263-4D79-B870-4046000B4900}"/>
              </a:ext>
            </a:extLst>
          </p:cNvPr>
          <p:cNvSpPr txBox="1"/>
          <p:nvPr/>
        </p:nvSpPr>
        <p:spPr>
          <a:xfrm>
            <a:off x="5514003" y="2606135"/>
            <a:ext cx="747590" cy="646331"/>
          </a:xfrm>
          <a:prstGeom prst="rect">
            <a:avLst/>
          </a:prstGeom>
          <a:noFill/>
        </p:spPr>
        <p:txBody>
          <a:bodyPr wrap="square" rtlCol="0">
            <a:spAutoFit/>
          </a:bodyPr>
          <a:lstStyle/>
          <a:p>
            <a:r>
              <a:rPr lang="en-GB" sz="3600" b="1" dirty="0">
                <a:solidFill>
                  <a:srgbClr val="00B050"/>
                </a:solidFill>
                <a:latin typeface="Wingdings 2" panose="05020102010507070707" pitchFamily="18" charset="2"/>
                <a:sym typeface="Wingdings 2" panose="05020102010507070707" pitchFamily="18" charset="2"/>
              </a:rPr>
              <a:t></a:t>
            </a:r>
            <a:endParaRPr lang="en-GB" sz="2800" b="1" dirty="0">
              <a:solidFill>
                <a:srgbClr val="00B050"/>
              </a:solidFill>
            </a:endParaRPr>
          </a:p>
        </p:txBody>
      </p:sp>
      <p:sp>
        <p:nvSpPr>
          <p:cNvPr id="33" name="TextBox 32">
            <a:extLst>
              <a:ext uri="{FF2B5EF4-FFF2-40B4-BE49-F238E27FC236}">
                <a16:creationId xmlns:a16="http://schemas.microsoft.com/office/drawing/2014/main" id="{685ADC60-4431-4B29-A0F8-A7639BAD4CBE}"/>
              </a:ext>
            </a:extLst>
          </p:cNvPr>
          <p:cNvSpPr txBox="1"/>
          <p:nvPr/>
        </p:nvSpPr>
        <p:spPr>
          <a:xfrm>
            <a:off x="7643870" y="4586634"/>
            <a:ext cx="747590" cy="646331"/>
          </a:xfrm>
          <a:prstGeom prst="rect">
            <a:avLst/>
          </a:prstGeom>
          <a:noFill/>
        </p:spPr>
        <p:txBody>
          <a:bodyPr wrap="square" rtlCol="0">
            <a:spAutoFit/>
          </a:bodyPr>
          <a:lstStyle/>
          <a:p>
            <a:r>
              <a:rPr lang="en-GB" sz="3600" b="1" dirty="0">
                <a:solidFill>
                  <a:srgbClr val="00B050"/>
                </a:solidFill>
                <a:latin typeface="Wingdings 2" panose="05020102010507070707" pitchFamily="18" charset="2"/>
                <a:sym typeface="Wingdings 2" panose="05020102010507070707" pitchFamily="18" charset="2"/>
              </a:rPr>
              <a:t></a:t>
            </a:r>
            <a:endParaRPr lang="en-GB" sz="2800" b="1" dirty="0">
              <a:solidFill>
                <a:srgbClr val="00B050"/>
              </a:solidFill>
            </a:endParaRPr>
          </a:p>
        </p:txBody>
      </p:sp>
      <p:sp>
        <p:nvSpPr>
          <p:cNvPr id="34" name="TextBox 33">
            <a:extLst>
              <a:ext uri="{FF2B5EF4-FFF2-40B4-BE49-F238E27FC236}">
                <a16:creationId xmlns:a16="http://schemas.microsoft.com/office/drawing/2014/main" id="{03A1F685-EE72-4A43-9443-7F6F76D740E0}"/>
              </a:ext>
            </a:extLst>
          </p:cNvPr>
          <p:cNvSpPr txBox="1"/>
          <p:nvPr/>
        </p:nvSpPr>
        <p:spPr>
          <a:xfrm>
            <a:off x="7933405" y="3597817"/>
            <a:ext cx="747590" cy="646331"/>
          </a:xfrm>
          <a:prstGeom prst="rect">
            <a:avLst/>
          </a:prstGeom>
          <a:noFill/>
        </p:spPr>
        <p:txBody>
          <a:bodyPr wrap="square" rtlCol="0">
            <a:spAutoFit/>
          </a:bodyPr>
          <a:lstStyle/>
          <a:p>
            <a:r>
              <a:rPr lang="en-GB" sz="3600" b="1" dirty="0">
                <a:solidFill>
                  <a:srgbClr val="FF0000"/>
                </a:solidFill>
                <a:latin typeface="Wingdings 2" panose="05020102010507070707" pitchFamily="18" charset="2"/>
                <a:sym typeface="Wingdings 2" panose="05020102010507070707" pitchFamily="18" charset="2"/>
              </a:rPr>
              <a:t></a:t>
            </a:r>
            <a:endParaRPr lang="en-GB" sz="2800" b="1" dirty="0">
              <a:solidFill>
                <a:srgbClr val="FF0000"/>
              </a:solidFill>
            </a:endParaRPr>
          </a:p>
        </p:txBody>
      </p:sp>
      <p:sp>
        <p:nvSpPr>
          <p:cNvPr id="35" name="Rounded Rectangular Callout 2">
            <a:extLst>
              <a:ext uri="{FF2B5EF4-FFF2-40B4-BE49-F238E27FC236}">
                <a16:creationId xmlns:a16="http://schemas.microsoft.com/office/drawing/2014/main" id="{2CA11AFD-54E2-4AD9-A56D-69150F8E1634}"/>
              </a:ext>
            </a:extLst>
          </p:cNvPr>
          <p:cNvSpPr/>
          <p:nvPr/>
        </p:nvSpPr>
        <p:spPr>
          <a:xfrm>
            <a:off x="9601200" y="3597817"/>
            <a:ext cx="1757962" cy="1227136"/>
          </a:xfrm>
          <a:prstGeom prst="wedgeRoundRectCallout">
            <a:avLst>
              <a:gd name="adj1" fmla="val 47184"/>
              <a:gd name="adj2" fmla="val -75044"/>
              <a:gd name="adj3" fmla="val 16667"/>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If in doubt, use a </a:t>
            </a:r>
            <a:r>
              <a:rPr lang="en-GB" sz="2000" dirty="0">
                <a:solidFill>
                  <a:srgbClr val="008000"/>
                </a:solidFill>
              </a:rPr>
              <a:t>relative pronoun</a:t>
            </a:r>
            <a:r>
              <a:rPr lang="en-GB" sz="2000" dirty="0">
                <a:solidFill>
                  <a:schemeClr val="tx1"/>
                </a:solidFill>
              </a:rPr>
              <a:t>.</a:t>
            </a:r>
            <a:endParaRPr lang="en-GB" sz="2400" dirty="0"/>
          </a:p>
        </p:txBody>
      </p:sp>
      <p:sp>
        <p:nvSpPr>
          <p:cNvPr id="36" name="Rectangle 35">
            <a:extLst>
              <a:ext uri="{FF2B5EF4-FFF2-40B4-BE49-F238E27FC236}">
                <a16:creationId xmlns:a16="http://schemas.microsoft.com/office/drawing/2014/main" id="{2C262B6A-5018-4DA1-B4F8-C55404F84DEB}"/>
              </a:ext>
            </a:extLst>
          </p:cNvPr>
          <p:cNvSpPr/>
          <p:nvPr/>
        </p:nvSpPr>
        <p:spPr>
          <a:xfrm>
            <a:off x="3216999" y="535565"/>
            <a:ext cx="5463996" cy="584775"/>
          </a:xfrm>
          <a:prstGeom prst="rect">
            <a:avLst/>
          </a:prstGeom>
        </p:spPr>
        <p:txBody>
          <a:bodyPr wrap="none">
            <a:spAutoFit/>
          </a:bodyPr>
          <a:lstStyle/>
          <a:p>
            <a:pPr algn="ctr"/>
            <a:r>
              <a:rPr lang="en-GB" sz="3200" b="1" dirty="0"/>
              <a:t>Omitting the </a:t>
            </a:r>
            <a:r>
              <a:rPr lang="en-GB" sz="3200" b="1" dirty="0">
                <a:solidFill>
                  <a:srgbClr val="008000"/>
                </a:solidFill>
              </a:rPr>
              <a:t>Relative Pronoun </a:t>
            </a:r>
          </a:p>
        </p:txBody>
      </p:sp>
      <p:sp>
        <p:nvSpPr>
          <p:cNvPr id="37" name="Rounded Rectangular Callout 2">
            <a:extLst>
              <a:ext uri="{FF2B5EF4-FFF2-40B4-BE49-F238E27FC236}">
                <a16:creationId xmlns:a16="http://schemas.microsoft.com/office/drawing/2014/main" id="{1634D2FA-6DD6-4D19-8A0F-DFB52408A230}"/>
              </a:ext>
            </a:extLst>
          </p:cNvPr>
          <p:cNvSpPr/>
          <p:nvPr/>
        </p:nvSpPr>
        <p:spPr>
          <a:xfrm>
            <a:off x="10077813" y="5668381"/>
            <a:ext cx="1386685" cy="466278"/>
          </a:xfrm>
          <a:prstGeom prst="roundRect">
            <a:avLst/>
          </a:prstGeom>
          <a:solidFill>
            <a:schemeClr val="accent2"/>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ysClr val="windowText" lastClr="000000"/>
                </a:solidFill>
              </a:rPr>
              <a:t>ANSWERS</a:t>
            </a:r>
          </a:p>
        </p:txBody>
      </p:sp>
    </p:spTree>
    <p:extLst>
      <p:ext uri="{BB962C8B-B14F-4D97-AF65-F5344CB8AC3E}">
        <p14:creationId xmlns:p14="http://schemas.microsoft.com/office/powerpoint/2010/main" val="366427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7">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6">
                                            <p:txEl>
                                              <p:pRg st="1" end="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p:bldP spid="24" grpId="0" uiExpand="1" build="p"/>
      <p:bldP spid="26" grpId="0" uiExpand="1" build="p"/>
      <p:bldP spid="27" grpId="0" uiExpand="1" build="p"/>
      <p:bldP spid="28" grpId="0" animBg="1"/>
      <p:bldP spid="29" grpId="0"/>
      <p:bldP spid="33" grpId="0"/>
      <p:bldP spid="34" grpId="0"/>
      <p:bldP spid="35" grpId="0" animBg="1"/>
      <p:bldP spid="37"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081C8AC-CB9E-4199-8139-BE296EE107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1b26f6-7691-4ab4-a457-b49516d0f036"/>
    <ds:schemaRef ds:uri="11911484-a9ac-4f3c-900d-41e99c12ed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298258B-0A86-4159-BF9B-E9FFDD8546F2}">
  <ds:schemaRefs>
    <ds:schemaRef ds:uri="http://schemas.microsoft.com/sharepoint/v3/contenttype/forms"/>
  </ds:schemaRefs>
</ds:datastoreItem>
</file>

<file path=customXml/itemProps3.xml><?xml version="1.0" encoding="utf-8"?>
<ds:datastoreItem xmlns:ds="http://schemas.openxmlformats.org/officeDocument/2006/customXml" ds:itemID="{1380F048-9FEA-45F7-BBDE-9E834B3F210E}">
  <ds:schemaRefs>
    <ds:schemaRef ds:uri="http://schemas.microsoft.com/office/2006/metadata/properties"/>
    <ds:schemaRef ds:uri="11911484-a9ac-4f3c-900d-41e99c12edf0"/>
    <ds:schemaRef ds:uri="http://schemas.microsoft.com/office/2006/documentManagement/types"/>
    <ds:schemaRef ds:uri="http://purl.org/dc/dcmitype/"/>
    <ds:schemaRef ds:uri="http://www.w3.org/XML/1998/namespace"/>
    <ds:schemaRef ds:uri="http://purl.org/dc/elements/1.1/"/>
    <ds:schemaRef ds:uri="2f1b26f6-7691-4ab4-a457-b49516d0f036"/>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4773</TotalTime>
  <Words>1798</Words>
  <Application>Microsoft Office PowerPoint</Application>
  <PresentationFormat>Widescreen</PresentationFormat>
  <Paragraphs>323</Paragraphs>
  <Slides>22</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Calibri Light</vt:lpstr>
      <vt:lpstr>Comic Sans MS</vt:lpstr>
      <vt:lpstr>Times New Roman</vt:lpstr>
      <vt:lpstr>Wingdings 2</vt:lpstr>
      <vt:lpstr>Office Theme</vt:lpstr>
      <vt:lpstr>Spring Revision Unit 2  Noun Phrases (Session 1)</vt:lpstr>
      <vt:lpstr>  Noun Phrases  </vt:lpstr>
      <vt:lpstr>PowerPoint Presentation</vt:lpstr>
      <vt:lpstr>PowerPoint Presentation</vt:lpstr>
      <vt:lpstr>PowerPoint Presentation</vt:lpstr>
      <vt:lpstr>PowerPoint Presentation</vt:lpstr>
      <vt:lpstr>PowerPoint Presentation</vt:lpstr>
      <vt:lpstr>PowerPoint Presentation</vt:lpstr>
      <vt:lpstr>  Modal Verbs </vt:lpstr>
      <vt:lpstr>PowerPoint Presentation</vt:lpstr>
      <vt:lpstr>PowerPoint Presentation</vt:lpstr>
      <vt:lpstr>PowerPoint Presentation</vt:lpstr>
      <vt:lpstr>PowerPoint Presentation</vt:lpstr>
      <vt:lpstr>  Relative Clauses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Pronouns</dc:title>
  <dc:creator>Deidre Holes</dc:creator>
  <cp:lastModifiedBy>Wendy McCann</cp:lastModifiedBy>
  <cp:revision>332</cp:revision>
  <dcterms:created xsi:type="dcterms:W3CDTF">2013-08-23T07:43:20Z</dcterms:created>
  <dcterms:modified xsi:type="dcterms:W3CDTF">2021-01-05T13:55:07Z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