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56" r:id="rId5"/>
    <p:sldId id="362" r:id="rId6"/>
    <p:sldId id="363" r:id="rId7"/>
    <p:sldId id="357" r:id="rId8"/>
    <p:sldId id="358" r:id="rId9"/>
    <p:sldId id="359" r:id="rId10"/>
    <p:sldId id="314" r:id="rId11"/>
    <p:sldId id="364" r:id="rId12"/>
    <p:sldId id="3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66"/>
    <a:srgbClr val="FF6600"/>
    <a:srgbClr val="990099"/>
    <a:srgbClr val="FF9933"/>
    <a:srgbClr val="008000"/>
    <a:srgbClr val="CC6600"/>
    <a:srgbClr val="00CC00"/>
    <a:srgbClr val="339966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2103" autoAdjust="0"/>
  </p:normalViewPr>
  <p:slideViewPr>
    <p:cSldViewPr snapToGrid="0">
      <p:cViewPr varScale="1">
        <p:scale>
          <a:sx n="70" d="100"/>
          <a:sy n="70" d="100"/>
        </p:scale>
        <p:origin x="1166" y="58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541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533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96373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587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2742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425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5543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610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411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6FD95D4-B775-49CC-8A90-642903D48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806" y="275636"/>
            <a:ext cx="9851923" cy="1542974"/>
          </a:xfrm>
        </p:spPr>
        <p:txBody>
          <a:bodyPr>
            <a:noAutofit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Parenthesis</a:t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27EAED95-D3A7-494D-A9CC-3EF88E926CDA}"/>
              </a:ext>
            </a:extLst>
          </p:cNvPr>
          <p:cNvSpPr/>
          <p:nvPr/>
        </p:nvSpPr>
        <p:spPr>
          <a:xfrm>
            <a:off x="3184072" y="2339502"/>
            <a:ext cx="5938322" cy="2294313"/>
          </a:xfrm>
          <a:prstGeom prst="wedgeRoundRectCallout">
            <a:avLst>
              <a:gd name="adj1" fmla="val 65319"/>
              <a:gd name="adj2" fmla="val 3812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is parenthesis?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can we spot it?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do we punctuate parenthesis?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60E181-68C4-4D1A-BE80-43361F3AD5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595" y="3874874"/>
            <a:ext cx="1058267" cy="110371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48A2742-6C93-437D-A588-180FF45AFB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14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07"/>
    </mc:Choice>
    <mc:Fallback>
      <p:transition spd="slow" advTm="14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508283-9239-41A7-B449-D00F0CD4D158}"/>
              </a:ext>
            </a:extLst>
          </p:cNvPr>
          <p:cNvSpPr txBox="1"/>
          <p:nvPr/>
        </p:nvSpPr>
        <p:spPr>
          <a:xfrm>
            <a:off x="790465" y="609536"/>
            <a:ext cx="1057355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6600"/>
                </a:solidFill>
              </a:rPr>
              <a:t>Parenthesis</a:t>
            </a:r>
          </a:p>
          <a:p>
            <a:pPr algn="ctr"/>
            <a:endParaRPr lang="en-GB" sz="1000" b="1" dirty="0"/>
          </a:p>
          <a:p>
            <a:pPr algn="ctr"/>
            <a:r>
              <a:rPr lang="en-GB" sz="2400" dirty="0"/>
              <a:t>This is when you add </a:t>
            </a:r>
            <a:r>
              <a:rPr lang="en-GB" sz="2400" i="1" dirty="0"/>
              <a:t>extra information </a:t>
            </a:r>
            <a:r>
              <a:rPr lang="en-GB" sz="2400" dirty="0"/>
              <a:t>to a sentence.</a:t>
            </a:r>
            <a:endParaRPr lang="en-GB" sz="2400" b="1" dirty="0"/>
          </a:p>
          <a:p>
            <a:pPr algn="ctr"/>
            <a:r>
              <a:rPr lang="en-GB" sz="2400" dirty="0"/>
              <a:t>The extra information could be a word, phrase or clause.</a:t>
            </a:r>
          </a:p>
          <a:p>
            <a:pPr algn="ctr"/>
            <a:r>
              <a:rPr lang="en-GB" sz="2400" dirty="0"/>
              <a:t>The sentence would still make sense without it.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6922F9-535E-49B0-80A9-F43D98E9DB33}"/>
              </a:ext>
            </a:extLst>
          </p:cNvPr>
          <p:cNvSpPr txBox="1"/>
          <p:nvPr/>
        </p:nvSpPr>
        <p:spPr>
          <a:xfrm>
            <a:off x="506437" y="2790315"/>
            <a:ext cx="111416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Bertie Bott,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an inventor</a:t>
            </a:r>
            <a:r>
              <a:rPr lang="en-GB" sz="2400" i="1" dirty="0">
                <a:latin typeface="+mj-lt"/>
              </a:rPr>
              <a:t>,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created Every Flavour Beans.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Bertie (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born in 1935</a:t>
            </a:r>
            <a:r>
              <a:rPr lang="en-GB" sz="2400" i="1" dirty="0">
                <a:latin typeface="+mj-lt"/>
              </a:rPr>
              <a:t>) created the beans by accident.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unusual idea behind the sweets–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a</a:t>
            </a:r>
            <a:r>
              <a:rPr lang="en-GB" sz="2400" i="1" dirty="0">
                <a:solidFill>
                  <a:srgbClr val="990099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risk </a:t>
            </a:r>
            <a:r>
              <a:rPr lang="en-GB" sz="2400" i="1">
                <a:solidFill>
                  <a:srgbClr val="FF6600"/>
                </a:solidFill>
                <a:latin typeface="+mj-lt"/>
              </a:rPr>
              <a:t>with every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mouthful</a:t>
            </a:r>
            <a:r>
              <a:rPr lang="en-GB" sz="2400" i="1" dirty="0">
                <a:latin typeface="+mj-lt"/>
              </a:rPr>
              <a:t>–makes these an unpredictable treat.</a:t>
            </a:r>
            <a:endParaRPr lang="en-GB" sz="2400" dirty="0">
              <a:latin typeface="+mj-lt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8F48FEA-ABDC-4041-A8CE-E28C5CCF6492}"/>
              </a:ext>
            </a:extLst>
          </p:cNvPr>
          <p:cNvSpPr/>
          <p:nvPr/>
        </p:nvSpPr>
        <p:spPr>
          <a:xfrm>
            <a:off x="6120173" y="5318833"/>
            <a:ext cx="5128493" cy="749535"/>
          </a:xfrm>
          <a:prstGeom prst="wedgeRoundRectCallout">
            <a:avLst>
              <a:gd name="adj1" fmla="val 49180"/>
              <a:gd name="adj2" fmla="val -804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Try saying the sentences with and without the </a:t>
            </a:r>
            <a:r>
              <a:rPr lang="en-GB" sz="2000" dirty="0">
                <a:solidFill>
                  <a:srgbClr val="FF6600"/>
                </a:solidFill>
              </a:rPr>
              <a:t>parenthesis</a:t>
            </a:r>
            <a:r>
              <a:rPr lang="en-GB" sz="2000" dirty="0">
                <a:solidFill>
                  <a:schemeClr val="tx1"/>
                </a:solidFill>
              </a:rPr>
              <a:t>. The meaning does not change.</a:t>
            </a:r>
            <a:endParaRPr lang="en-GB" sz="2000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4F921A7-8B67-4829-9A06-DA2987B2F8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113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235"/>
    </mc:Choice>
    <mc:Fallback>
      <p:transition spd="slow" advTm="84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uiExpand="1" build="p"/>
      <p:bldP spid="5" grpId="0" uiExpand="1" build="p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508283-9239-41A7-B449-D00F0CD4D158}"/>
              </a:ext>
            </a:extLst>
          </p:cNvPr>
          <p:cNvSpPr txBox="1"/>
          <p:nvPr/>
        </p:nvSpPr>
        <p:spPr>
          <a:xfrm>
            <a:off x="790465" y="609536"/>
            <a:ext cx="1057355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Spotting</a:t>
            </a:r>
            <a:r>
              <a:rPr lang="en-GB" sz="2800" b="1" dirty="0">
                <a:solidFill>
                  <a:srgbClr val="FF6600"/>
                </a:solidFill>
              </a:rPr>
              <a:t> Parenthesis</a:t>
            </a:r>
          </a:p>
          <a:p>
            <a:pPr algn="ctr"/>
            <a:endParaRPr lang="en-GB" sz="1000" b="1" dirty="0"/>
          </a:p>
          <a:p>
            <a:pPr algn="ctr"/>
            <a:r>
              <a:rPr lang="en-GB" sz="2400" dirty="0"/>
              <a:t>Can you spot the extra information in these sentences?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6922F9-535E-49B0-80A9-F43D98E9DB33}"/>
              </a:ext>
            </a:extLst>
          </p:cNvPr>
          <p:cNvSpPr txBox="1"/>
          <p:nvPr/>
        </p:nvSpPr>
        <p:spPr>
          <a:xfrm>
            <a:off x="506436" y="2000356"/>
            <a:ext cx="111416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hall festooned with holly and mistletoe looked spectacular.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Hagrid part giant carried a large fir tree.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Hermione spent hours 3 or more per day in the library.</a:t>
            </a:r>
            <a:endParaRPr lang="en-GB" sz="2400" dirty="0">
              <a:latin typeface="+mj-lt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8F48FEA-ABDC-4041-A8CE-E28C5CCF6492}"/>
              </a:ext>
            </a:extLst>
          </p:cNvPr>
          <p:cNvSpPr/>
          <p:nvPr/>
        </p:nvSpPr>
        <p:spPr>
          <a:xfrm>
            <a:off x="6265669" y="5325052"/>
            <a:ext cx="5128493" cy="749535"/>
          </a:xfrm>
          <a:prstGeom prst="wedgeRoundRectCallout">
            <a:avLst>
              <a:gd name="adj1" fmla="val 49180"/>
              <a:gd name="adj2" fmla="val -804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Try saying the sentences to hear the </a:t>
            </a:r>
            <a:r>
              <a:rPr lang="en-GB" sz="2000" dirty="0">
                <a:solidFill>
                  <a:srgbClr val="FF6600"/>
                </a:solidFill>
              </a:rPr>
              <a:t>parenthesis</a:t>
            </a:r>
            <a:r>
              <a:rPr lang="en-GB" sz="2000" dirty="0">
                <a:solidFill>
                  <a:schemeClr val="tx1"/>
                </a:solidFill>
              </a:rPr>
              <a:t>. What is extra information?</a:t>
            </a:r>
            <a:endParaRPr lang="en-GB" sz="2000" dirty="0"/>
          </a:p>
        </p:txBody>
      </p:sp>
      <p:pic>
        <p:nvPicPr>
          <p:cNvPr id="7" name="Picture 6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C144316B-EBF0-4B78-852C-CC84D04BE4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8197" y="3979392"/>
            <a:ext cx="640937" cy="995061"/>
          </a:xfrm>
          <a:prstGeom prst="rect">
            <a:avLst/>
          </a:prstGeom>
        </p:spPr>
      </p:pic>
      <p:sp>
        <p:nvSpPr>
          <p:cNvPr id="9" name="Rounded Rectangular Callout 2">
            <a:extLst>
              <a:ext uri="{FF2B5EF4-FFF2-40B4-BE49-F238E27FC236}">
                <a16:creationId xmlns:a16="http://schemas.microsoft.com/office/drawing/2014/main" id="{F570A835-4BF0-4F87-BA1F-A716EF3E8E4B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372D650-A4BC-473B-8FDA-C935A9D5B341}"/>
              </a:ext>
            </a:extLst>
          </p:cNvPr>
          <p:cNvCxnSpPr>
            <a:cxnSpLocks/>
          </p:cNvCxnSpPr>
          <p:nvPr/>
        </p:nvCxnSpPr>
        <p:spPr>
          <a:xfrm>
            <a:off x="3358831" y="2508285"/>
            <a:ext cx="4108769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89057E-877D-40FB-AAD0-BFE82BCA507F}"/>
              </a:ext>
            </a:extLst>
          </p:cNvPr>
          <p:cNvCxnSpPr>
            <a:cxnSpLocks/>
          </p:cNvCxnSpPr>
          <p:nvPr/>
        </p:nvCxnSpPr>
        <p:spPr>
          <a:xfrm>
            <a:off x="4520881" y="3060735"/>
            <a:ext cx="1156019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2A64C4B-486C-44C2-B723-8246D6332AEC}"/>
              </a:ext>
            </a:extLst>
          </p:cNvPr>
          <p:cNvCxnSpPr>
            <a:cxnSpLocks/>
          </p:cNvCxnSpPr>
          <p:nvPr/>
        </p:nvCxnSpPr>
        <p:spPr>
          <a:xfrm>
            <a:off x="5543550" y="3613185"/>
            <a:ext cx="215265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539BF1A-43D1-40F8-9D0B-6CF088B52854}"/>
              </a:ext>
            </a:extLst>
          </p:cNvPr>
          <p:cNvSpPr txBox="1"/>
          <p:nvPr/>
        </p:nvSpPr>
        <p:spPr>
          <a:xfrm>
            <a:off x="663609" y="5327107"/>
            <a:ext cx="5390444" cy="738664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/>
              <a:t>This parenthetical information can be identified as other grammatical units (adverbials, relative clauses, subordinate clauses, parts of noun phrases, etc.). The parenthesis means that it is not essential to meaning.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59C8015-4FAF-4CF2-8CCE-EC6C9004211D}"/>
              </a:ext>
            </a:extLst>
          </p:cNvPr>
          <p:cNvSpPr/>
          <p:nvPr/>
        </p:nvSpPr>
        <p:spPr>
          <a:xfrm>
            <a:off x="3318075" y="4099062"/>
            <a:ext cx="55796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can separate this extra information using </a:t>
            </a:r>
            <a:r>
              <a:rPr lang="en-GB" sz="2400" b="1" dirty="0">
                <a:solidFill>
                  <a:srgbClr val="00B050"/>
                </a:solidFill>
              </a:rPr>
              <a:t>commas</a:t>
            </a:r>
            <a:r>
              <a:rPr lang="en-GB" sz="2400" dirty="0"/>
              <a:t>, </a:t>
            </a:r>
            <a:r>
              <a:rPr lang="en-GB" sz="2400" b="1" dirty="0">
                <a:solidFill>
                  <a:srgbClr val="7030A0"/>
                </a:solidFill>
              </a:rPr>
              <a:t>brackets</a:t>
            </a:r>
            <a:r>
              <a:rPr lang="en-GB" sz="2400" dirty="0"/>
              <a:t> or </a:t>
            </a:r>
            <a:r>
              <a:rPr lang="en-GB" sz="2400" b="1" dirty="0">
                <a:solidFill>
                  <a:srgbClr val="FF0000"/>
                </a:solidFill>
              </a:rPr>
              <a:t>dashes</a:t>
            </a:r>
            <a:r>
              <a:rPr lang="en-GB" sz="2400" dirty="0"/>
              <a:t>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88EC921-5D2C-4D37-BE17-82735C0B98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297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500"/>
    </mc:Choice>
    <mc:Fallback>
      <p:transition spd="slow" advTm="9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uiExpand="1" build="p"/>
      <p:bldP spid="5" grpId="0" uiExpand="1" build="p"/>
      <p:bldP spid="6" grpId="0" animBg="1"/>
      <p:bldP spid="9" grpId="0" animBg="1"/>
      <p:bldP spid="17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6D7B96-8B98-4961-8F33-2E324B2BC765}"/>
              </a:ext>
            </a:extLst>
          </p:cNvPr>
          <p:cNvSpPr txBox="1"/>
          <p:nvPr/>
        </p:nvSpPr>
        <p:spPr>
          <a:xfrm>
            <a:off x="785608" y="525106"/>
            <a:ext cx="105735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Parenthesis – </a:t>
            </a:r>
            <a:r>
              <a:rPr lang="en-GB" sz="2800" b="1" dirty="0">
                <a:solidFill>
                  <a:srgbClr val="00B050"/>
                </a:solidFill>
              </a:rPr>
              <a:t>Commas</a:t>
            </a:r>
          </a:p>
          <a:p>
            <a:pPr algn="ctr"/>
            <a:endParaRPr lang="en-GB" sz="2800" b="1" dirty="0">
              <a:solidFill>
                <a:srgbClr val="00B050"/>
              </a:solidFill>
            </a:endParaRPr>
          </a:p>
          <a:p>
            <a:pPr algn="ctr"/>
            <a:r>
              <a:rPr lang="en-GB" sz="2400" dirty="0">
                <a:solidFill>
                  <a:srgbClr val="00B050"/>
                </a:solidFill>
              </a:rPr>
              <a:t>Commas</a:t>
            </a:r>
            <a:r>
              <a:rPr lang="en-GB" sz="2400" dirty="0"/>
              <a:t> are considered the most formal way of showing parenthesis.</a:t>
            </a:r>
          </a:p>
          <a:p>
            <a:pPr algn="ctr"/>
            <a:r>
              <a:rPr lang="en-GB" sz="2400" dirty="0"/>
              <a:t>They help readers to understand how longer sentences fit together while keeping the information flowing.</a:t>
            </a:r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3DEC889D-3CFB-4925-82C4-E0E71E55B38D}"/>
              </a:ext>
            </a:extLst>
          </p:cNvPr>
          <p:cNvSpPr/>
          <p:nvPr/>
        </p:nvSpPr>
        <p:spPr>
          <a:xfrm>
            <a:off x="643658" y="5261809"/>
            <a:ext cx="5993116" cy="842211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use of </a:t>
            </a:r>
            <a:r>
              <a:rPr lang="en-GB" dirty="0">
                <a:solidFill>
                  <a:srgbClr val="00B050"/>
                </a:solidFill>
              </a:rPr>
              <a:t>commas</a:t>
            </a:r>
            <a:r>
              <a:rPr lang="en-GB" dirty="0">
                <a:solidFill>
                  <a:schemeClr val="tx1"/>
                </a:solidFill>
              </a:rPr>
              <a:t> is </a:t>
            </a:r>
            <a:r>
              <a:rPr lang="en-GB" i="1" dirty="0">
                <a:solidFill>
                  <a:schemeClr val="tx1"/>
                </a:solidFill>
              </a:rPr>
              <a:t>subtle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extra information is inserted into the main message without distracting the reader. 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68AAEC-A1D6-45D8-A0A9-F04E66968438}"/>
              </a:ext>
            </a:extLst>
          </p:cNvPr>
          <p:cNvSpPr txBox="1"/>
          <p:nvPr/>
        </p:nvSpPr>
        <p:spPr>
          <a:xfrm>
            <a:off x="501580" y="2647746"/>
            <a:ext cx="111416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Godric Gryffindor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the founder of Gryffindor house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, </a:t>
            </a:r>
            <a:r>
              <a:rPr lang="en-GB" sz="2400" i="1" dirty="0">
                <a:latin typeface="+mj-lt"/>
              </a:rPr>
              <a:t>was the first owner of the Sorting hat.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An accomplished dueller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Godric preferred Muggle duelling to duelling with wands.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Godric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whose portrait hangs in the castle</a:t>
            </a:r>
            <a:r>
              <a:rPr lang="en-GB" sz="2400" b="1" i="1" dirty="0">
                <a:solidFill>
                  <a:srgbClr val="00B050"/>
                </a:solidFill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valued courage and determination in students.</a:t>
            </a:r>
            <a:endParaRPr lang="en-GB" sz="2400" dirty="0">
              <a:latin typeface="+mj-lt"/>
            </a:endParaRP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F22351B0-5F78-49A8-B5E1-7AF712FFE1BD}"/>
              </a:ext>
            </a:extLst>
          </p:cNvPr>
          <p:cNvSpPr/>
          <p:nvPr/>
        </p:nvSpPr>
        <p:spPr>
          <a:xfrm>
            <a:off x="6872199" y="5261809"/>
            <a:ext cx="4540425" cy="838710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 could be confusing if you have already used commas in the same sentence, in a list for example.</a:t>
            </a: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96F4C4D-1012-4AD4-96DF-5B0FA9CC71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5352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78"/>
    </mc:Choice>
    <mc:Fallback>
      <p:transition spd="slow" advTm="75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uiExpand="1" build="p"/>
      <p:bldP spid="9" grpId="0" animBg="1"/>
      <p:bldP spid="10" grpId="0" uiExpand="1" build="p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79FFE2-1BD3-4EBD-A355-113D1B4D8902}"/>
              </a:ext>
            </a:extLst>
          </p:cNvPr>
          <p:cNvSpPr txBox="1"/>
          <p:nvPr/>
        </p:nvSpPr>
        <p:spPr>
          <a:xfrm>
            <a:off x="785608" y="491423"/>
            <a:ext cx="1057355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Parenthesis – </a:t>
            </a:r>
            <a:r>
              <a:rPr lang="en-GB" sz="2800" b="1" dirty="0">
                <a:solidFill>
                  <a:srgbClr val="7030A0"/>
                </a:solidFill>
              </a:rPr>
              <a:t>Brackets</a:t>
            </a:r>
          </a:p>
          <a:p>
            <a:pPr algn="ctr"/>
            <a:endParaRPr lang="en-GB" sz="2800" b="1" dirty="0">
              <a:solidFill>
                <a:srgbClr val="7030A0"/>
              </a:solidFill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</a:rPr>
              <a:t>Brackets</a:t>
            </a:r>
            <a:r>
              <a:rPr lang="en-GB" sz="2400" dirty="0"/>
              <a:t> are good for clarifying.</a:t>
            </a:r>
          </a:p>
          <a:p>
            <a:pPr algn="ctr"/>
            <a:r>
              <a:rPr lang="en-GB" sz="2400" dirty="0"/>
              <a:t>They are sometimes used in non-fiction for adding technical details.</a:t>
            </a:r>
          </a:p>
          <a:p>
            <a:pPr algn="ctr"/>
            <a:r>
              <a:rPr lang="en-GB" sz="2400" dirty="0"/>
              <a:t>They stand out more than commas.</a:t>
            </a:r>
          </a:p>
          <a:p>
            <a:pPr algn="ctr"/>
            <a:endParaRPr lang="en-GB" sz="2400" dirty="0"/>
          </a:p>
        </p:txBody>
      </p:sp>
      <p:sp>
        <p:nvSpPr>
          <p:cNvPr id="18" name="Speech Bubble: Rectangle 17">
            <a:extLst>
              <a:ext uri="{FF2B5EF4-FFF2-40B4-BE49-F238E27FC236}">
                <a16:creationId xmlns:a16="http://schemas.microsoft.com/office/drawing/2014/main" id="{4FABD370-CA40-4ACD-8457-318A671BBB75}"/>
              </a:ext>
            </a:extLst>
          </p:cNvPr>
          <p:cNvSpPr/>
          <p:nvPr/>
        </p:nvSpPr>
        <p:spPr>
          <a:xfrm>
            <a:off x="643658" y="5213683"/>
            <a:ext cx="5993116" cy="871383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7030A0"/>
                </a:solidFill>
              </a:rPr>
              <a:t>Brackets</a:t>
            </a:r>
            <a:r>
              <a:rPr lang="en-GB" dirty="0">
                <a:solidFill>
                  <a:schemeClr val="tx1"/>
                </a:solidFill>
              </a:rPr>
              <a:t> draw attention to the information inside them.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They are useful for adding extra information in a clear way which stands out.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FF0A7-EAB1-4886-9C7A-CEC0305DD838}"/>
              </a:ext>
            </a:extLst>
          </p:cNvPr>
          <p:cNvSpPr txBox="1"/>
          <p:nvPr/>
        </p:nvSpPr>
        <p:spPr>
          <a:xfrm>
            <a:off x="501579" y="3105858"/>
            <a:ext cx="111416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Helga Hufflepuff was skilled in food-related charms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(</a:t>
            </a:r>
            <a:r>
              <a:rPr lang="en-GB" sz="2400" i="1" dirty="0">
                <a:latin typeface="+mj-lt"/>
              </a:rPr>
              <a:t>magical cookery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)</a:t>
            </a:r>
            <a:r>
              <a:rPr lang="en-GB" sz="2400" i="1" dirty="0">
                <a:latin typeface="+mj-lt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Helga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(</a:t>
            </a:r>
            <a:r>
              <a:rPr lang="en-GB" sz="2400" i="1" dirty="0">
                <a:latin typeface="+mj-lt"/>
              </a:rPr>
              <a:t>born in the 10th Century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) </a:t>
            </a:r>
            <a:r>
              <a:rPr lang="en-GB" sz="2400" i="1" dirty="0">
                <a:latin typeface="+mj-lt"/>
              </a:rPr>
              <a:t>came from the broad valleys of Wales.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Helga arranged for house elves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(</a:t>
            </a:r>
            <a:r>
              <a:rPr lang="en-GB" sz="2400" i="1" dirty="0">
                <a:latin typeface="+mj-lt"/>
              </a:rPr>
              <a:t>small magical creatures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)</a:t>
            </a:r>
            <a:r>
              <a:rPr lang="en-GB" sz="2400" i="1" dirty="0">
                <a:latin typeface="+mj-lt"/>
              </a:rPr>
              <a:t> to work in Hogwarts’ kitchens. </a:t>
            </a:r>
          </a:p>
        </p:txBody>
      </p:sp>
      <p:sp>
        <p:nvSpPr>
          <p:cNvPr id="20" name="Speech Bubble: Rectangle 19">
            <a:extLst>
              <a:ext uri="{FF2B5EF4-FFF2-40B4-BE49-F238E27FC236}">
                <a16:creationId xmlns:a16="http://schemas.microsoft.com/office/drawing/2014/main" id="{8BC93326-9CC7-4DA2-8758-26F5D4F64FE1}"/>
              </a:ext>
            </a:extLst>
          </p:cNvPr>
          <p:cNvSpPr/>
          <p:nvPr/>
        </p:nvSpPr>
        <p:spPr>
          <a:xfrm>
            <a:off x="6773996" y="5213683"/>
            <a:ext cx="4700250" cy="867882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Some writers think that they are not suitable for formal writing.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They interrupt the flow more than commas. </a:t>
            </a:r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A5A1822-0806-44F7-A145-42E9D0B49E09}"/>
              </a:ext>
            </a:extLst>
          </p:cNvPr>
          <p:cNvSpPr/>
          <p:nvPr/>
        </p:nvSpPr>
        <p:spPr>
          <a:xfrm>
            <a:off x="10010430" y="2343874"/>
            <a:ext cx="1383732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7030A0"/>
                </a:solidFill>
              </a:rPr>
              <a:t>Brackets</a:t>
            </a:r>
            <a:r>
              <a:rPr lang="en-GB" sz="1600" dirty="0"/>
              <a:t> always work in pairs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C25957A-4F30-423B-AC0D-A58637CDDD2F}"/>
              </a:ext>
            </a:extLst>
          </p:cNvPr>
          <p:cNvCxnSpPr>
            <a:cxnSpLocks/>
          </p:cNvCxnSpPr>
          <p:nvPr/>
        </p:nvCxnSpPr>
        <p:spPr>
          <a:xfrm flipH="1">
            <a:off x="8244348" y="2419992"/>
            <a:ext cx="1761225" cy="78206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622323F-2AC3-4C11-91E1-A4E2FF94DA94}"/>
              </a:ext>
            </a:extLst>
          </p:cNvPr>
          <p:cNvCxnSpPr>
            <a:cxnSpLocks/>
          </p:cNvCxnSpPr>
          <p:nvPr/>
        </p:nvCxnSpPr>
        <p:spPr>
          <a:xfrm flipH="1">
            <a:off x="10261380" y="3149527"/>
            <a:ext cx="440916" cy="240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9829E0-D50D-4FE4-8CBA-1BCB6BC688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911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38"/>
    </mc:Choice>
    <mc:Fallback>
      <p:transition spd="slow" advTm="51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7" grpId="0" uiExpand="1" build="p"/>
      <p:bldP spid="18" grpId="0" animBg="1"/>
      <p:bldP spid="19" grpId="0" uiExpand="1" build="p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638286CA-24CD-4420-917E-389176319D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339" y="507132"/>
            <a:ext cx="1058267" cy="11037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A633471-AE14-4607-B1FF-EA079188CE43}"/>
              </a:ext>
            </a:extLst>
          </p:cNvPr>
          <p:cNvSpPr txBox="1"/>
          <p:nvPr/>
        </p:nvSpPr>
        <p:spPr>
          <a:xfrm>
            <a:off x="785609" y="848422"/>
            <a:ext cx="10573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Parenthesis - </a:t>
            </a:r>
            <a:r>
              <a:rPr lang="en-GB" sz="3200" b="1" dirty="0">
                <a:solidFill>
                  <a:srgbClr val="FF0000"/>
                </a:solidFill>
              </a:rPr>
              <a:t>Dashes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Dashes</a:t>
            </a:r>
            <a:r>
              <a:rPr lang="en-GB" sz="2400" dirty="0"/>
              <a:t> are less formal than brackets or commas.</a:t>
            </a:r>
          </a:p>
          <a:p>
            <a:pPr algn="ctr"/>
            <a:r>
              <a:rPr lang="en-GB" sz="2400" dirty="0"/>
              <a:t>They stand out and create the strongest break in flow.</a:t>
            </a:r>
          </a:p>
        </p:txBody>
      </p:sp>
      <p:sp>
        <p:nvSpPr>
          <p:cNvPr id="15" name="Speech Bubble: Rectangle 14">
            <a:extLst>
              <a:ext uri="{FF2B5EF4-FFF2-40B4-BE49-F238E27FC236}">
                <a16:creationId xmlns:a16="http://schemas.microsoft.com/office/drawing/2014/main" id="{0BB88D8F-AABF-40E0-82BE-9269F5DF1F98}"/>
              </a:ext>
            </a:extLst>
          </p:cNvPr>
          <p:cNvSpPr/>
          <p:nvPr/>
        </p:nvSpPr>
        <p:spPr>
          <a:xfrm>
            <a:off x="643658" y="5213683"/>
            <a:ext cx="5993116" cy="871383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Dashes</a:t>
            </a:r>
            <a:r>
              <a:rPr lang="en-GB" dirty="0">
                <a:solidFill>
                  <a:schemeClr val="tx1"/>
                </a:solidFill>
              </a:rPr>
              <a:t> draw attention to the added information.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They can help to avoid confusion when commas have already been used.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0161B0-CEA9-48D8-A086-63271D7D7444}"/>
              </a:ext>
            </a:extLst>
          </p:cNvPr>
          <p:cNvSpPr txBox="1"/>
          <p:nvPr/>
        </p:nvSpPr>
        <p:spPr>
          <a:xfrm>
            <a:off x="643658" y="2513151"/>
            <a:ext cx="10830588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Salazar Slytherin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—</a:t>
            </a:r>
            <a:r>
              <a:rPr lang="en-GB" sz="2400" i="1" dirty="0">
                <a:latin typeface="+mj-lt"/>
              </a:rPr>
              <a:t>founder of Slytherin house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—</a:t>
            </a:r>
            <a:r>
              <a:rPr lang="en-GB" sz="2400" i="1" dirty="0">
                <a:latin typeface="+mj-lt"/>
              </a:rPr>
              <a:t>valued ambition and cunning.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Slytherin was a </a:t>
            </a:r>
            <a:r>
              <a:rPr lang="en-GB" sz="2400" i="1" dirty="0" err="1">
                <a:latin typeface="+mj-lt"/>
              </a:rPr>
              <a:t>parselmouth</a:t>
            </a:r>
            <a:r>
              <a:rPr lang="en-GB" sz="2400" i="1" dirty="0">
                <a:latin typeface="+mj-lt"/>
              </a:rPr>
              <a:t>, a legilimens and was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—</a:t>
            </a:r>
            <a:r>
              <a:rPr lang="en-GB" sz="2400" i="1" dirty="0">
                <a:latin typeface="+mj-lt"/>
              </a:rPr>
              <a:t>in general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—</a:t>
            </a:r>
            <a:r>
              <a:rPr lang="en-GB" sz="2400" i="1" dirty="0">
                <a:latin typeface="+mj-lt"/>
              </a:rPr>
              <a:t>rather unpleasant.</a:t>
            </a:r>
          </a:p>
        </p:txBody>
      </p:sp>
      <p:sp>
        <p:nvSpPr>
          <p:cNvPr id="21" name="Speech Bubble: Rectangle 20">
            <a:extLst>
              <a:ext uri="{FF2B5EF4-FFF2-40B4-BE49-F238E27FC236}">
                <a16:creationId xmlns:a16="http://schemas.microsoft.com/office/drawing/2014/main" id="{C7D41CC8-1AA1-4C5A-B2A5-A14588D83A50}"/>
              </a:ext>
            </a:extLst>
          </p:cNvPr>
          <p:cNvSpPr/>
          <p:nvPr/>
        </p:nvSpPr>
        <p:spPr>
          <a:xfrm>
            <a:off x="6773996" y="5213683"/>
            <a:ext cx="4700250" cy="867882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Dashes</a:t>
            </a:r>
            <a:r>
              <a:rPr lang="en-GB" dirty="0">
                <a:solidFill>
                  <a:schemeClr val="tx1"/>
                </a:solidFill>
              </a:rPr>
              <a:t> are best avoided in formal writing.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They are good for blogs, informal letters and emails, and are used in informal news reports.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38F541-681A-4989-9AAF-B85F35A809D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905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743"/>
    </mc:Choice>
    <mc:Fallback>
      <p:transition spd="slow" advTm="50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 uiExpand="1" build="p"/>
      <p:bldP spid="15" grpId="0" animBg="1"/>
      <p:bldP spid="20" grpId="0" uiExpand="1" build="p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A57D80-149C-4175-8328-1F8B2861C2A2}"/>
              </a:ext>
            </a:extLst>
          </p:cNvPr>
          <p:cNvSpPr txBox="1"/>
          <p:nvPr/>
        </p:nvSpPr>
        <p:spPr>
          <a:xfrm>
            <a:off x="785609" y="848422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6600"/>
                </a:solidFill>
              </a:rPr>
              <a:t>Parenthesis</a:t>
            </a:r>
          </a:p>
          <a:p>
            <a:pPr algn="ctr"/>
            <a:r>
              <a:rPr lang="en-GB" sz="2400" dirty="0"/>
              <a:t>This </a:t>
            </a:r>
            <a:r>
              <a:rPr lang="en-GB" sz="2400" dirty="0">
                <a:solidFill>
                  <a:srgbClr val="FF6600"/>
                </a:solidFill>
              </a:rPr>
              <a:t>extra information </a:t>
            </a:r>
            <a:r>
              <a:rPr lang="en-GB" sz="2400" dirty="0"/>
              <a:t>can go at the beginning, middle or end of a sentence.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36B683-8D72-45B0-B0FE-BF28623AA1AD}"/>
              </a:ext>
            </a:extLst>
          </p:cNvPr>
          <p:cNvSpPr txBox="1"/>
          <p:nvPr/>
        </p:nvSpPr>
        <p:spPr>
          <a:xfrm>
            <a:off x="501580" y="2243228"/>
            <a:ext cx="111416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FF6600"/>
                </a:solidFill>
                <a:latin typeface="+mj-lt"/>
              </a:rPr>
              <a:t>At Hogwarts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students learn a range of magical skills.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Students,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at Hogwarts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 </a:t>
            </a:r>
            <a:r>
              <a:rPr lang="en-GB" sz="2400" i="1" dirty="0">
                <a:latin typeface="+mj-lt"/>
              </a:rPr>
              <a:t>learn a range of magical skills.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Students learn a range of magical skills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at Hogwarts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Speech Bubble: Rectangle 19">
            <a:extLst>
              <a:ext uri="{FF2B5EF4-FFF2-40B4-BE49-F238E27FC236}">
                <a16:creationId xmlns:a16="http://schemas.microsoft.com/office/drawing/2014/main" id="{F82B70F8-B5AA-48D7-AB67-AD2986478959}"/>
              </a:ext>
            </a:extLst>
          </p:cNvPr>
          <p:cNvSpPr/>
          <p:nvPr/>
        </p:nvSpPr>
        <p:spPr>
          <a:xfrm>
            <a:off x="643658" y="5439672"/>
            <a:ext cx="5128493" cy="749535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 decide which position is best by how it sounds and what impact we want to achieve.</a:t>
            </a:r>
            <a:endParaRPr lang="en-GB" sz="2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46970C-68EE-4691-8CB0-D3C44B1504C1}"/>
              </a:ext>
            </a:extLst>
          </p:cNvPr>
          <p:cNvSpPr/>
          <p:nvPr/>
        </p:nvSpPr>
        <p:spPr>
          <a:xfrm>
            <a:off x="7498011" y="3537856"/>
            <a:ext cx="243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0000FF"/>
                </a:solidFill>
              </a:rPr>
              <a:t>,</a:t>
            </a:r>
            <a:endParaRPr lang="en-GB" dirty="0"/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77674DDC-7D2A-4177-91BE-C0C2905B8896}"/>
              </a:ext>
            </a:extLst>
          </p:cNvPr>
          <p:cNvSpPr/>
          <p:nvPr/>
        </p:nvSpPr>
        <p:spPr>
          <a:xfrm>
            <a:off x="5909373" y="5439672"/>
            <a:ext cx="5576774" cy="749535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Sometimes it sounds better without punctuation – especially at the end of the main clause.</a:t>
            </a:r>
            <a:endParaRPr lang="en-GB" sz="20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1042C45-0385-4477-A67D-D7BD346B99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574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44"/>
    </mc:Choice>
    <mc:Fallback>
      <p:transition spd="slow" advTm="54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xit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9" grpId="0" uiExpand="1" build="p"/>
      <p:bldP spid="20" grpId="0" animBg="1"/>
      <p:bldP spid="2" grpId="0"/>
      <p:bldP spid="2" grpId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A57D80-149C-4175-8328-1F8B2861C2A2}"/>
              </a:ext>
            </a:extLst>
          </p:cNvPr>
          <p:cNvSpPr txBox="1"/>
          <p:nvPr/>
        </p:nvSpPr>
        <p:spPr>
          <a:xfrm>
            <a:off x="667213" y="655238"/>
            <a:ext cx="30080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6600"/>
                </a:solidFill>
              </a:rPr>
              <a:t>Parenthesis       </a:t>
            </a:r>
          </a:p>
          <a:p>
            <a:r>
              <a:rPr lang="en-GB" sz="2000" dirty="0"/>
              <a:t>Try adding some extra information to a sentence in this frog card.</a:t>
            </a:r>
          </a:p>
          <a:p>
            <a:r>
              <a:rPr lang="en-GB" sz="2000" dirty="0"/>
              <a:t>Which </a:t>
            </a:r>
            <a:r>
              <a:rPr lang="en-GB" sz="2000" b="1" dirty="0"/>
              <a:t>punctuation</a:t>
            </a:r>
            <a:r>
              <a:rPr lang="en-GB" sz="2000" dirty="0"/>
              <a:t> is most appropriate?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36B683-8D72-45B0-B0FE-BF28623AA1AD}"/>
              </a:ext>
            </a:extLst>
          </p:cNvPr>
          <p:cNvSpPr txBox="1"/>
          <p:nvPr/>
        </p:nvSpPr>
        <p:spPr>
          <a:xfrm>
            <a:off x="5227938" y="713505"/>
            <a:ext cx="1591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FF6600"/>
                </a:solidFill>
                <a:latin typeface="+mj-lt"/>
              </a:rPr>
              <a:t>half giant</a:t>
            </a:r>
            <a:endParaRPr lang="en-GB" sz="2400" i="1" dirty="0">
              <a:latin typeface="+mj-lt"/>
            </a:endParaRPr>
          </a:p>
        </p:txBody>
      </p:sp>
      <p:sp>
        <p:nvSpPr>
          <p:cNvPr id="2" name="Pentagon 1">
            <a:extLst>
              <a:ext uri="{FF2B5EF4-FFF2-40B4-BE49-F238E27FC236}">
                <a16:creationId xmlns:a16="http://schemas.microsoft.com/office/drawing/2014/main" id="{19F93627-2A90-448B-8FAE-831013F48EF7}"/>
              </a:ext>
            </a:extLst>
          </p:cNvPr>
          <p:cNvSpPr/>
          <p:nvPr/>
        </p:nvSpPr>
        <p:spPr>
          <a:xfrm>
            <a:off x="5213685" y="740937"/>
            <a:ext cx="5254013" cy="4459705"/>
          </a:xfrm>
          <a:prstGeom prst="pent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Rubeus Hagrid is a gamekeeper at Hogwarts. He is skilled in the care of magical creatures. He often travels with a pink umbrella.</a:t>
            </a:r>
          </a:p>
          <a:p>
            <a:pPr algn="ctr"/>
            <a:endParaRPr lang="en-GB" dirty="0"/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26BE6AF1-67BC-467C-A5B3-A0C24F5A25BE}"/>
              </a:ext>
            </a:extLst>
          </p:cNvPr>
          <p:cNvSpPr/>
          <p:nvPr/>
        </p:nvSpPr>
        <p:spPr>
          <a:xfrm>
            <a:off x="5492857" y="1039959"/>
            <a:ext cx="4709922" cy="3987352"/>
          </a:xfrm>
          <a:prstGeom prst="pentagon">
            <a:avLst/>
          </a:prstGeom>
          <a:noFill/>
          <a:ln w="7620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ular Callout 2">
            <a:extLst>
              <a:ext uri="{FF2B5EF4-FFF2-40B4-BE49-F238E27FC236}">
                <a16:creationId xmlns:a16="http://schemas.microsoft.com/office/drawing/2014/main" id="{8BD2BCA2-233D-405F-8D2C-E0C0A83F5EF2}"/>
              </a:ext>
            </a:extLst>
          </p:cNvPr>
          <p:cNvSpPr/>
          <p:nvPr/>
        </p:nvSpPr>
        <p:spPr>
          <a:xfrm>
            <a:off x="738666" y="5525774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Hints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736D2F-2697-4431-BE35-B312225218E7}"/>
              </a:ext>
            </a:extLst>
          </p:cNvPr>
          <p:cNvSpPr txBox="1"/>
          <p:nvPr/>
        </p:nvSpPr>
        <p:spPr>
          <a:xfrm>
            <a:off x="2910697" y="2720178"/>
            <a:ext cx="2709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a school of witchcraft and wizardry</a:t>
            </a:r>
            <a:endParaRPr lang="en-GB" sz="2400" i="1" dirty="0">
              <a:latin typeface="+mj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B9FF8A-DC01-4A31-A993-98D3A068039F}"/>
              </a:ext>
            </a:extLst>
          </p:cNvPr>
          <p:cNvSpPr txBox="1"/>
          <p:nvPr/>
        </p:nvSpPr>
        <p:spPr>
          <a:xfrm>
            <a:off x="3675289" y="4317163"/>
            <a:ext cx="2709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sometimes dangerous</a:t>
            </a:r>
            <a:endParaRPr lang="en-GB" sz="2400" i="1" dirty="0"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5E8C09-1303-424E-A897-532D8EAA8343}"/>
              </a:ext>
            </a:extLst>
          </p:cNvPr>
          <p:cNvSpPr txBox="1"/>
          <p:nvPr/>
        </p:nvSpPr>
        <p:spPr>
          <a:xfrm>
            <a:off x="8938513" y="740937"/>
            <a:ext cx="2709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a wand in disguise</a:t>
            </a:r>
            <a:endParaRPr lang="en-GB" sz="2400" i="1" dirty="0"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5E4598-9267-4FEE-A7C1-31856A9C7E5D}"/>
              </a:ext>
            </a:extLst>
          </p:cNvPr>
          <p:cNvSpPr txBox="1"/>
          <p:nvPr/>
        </p:nvSpPr>
        <p:spPr>
          <a:xfrm>
            <a:off x="10051852" y="1562725"/>
            <a:ext cx="159190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FF6600"/>
                </a:solidFill>
                <a:latin typeface="+mj-lt"/>
              </a:rPr>
              <a:t>revolting</a:t>
            </a:r>
            <a:endParaRPr lang="en-GB" sz="2400" i="1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BE3EFA3-37F3-41C8-B7BD-D0A241DDDD7D}"/>
              </a:ext>
            </a:extLst>
          </p:cNvPr>
          <p:cNvSpPr txBox="1"/>
          <p:nvPr/>
        </p:nvSpPr>
        <p:spPr>
          <a:xfrm>
            <a:off x="3835693" y="1432903"/>
            <a:ext cx="17246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trusted by Dumbledore</a:t>
            </a:r>
            <a:endParaRPr lang="en-GB" sz="2400" i="1" dirty="0">
              <a:latin typeface="+mj-lt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6B4F067-5520-4928-9028-AD40AF1D06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288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153"/>
    </mc:Choice>
    <mc:Fallback>
      <p:transition spd="slow" advTm="95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8" grpId="0" uiExpand="1" build="p"/>
      <p:bldP spid="19" grpId="0" uiExpand="1" build="p"/>
      <p:bldP spid="10" grpId="0" animBg="1"/>
      <p:bldP spid="11" grpId="0" uiExpand="1" build="p"/>
      <p:bldP spid="12" grpId="0" uiExpand="1" build="p"/>
      <p:bldP spid="13" grpId="0" uiExpand="1" build="p"/>
      <p:bldP spid="14" grpId="0" uiExpand="1" build="p"/>
      <p:bldP spid="1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4</a:t>
            </a:r>
            <a:endParaRPr lang="en-GB" sz="1000" dirty="0"/>
          </a:p>
        </p:txBody>
      </p:sp>
      <p:sp>
        <p:nvSpPr>
          <p:cNvPr id="2" name="Pentagon 1">
            <a:extLst>
              <a:ext uri="{FF2B5EF4-FFF2-40B4-BE49-F238E27FC236}">
                <a16:creationId xmlns:a16="http://schemas.microsoft.com/office/drawing/2014/main" id="{19F93627-2A90-448B-8FAE-831013F48EF7}"/>
              </a:ext>
            </a:extLst>
          </p:cNvPr>
          <p:cNvSpPr/>
          <p:nvPr/>
        </p:nvSpPr>
        <p:spPr>
          <a:xfrm>
            <a:off x="2890416" y="565916"/>
            <a:ext cx="6630327" cy="5524686"/>
          </a:xfrm>
          <a:prstGeom prst="pent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Professor McGonagall (a keen tap dancer) is Deputy Headmistress at Hogwarts, a school of wizardry.  First name Minerva, she is known for being strict but fair. McGonagall can turn herself into a cat (she is an animagus) and teaches transfiguration. She enjoys watching Quidditch—sneaking popcorn in under her hat.</a:t>
            </a:r>
          </a:p>
          <a:p>
            <a:pPr algn="ctr"/>
            <a:endParaRPr lang="en-GB" dirty="0"/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26BE6AF1-67BC-467C-A5B3-A0C24F5A25BE}"/>
              </a:ext>
            </a:extLst>
          </p:cNvPr>
          <p:cNvSpPr/>
          <p:nvPr/>
        </p:nvSpPr>
        <p:spPr>
          <a:xfrm>
            <a:off x="3343783" y="906676"/>
            <a:ext cx="5791199" cy="4967276"/>
          </a:xfrm>
          <a:prstGeom prst="pentagon">
            <a:avLst/>
          </a:prstGeom>
          <a:noFill/>
          <a:ln w="7620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FED25-8800-4C1A-BB89-AB7470F65D83}"/>
              </a:ext>
            </a:extLst>
          </p:cNvPr>
          <p:cNvSpPr/>
          <p:nvPr/>
        </p:nvSpPr>
        <p:spPr>
          <a:xfrm>
            <a:off x="763110" y="718077"/>
            <a:ext cx="345883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Parenthesis C – Example Frog Card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7572A3C-A1AE-42AE-B98D-7907AF4DA1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734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176"/>
    </mc:Choice>
    <mc:Fallback>
      <p:transition spd="slow" advTm="61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5.1|6.6|1.6|0.7|3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|1|0.8|0.9|37.4|1.5|2.3|1.8|1.6|1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5|7.1|0.7|0.5|23.7|2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.1|4.4|2.2|1.3|0.6|16.9|2.2|8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4|3.3|1.5|0.8|2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0.4|0.4|15.5|16.3|7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.2|35.1|1.9|1.7|1.9|1.8|1.8|1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AFF5DA-F43F-4BB7-8759-894F20C10CD4}">
  <ds:schemaRefs>
    <ds:schemaRef ds:uri="http://www.w3.org/XML/1998/namespace"/>
    <ds:schemaRef ds:uri="http://purl.org/dc/elements/1.1/"/>
    <ds:schemaRef ds:uri="http://purl.org/dc/dcmitype/"/>
    <ds:schemaRef ds:uri="http://schemas.microsoft.com/office/2006/metadata/properties"/>
    <ds:schemaRef ds:uri="aa3c865f-e4da-482f-9ff3-b2789def48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8fd7798e-f3b9-4b45-b3cd-108963f27c37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6A7F2D8-731C-4D3F-A2E5-514D947835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EE2746-EDC6-4414-8B66-1ADF75CBA655}"/>
</file>

<file path=docProps/app.xml><?xml version="1.0" encoding="utf-8"?>
<Properties xmlns="http://schemas.openxmlformats.org/officeDocument/2006/extended-properties" xmlns:vt="http://schemas.openxmlformats.org/officeDocument/2006/docPropsVTypes">
  <TotalTime>6214</TotalTime>
  <Words>838</Words>
  <Application>Microsoft Office PowerPoint</Application>
  <PresentationFormat>Widescreen</PresentationFormat>
  <Paragraphs>96</Paragraphs>
  <Slides>9</Slides>
  <Notes>9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  Parenthesis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Wendy McCann</cp:lastModifiedBy>
  <cp:revision>454</cp:revision>
  <dcterms:created xsi:type="dcterms:W3CDTF">2013-08-23T07:43:20Z</dcterms:created>
  <dcterms:modified xsi:type="dcterms:W3CDTF">2021-01-20T18:30:29Z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