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8"/>
  </p:notesMasterIdLst>
  <p:sldIdLst>
    <p:sldId id="315" r:id="rId11"/>
    <p:sldId id="297" r:id="rId12"/>
    <p:sldId id="308" r:id="rId13"/>
    <p:sldId id="316" r:id="rId14"/>
    <p:sldId id="299" r:id="rId15"/>
    <p:sldId id="300" r:id="rId16"/>
    <p:sldId id="306" r:id="rId17"/>
    <p:sldId id="317" r:id="rId18"/>
    <p:sldId id="301" r:id="rId19"/>
    <p:sldId id="304" r:id="rId20"/>
    <p:sldId id="318" r:id="rId21"/>
    <p:sldId id="319" r:id="rId22"/>
    <p:sldId id="322" r:id="rId23"/>
    <p:sldId id="320" r:id="rId24"/>
    <p:sldId id="321" r:id="rId25"/>
    <p:sldId id="323" r:id="rId26"/>
    <p:sldId id="313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94"/>
  </p:normalViewPr>
  <p:slideViewPr>
    <p:cSldViewPr snapToGrid="0" snapToObjects="1">
      <p:cViewPr varScale="1">
        <p:scale>
          <a:sx n="124" d="100"/>
          <a:sy n="124" d="100"/>
        </p:scale>
        <p:origin x="1320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10" Type="http://schemas.openxmlformats.org/officeDocument/2006/relationships/image" Target="../media/image15.png"/><Relationship Id="rId4" Type="http://schemas.openxmlformats.org/officeDocument/2006/relationships/image" Target="../media/image11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12.png"/><Relationship Id="rId18" Type="http://schemas.openxmlformats.org/officeDocument/2006/relationships/image" Target="../media/image10.png"/><Relationship Id="rId7" Type="http://schemas.openxmlformats.org/officeDocument/2006/relationships/image" Target="../media/image19.png"/><Relationship Id="rId17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15.png"/><Relationship Id="rId1" Type="http://schemas.openxmlformats.org/officeDocument/2006/relationships/tags" Target="../tags/tag1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5" Type="http://schemas.openxmlformats.org/officeDocument/2006/relationships/image" Target="../media/image14.png"/><Relationship Id="rId10" Type="http://schemas.openxmlformats.org/officeDocument/2006/relationships/image" Target="../media/image22.png"/><Relationship Id="rId19" Type="http://schemas.openxmlformats.org/officeDocument/2006/relationships/image" Target="../media/image11.png"/><Relationship Id="rId9" Type="http://schemas.openxmlformats.org/officeDocument/2006/relationships/image" Target="../media/image21.png"/><Relationship Id="rId1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5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7.png"/><Relationship Id="rId7" Type="http://schemas.openxmlformats.org/officeDocument/2006/relationships/image" Target="../media/image24.png"/><Relationship Id="rId12" Type="http://schemas.openxmlformats.org/officeDocument/2006/relationships/image" Target="../media/image36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40.png"/><Relationship Id="rId1" Type="http://schemas.openxmlformats.org/officeDocument/2006/relationships/tags" Target="../tags/tag3.xml"/><Relationship Id="rId6" Type="http://schemas.openxmlformats.org/officeDocument/2006/relationships/image" Target="../media/image30.png"/><Relationship Id="rId11" Type="http://schemas.openxmlformats.org/officeDocument/2006/relationships/image" Target="../media/image27.png"/><Relationship Id="rId15" Type="http://schemas.openxmlformats.org/officeDocument/2006/relationships/image" Target="../media/image31.png"/><Relationship Id="rId10" Type="http://schemas.openxmlformats.org/officeDocument/2006/relationships/image" Target="../media/image34.png"/><Relationship Id="rId9" Type="http://schemas.openxmlformats.org/officeDocument/2006/relationships/image" Target="../media/image33.png"/><Relationship Id="rId1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9.png"/><Relationship Id="rId7" Type="http://schemas.openxmlformats.org/officeDocument/2006/relationships/image" Target="../media/image42.png"/><Relationship Id="rId12" Type="http://schemas.openxmlformats.org/officeDocument/2006/relationships/image" Target="../media/image38.png"/><Relationship Id="rId17" Type="http://schemas.openxmlformats.org/officeDocument/2006/relationships/image" Target="../media/image47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44.png"/><Relationship Id="rId1" Type="http://schemas.openxmlformats.org/officeDocument/2006/relationships/tags" Target="../tags/tag4.xml"/><Relationship Id="rId6" Type="http://schemas.openxmlformats.org/officeDocument/2006/relationships/image" Target="../media/image25.png"/><Relationship Id="rId11" Type="http://schemas.openxmlformats.org/officeDocument/2006/relationships/image" Target="../media/image46.png"/><Relationship Id="rId5" Type="http://schemas.openxmlformats.org/officeDocument/2006/relationships/image" Target="../media/image41.png"/><Relationship Id="rId15" Type="http://schemas.openxmlformats.org/officeDocument/2006/relationships/image" Target="../media/image43.png"/><Relationship Id="rId10" Type="http://schemas.openxmlformats.org/officeDocument/2006/relationships/image" Target="../media/image45.png"/><Relationship Id="rId9" Type="http://schemas.openxmlformats.org/officeDocument/2006/relationships/image" Target="../media/image35.png"/><Relationship Id="rId14" Type="http://schemas.openxmlformats.org/officeDocument/2006/relationships/image" Target="../media/image4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5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8.png"/><Relationship Id="rId7" Type="http://schemas.openxmlformats.org/officeDocument/2006/relationships/image" Target="../media/image48.png"/><Relationship Id="rId12" Type="http://schemas.openxmlformats.org/officeDocument/2006/relationships/image" Target="../media/image57.png"/><Relationship Id="rId17" Type="http://schemas.openxmlformats.org/officeDocument/2006/relationships/image" Target="../media/image63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62.png"/><Relationship Id="rId1" Type="http://schemas.openxmlformats.org/officeDocument/2006/relationships/tags" Target="../tags/tag7.xml"/><Relationship Id="rId6" Type="http://schemas.openxmlformats.org/officeDocument/2006/relationships/image" Target="../media/image25.png"/><Relationship Id="rId11" Type="http://schemas.openxmlformats.org/officeDocument/2006/relationships/image" Target="../media/image61.png"/><Relationship Id="rId5" Type="http://schemas.openxmlformats.org/officeDocument/2006/relationships/image" Target="../media/image56.png"/><Relationship Id="rId15" Type="http://schemas.openxmlformats.org/officeDocument/2006/relationships/image" Target="../media/image60.png"/><Relationship Id="rId10" Type="http://schemas.openxmlformats.org/officeDocument/2006/relationships/image" Target="../media/image52.png"/><Relationship Id="rId9" Type="http://schemas.openxmlformats.org/officeDocument/2006/relationships/image" Target="../media/image51.png"/><Relationship Id="rId14" Type="http://schemas.openxmlformats.org/officeDocument/2006/relationships/image" Target="../media/image5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7" Type="http://schemas.openxmlformats.org/officeDocument/2006/relationships/image" Target="../media/image7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69.png"/><Relationship Id="rId11" Type="http://schemas.openxmlformats.org/officeDocument/2006/relationships/image" Target="../media/image74.png"/><Relationship Id="rId5" Type="http://schemas.openxmlformats.org/officeDocument/2006/relationships/image" Target="../media/image68.png"/><Relationship Id="rId10" Type="http://schemas.openxmlformats.org/officeDocument/2006/relationships/image" Target="../media/image65.png"/><Relationship Id="rId9" Type="http://schemas.openxmlformats.org/officeDocument/2006/relationships/image" Target="../media/image6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7" Type="http://schemas.openxmlformats.org/officeDocument/2006/relationships/image" Target="../media/image7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10" Type="http://schemas.openxmlformats.org/officeDocument/2006/relationships/image" Target="../media/image75.png"/><Relationship Id="rId9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image" Target="../media/image83.png"/><Relationship Id="rId3" Type="http://schemas.openxmlformats.org/officeDocument/2006/relationships/image" Target="../media/image25.png"/><Relationship Id="rId7" Type="http://schemas.openxmlformats.org/officeDocument/2006/relationships/image" Target="../media/image76.png"/><Relationship Id="rId12" Type="http://schemas.openxmlformats.org/officeDocument/2006/relationships/image" Target="../media/image8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80.png"/><Relationship Id="rId11" Type="http://schemas.openxmlformats.org/officeDocument/2006/relationships/image" Target="../media/image81.png"/><Relationship Id="rId10" Type="http://schemas.openxmlformats.org/officeDocument/2006/relationships/image" Target="../media/image79.png"/><Relationship Id="rId9" Type="http://schemas.openxmlformats.org/officeDocument/2006/relationships/image" Target="../media/image7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2027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472098"/>
            <a:ext cx="749747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1)   What number is represented in the place value                                                         	chart? Write it in words and numerals.</a:t>
            </a: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Write each decimal as a fraction.</a:t>
            </a: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3)    What is the value of the digit 6?  41.98</a:t>
            </a:r>
            <a:r>
              <a:rPr lang="en-GB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</a:p>
          <a:p>
            <a:endParaRPr lang="en-GB" sz="2400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9124771"/>
              </p:ext>
            </p:extLst>
          </p:nvPr>
        </p:nvGraphicFramePr>
        <p:xfrm>
          <a:off x="845136" y="463507"/>
          <a:ext cx="7170265" cy="17492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3405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564294123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3620699" y="1372712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975" y="1005223"/>
            <a:ext cx="516817" cy="5040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811" y="1005223"/>
            <a:ext cx="505770" cy="4933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856" y="1005223"/>
            <a:ext cx="516817" cy="504088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2D8F874E-15F3-4877-BD99-BDB18DD79F87}"/>
              </a:ext>
            </a:extLst>
          </p:cNvPr>
          <p:cNvSpPr/>
          <p:nvPr/>
        </p:nvSpPr>
        <p:spPr>
          <a:xfrm>
            <a:off x="3641659" y="671707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609" y="1005223"/>
            <a:ext cx="505770" cy="49331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5718" y="1005223"/>
            <a:ext cx="548777" cy="53526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975" y="1498535"/>
            <a:ext cx="516817" cy="50408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856" y="1498535"/>
            <a:ext cx="516817" cy="50408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713" y="1005223"/>
            <a:ext cx="548777" cy="53526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5718" y="1498535"/>
            <a:ext cx="548777" cy="53526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194791" y="3918152"/>
                <a:ext cx="128016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0.7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4791" y="3918152"/>
                <a:ext cx="1280160" cy="461665"/>
              </a:xfrm>
              <a:prstGeom prst="rect">
                <a:avLst/>
              </a:prstGeom>
              <a:blipFill>
                <a:blip r:embed="rId7"/>
                <a:stretch>
                  <a:fillRect l="-7619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4872332" y="3918152"/>
                <a:ext cx="128016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0.73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2332" y="3918152"/>
                <a:ext cx="1280160" cy="461665"/>
              </a:xfrm>
              <a:prstGeom prst="rect">
                <a:avLst/>
              </a:prstGeom>
              <a:blipFill>
                <a:blip r:embed="rId8"/>
                <a:stretch>
                  <a:fillRect l="-7143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1194791" y="4618981"/>
                <a:ext cx="128016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0.42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4791" y="4618981"/>
                <a:ext cx="1280160" cy="461665"/>
              </a:xfrm>
              <a:prstGeom prst="rect">
                <a:avLst/>
              </a:prstGeom>
              <a:blipFill>
                <a:blip r:embed="rId9"/>
                <a:stretch>
                  <a:fillRect l="-7619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4918513" y="4618981"/>
                <a:ext cx="128016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0.88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8513" y="4618981"/>
                <a:ext cx="1280160" cy="461665"/>
              </a:xfrm>
              <a:prstGeom prst="rect">
                <a:avLst/>
              </a:prstGeom>
              <a:blipFill>
                <a:blip r:embed="rId10"/>
                <a:stretch>
                  <a:fillRect l="-7619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295454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E0A0818A-1CAF-4B7D-9E68-F2303259BFA1}"/>
              </a:ext>
            </a:extLst>
          </p:cNvPr>
          <p:cNvSpPr txBox="1"/>
          <p:nvPr/>
        </p:nvSpPr>
        <p:spPr>
          <a:xfrm>
            <a:off x="695550" y="472098"/>
            <a:ext cx="749747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1)   What number is represented in the place value                                                         	chart? Write it in words and numerals.</a:t>
            </a: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Write each decimal as a fraction.</a:t>
            </a: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3)    What is the value of the digit 6?  41.98</a:t>
            </a:r>
            <a:r>
              <a:rPr lang="en-GB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</a:p>
          <a:p>
            <a:endParaRPr lang="en-GB" sz="2400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114830" y="3028123"/>
            <a:ext cx="18157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0.243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022699" y="3028123"/>
            <a:ext cx="64812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Two hundred and forty three thousandths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2022699" y="3784009"/>
                <a:ext cx="622385" cy="6699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2699" y="3784009"/>
                <a:ext cx="622385" cy="66992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5841299" y="3781188"/>
                <a:ext cx="622385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73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100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1299" y="3781188"/>
                <a:ext cx="622385" cy="67274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2189663" y="4528055"/>
                <a:ext cx="622385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42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100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9663" y="4528055"/>
                <a:ext cx="622385" cy="67274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2799890" y="4528055"/>
                <a:ext cx="1268095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21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50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9890" y="4528055"/>
                <a:ext cx="1268095" cy="67274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5927986" y="4528055"/>
                <a:ext cx="622385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88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100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7986" y="4528055"/>
                <a:ext cx="622385" cy="67274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6493928" y="4528055"/>
                <a:ext cx="1268095" cy="6708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44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50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3928" y="4528055"/>
                <a:ext cx="1268095" cy="67082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7269915" y="4528055"/>
                <a:ext cx="1268095" cy="6726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21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25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69915" y="4528055"/>
                <a:ext cx="1268095" cy="67268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6290713" y="5584148"/>
            <a:ext cx="24787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6 thousandths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AB06189F-F2FB-4DD3-B9C3-36282066A138}"/>
                  </a:ext>
                </a:extLst>
              </p:cNvPr>
              <p:cNvSpPr txBox="1"/>
              <p:nvPr/>
            </p:nvSpPr>
            <p:spPr>
              <a:xfrm>
                <a:off x="1194791" y="3918152"/>
                <a:ext cx="128016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0.7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AB06189F-F2FB-4DD3-B9C3-36282066A1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4791" y="3918152"/>
                <a:ext cx="1280160" cy="461665"/>
              </a:xfrm>
              <a:prstGeom prst="rect">
                <a:avLst/>
              </a:prstGeom>
              <a:blipFill>
                <a:blip r:embed="rId13"/>
                <a:stretch>
                  <a:fillRect l="-7619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00E7B934-3CC0-4017-AF8A-41696E074DB7}"/>
                  </a:ext>
                </a:extLst>
              </p:cNvPr>
              <p:cNvSpPr txBox="1"/>
              <p:nvPr/>
            </p:nvSpPr>
            <p:spPr>
              <a:xfrm>
                <a:off x="4872332" y="3918152"/>
                <a:ext cx="128016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0.73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00E7B934-3CC0-4017-AF8A-41696E074D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2332" y="3918152"/>
                <a:ext cx="1280160" cy="461665"/>
              </a:xfrm>
              <a:prstGeom prst="rect">
                <a:avLst/>
              </a:prstGeom>
              <a:blipFill>
                <a:blip r:embed="rId14"/>
                <a:stretch>
                  <a:fillRect l="-7143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76B1BC01-8EB5-48E3-8E95-898FACA96CE3}"/>
                  </a:ext>
                </a:extLst>
              </p:cNvPr>
              <p:cNvSpPr txBox="1"/>
              <p:nvPr/>
            </p:nvSpPr>
            <p:spPr>
              <a:xfrm>
                <a:off x="1194791" y="4618981"/>
                <a:ext cx="128016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0.42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76B1BC01-8EB5-48E3-8E95-898FACA96CE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4791" y="4618981"/>
                <a:ext cx="1280160" cy="461665"/>
              </a:xfrm>
              <a:prstGeom prst="rect">
                <a:avLst/>
              </a:prstGeom>
              <a:blipFill>
                <a:blip r:embed="rId15"/>
                <a:stretch>
                  <a:fillRect l="-7619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5E396B4F-3CA2-4F70-AD0A-645B3329C468}"/>
                  </a:ext>
                </a:extLst>
              </p:cNvPr>
              <p:cNvSpPr txBox="1"/>
              <p:nvPr/>
            </p:nvSpPr>
            <p:spPr>
              <a:xfrm>
                <a:off x="4918513" y="4618981"/>
                <a:ext cx="128016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0.88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5E396B4F-3CA2-4F70-AD0A-645B3329C4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8513" y="4618981"/>
                <a:ext cx="1280160" cy="461665"/>
              </a:xfrm>
              <a:prstGeom prst="rect">
                <a:avLst/>
              </a:prstGeom>
              <a:blipFill>
                <a:blip r:embed="rId16"/>
                <a:stretch>
                  <a:fillRect l="-7619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id="{DD191E90-D081-4220-BD4D-B21B767BAF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7865437"/>
              </p:ext>
            </p:extLst>
          </p:nvPr>
        </p:nvGraphicFramePr>
        <p:xfrm>
          <a:off x="845136" y="463507"/>
          <a:ext cx="7170265" cy="17492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3405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564294123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42" name="Oval 41">
            <a:extLst>
              <a:ext uri="{FF2B5EF4-FFF2-40B4-BE49-F238E27FC236}">
                <a16:creationId xmlns:a16="http://schemas.microsoft.com/office/drawing/2014/main" id="{C38701A8-A550-4BDE-8286-837171483D41}"/>
              </a:ext>
            </a:extLst>
          </p:cNvPr>
          <p:cNvSpPr/>
          <p:nvPr/>
        </p:nvSpPr>
        <p:spPr>
          <a:xfrm>
            <a:off x="3620699" y="1372712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F47FBB9D-F3E3-402D-BC4C-11B557DB54E7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975" y="1005223"/>
            <a:ext cx="516817" cy="504088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8A0D5639-AA30-4114-AF39-0C7E28FB6B0B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811" y="1005223"/>
            <a:ext cx="505770" cy="493312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99B5E6EA-1FFA-4493-BFFD-9DE3AC02516E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856" y="1005223"/>
            <a:ext cx="516817" cy="504088"/>
          </a:xfrm>
          <a:prstGeom prst="rect">
            <a:avLst/>
          </a:prstGeom>
        </p:spPr>
      </p:pic>
      <p:sp>
        <p:nvSpPr>
          <p:cNvPr id="46" name="Oval 45">
            <a:extLst>
              <a:ext uri="{FF2B5EF4-FFF2-40B4-BE49-F238E27FC236}">
                <a16:creationId xmlns:a16="http://schemas.microsoft.com/office/drawing/2014/main" id="{288391A3-C673-4323-BAC0-172BD1F2AA22}"/>
              </a:ext>
            </a:extLst>
          </p:cNvPr>
          <p:cNvSpPr/>
          <p:nvPr/>
        </p:nvSpPr>
        <p:spPr>
          <a:xfrm>
            <a:off x="3641659" y="671707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C9AC90CE-F778-4E31-8E61-0644B0A28272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609" y="1005223"/>
            <a:ext cx="505770" cy="493312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8793C9C-4DBA-444D-8807-DE4921E118F0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5718" y="1005223"/>
            <a:ext cx="548777" cy="53526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7EE49327-1333-4CDB-BE03-DF2C7718097A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975" y="1498535"/>
            <a:ext cx="516817" cy="504088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64B8C3F7-3DEB-428D-A9AC-E772EB24BFB2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856" y="1498535"/>
            <a:ext cx="516817" cy="504088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5CE2FEF0-2CFB-4BBF-A62F-931F22BBEE7C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713" y="1005223"/>
            <a:ext cx="548777" cy="535260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DAF7BF6D-7B20-448D-9DBA-1052F23AC3B7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5718" y="1498535"/>
            <a:ext cx="548777" cy="53526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79104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/>
          <p:cNvSpPr txBox="1"/>
          <p:nvPr/>
        </p:nvSpPr>
        <p:spPr>
          <a:xfrm>
            <a:off x="5402226" y="4159934"/>
            <a:ext cx="8264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0.01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 flipV="1">
            <a:off x="4883839" y="1880763"/>
            <a:ext cx="984738" cy="95836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1767758" y="1373649"/>
            <a:ext cx="2936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one hundredth</a:t>
            </a:r>
          </a:p>
        </p:txBody>
      </p:sp>
      <p:cxnSp>
        <p:nvCxnSpPr>
          <p:cNvPr id="31" name="Straight Arrow Connector 30"/>
          <p:cNvCxnSpPr>
            <a:cxnSpLocks/>
          </p:cNvCxnSpPr>
          <p:nvPr/>
        </p:nvCxnSpPr>
        <p:spPr>
          <a:xfrm>
            <a:off x="4786489" y="3287351"/>
            <a:ext cx="922638" cy="92777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4043752" y="2519705"/>
                <a:ext cx="2936630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3752" y="2519705"/>
                <a:ext cx="2936630" cy="76764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3" name="Straight Arrow Connector 32"/>
          <p:cNvCxnSpPr/>
          <p:nvPr/>
        </p:nvCxnSpPr>
        <p:spPr>
          <a:xfrm flipH="1">
            <a:off x="3331958" y="3265946"/>
            <a:ext cx="852854" cy="97192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5451230" y="1320941"/>
            <a:ext cx="3692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one out of 100</a:t>
            </a:r>
          </a:p>
        </p:txBody>
      </p:sp>
      <p:cxnSp>
        <p:nvCxnSpPr>
          <p:cNvPr id="36" name="Straight Arrow Connector 35"/>
          <p:cNvCxnSpPr/>
          <p:nvPr/>
        </p:nvCxnSpPr>
        <p:spPr>
          <a:xfrm flipH="1" flipV="1">
            <a:off x="3239676" y="1980146"/>
            <a:ext cx="888024" cy="87321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992777" y="4248304"/>
            <a:ext cx="31088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zero point zero one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5914" y="2022168"/>
            <a:ext cx="2057470" cy="176272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0" grpId="0"/>
      <p:bldP spid="34" grpId="0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847135" y="2420140"/>
                <a:ext cx="1342839" cy="888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100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47135" y="2420140"/>
                <a:ext cx="1342839" cy="8886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534" y="1555630"/>
            <a:ext cx="975583" cy="682908"/>
          </a:xfrm>
          <a:prstGeom prst="rect">
            <a:avLst/>
          </a:prstGeom>
        </p:spPr>
      </p:pic>
      <p:sp>
        <p:nvSpPr>
          <p:cNvPr id="15" name="Rounded Rectangular Callout 14"/>
          <p:cNvSpPr/>
          <p:nvPr/>
        </p:nvSpPr>
        <p:spPr>
          <a:xfrm>
            <a:off x="2013081" y="1329390"/>
            <a:ext cx="3879998" cy="925417"/>
          </a:xfrm>
          <a:prstGeom prst="wedgeRoundRectCallout">
            <a:avLst>
              <a:gd name="adj1" fmla="val 68106"/>
              <a:gd name="adj2" fmla="val 10714"/>
              <a:gd name="adj3" fmla="val 16667"/>
            </a:avLst>
          </a:prstGeom>
          <a:noFill/>
          <a:ln w="222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2013081" y="1530488"/>
            <a:ext cx="38799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Is this 0.13 as a decimal?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32034" y="376992"/>
            <a:ext cx="747045" cy="74704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734878" y="51968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581458" y="378434"/>
                <a:ext cx="2936630" cy="888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50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1458" y="378434"/>
                <a:ext cx="2936630" cy="8886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2961158" y="2602850"/>
                <a:ext cx="134283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0.13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1158" y="2602850"/>
                <a:ext cx="1342839" cy="523220"/>
              </a:xfrm>
              <a:prstGeom prst="rect">
                <a:avLst/>
              </a:prstGeom>
              <a:blipFill>
                <a:blip r:embed="rId10"/>
                <a:stretch>
                  <a:fillRect l="-954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988457" y="3996554"/>
                <a:ext cx="948077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8457" y="3996554"/>
                <a:ext cx="948077" cy="76937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2584728" y="4015622"/>
                <a:ext cx="1342839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4728" y="4015622"/>
                <a:ext cx="1342839" cy="769378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8332675"/>
              </p:ext>
            </p:extLst>
          </p:nvPr>
        </p:nvGraphicFramePr>
        <p:xfrm>
          <a:off x="5023802" y="2665140"/>
          <a:ext cx="3136970" cy="2751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697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p:sp>
        <p:nvSpPr>
          <p:cNvPr id="24" name="Curved Up Arrow 23"/>
          <p:cNvSpPr/>
          <p:nvPr/>
        </p:nvSpPr>
        <p:spPr>
          <a:xfrm rot="16200000" flipH="1">
            <a:off x="2625710" y="4517172"/>
            <a:ext cx="392453" cy="913828"/>
          </a:xfrm>
          <a:prstGeom prst="rightBracket">
            <a:avLst>
              <a:gd name="adj" fmla="val 127762"/>
            </a:avLst>
          </a:prstGeom>
          <a:noFill/>
          <a:ln w="28575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2477814" y="5088109"/>
                <a:ext cx="7956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7814" y="5088109"/>
                <a:ext cx="795677" cy="523220"/>
              </a:xfrm>
              <a:prstGeom prst="rect">
                <a:avLst/>
              </a:prstGeom>
              <a:blipFill>
                <a:blip r:embed="rId13"/>
                <a:stretch>
                  <a:fillRect t="-11765" r="-3053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Curved Down Arrow 25"/>
          <p:cNvSpPr/>
          <p:nvPr/>
        </p:nvSpPr>
        <p:spPr>
          <a:xfrm rot="16200000">
            <a:off x="2634355" y="3413865"/>
            <a:ext cx="375162" cy="913825"/>
          </a:xfrm>
          <a:prstGeom prst="rightBracket">
            <a:avLst>
              <a:gd name="adj" fmla="val 121791"/>
            </a:avLst>
          </a:prstGeom>
          <a:noFill/>
          <a:ln w="28575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2581458" y="3990910"/>
                <a:ext cx="1342839" cy="7813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1458" y="3990910"/>
                <a:ext cx="1342839" cy="781304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2477813" y="3217564"/>
                <a:ext cx="7956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7813" y="3217564"/>
                <a:ext cx="795677" cy="523220"/>
              </a:xfrm>
              <a:prstGeom prst="rect">
                <a:avLst/>
              </a:prstGeom>
              <a:blipFill>
                <a:blip r:embed="rId15"/>
                <a:stretch>
                  <a:fillRect t="-11628" r="-30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948971"/>
              </p:ext>
            </p:extLst>
          </p:nvPr>
        </p:nvGraphicFramePr>
        <p:xfrm>
          <a:off x="5023802" y="2665140"/>
          <a:ext cx="3136970" cy="2751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697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3586059" y="4183490"/>
                <a:ext cx="134283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0.26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6059" y="4183490"/>
                <a:ext cx="1342839" cy="523220"/>
              </a:xfrm>
              <a:prstGeom prst="rect">
                <a:avLst/>
              </a:prstGeom>
              <a:blipFill>
                <a:blip r:embed="rId16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340740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003 -0.0044 L -0.06945 -0.0032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83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 animBg="1"/>
      <p:bldP spid="16" grpId="0"/>
      <p:bldP spid="18" grpId="0"/>
      <p:bldP spid="20" grpId="0"/>
      <p:bldP spid="21" grpId="0"/>
      <p:bldP spid="22" grpId="0"/>
      <p:bldP spid="22" grpId="1"/>
      <p:bldP spid="24" grpId="0" animBg="1"/>
      <p:bldP spid="25" grpId="0"/>
      <p:bldP spid="26" grpId="0" animBg="1"/>
      <p:bldP spid="27" grpId="0"/>
      <p:bldP spid="28" grpId="0"/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518254" y="1935580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8254" y="1935580"/>
                <a:ext cx="1106424" cy="76431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806072" y="506957"/>
            <a:ext cx="86488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the equivalent decimals for these fractions.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5357595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34878" y="55002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5181666" y="1935580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1666" y="1935580"/>
                <a:ext cx="1106424" cy="76431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906094" y="3943176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82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6094" y="3943176"/>
                <a:ext cx="1106424" cy="76431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Curved Up Arrow 8"/>
          <p:cNvSpPr/>
          <p:nvPr/>
        </p:nvSpPr>
        <p:spPr>
          <a:xfrm rot="16200000" flipH="1">
            <a:off x="2171894" y="2356010"/>
            <a:ext cx="366103" cy="1172586"/>
          </a:xfrm>
          <a:prstGeom prst="rightBracket">
            <a:avLst>
              <a:gd name="adj" fmla="val 160144"/>
            </a:avLst>
          </a:prstGeom>
          <a:noFill/>
          <a:ln w="28575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943768" y="3059924"/>
                <a:ext cx="1235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50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3768" y="3059924"/>
                <a:ext cx="1235509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Curved Down Arrow 10"/>
          <p:cNvSpPr/>
          <p:nvPr/>
        </p:nvSpPr>
        <p:spPr>
          <a:xfrm rot="16200000">
            <a:off x="2201780" y="1241741"/>
            <a:ext cx="306332" cy="1172586"/>
          </a:xfrm>
          <a:prstGeom prst="rightBracket">
            <a:avLst>
              <a:gd name="adj" fmla="val 191391"/>
            </a:avLst>
          </a:prstGeom>
          <a:noFill/>
          <a:ln w="28575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924658" y="1197220"/>
                <a:ext cx="9511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50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4658" y="1197220"/>
                <a:ext cx="951107" cy="523220"/>
              </a:xfrm>
              <a:prstGeom prst="rect">
                <a:avLst/>
              </a:prstGeom>
              <a:blipFill>
                <a:blip r:embed="rId10"/>
                <a:stretch>
                  <a:fillRect t="-10465" r="-448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477870" y="1935580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50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7870" y="1935580"/>
                <a:ext cx="1106424" cy="76431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3475420" y="2076106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919795" y="2076106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</a:t>
            </a:r>
          </a:p>
        </p:txBody>
      </p:sp>
      <p:sp>
        <p:nvSpPr>
          <p:cNvPr id="16" name="Curved Up Arrow 15"/>
          <p:cNvSpPr/>
          <p:nvPr/>
        </p:nvSpPr>
        <p:spPr>
          <a:xfrm rot="16200000" flipH="1">
            <a:off x="5962976" y="2310410"/>
            <a:ext cx="366103" cy="1172641"/>
          </a:xfrm>
          <a:prstGeom prst="rightBracket">
            <a:avLst>
              <a:gd name="adj" fmla="val 160152"/>
            </a:avLst>
          </a:prstGeom>
          <a:noFill/>
          <a:ln w="28575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5887144" y="3008117"/>
                <a:ext cx="1235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7144" y="3008117"/>
                <a:ext cx="1235509" cy="523220"/>
              </a:xfrm>
              <a:prstGeom prst="rect">
                <a:avLst/>
              </a:prstGeom>
              <a:blipFill>
                <a:blip r:embed="rId12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Curved Down Arrow 17"/>
          <p:cNvSpPr/>
          <p:nvPr/>
        </p:nvSpPr>
        <p:spPr>
          <a:xfrm rot="16200000">
            <a:off x="5992890" y="1196169"/>
            <a:ext cx="306332" cy="1172586"/>
          </a:xfrm>
          <a:prstGeom prst="rightBracket">
            <a:avLst>
              <a:gd name="adj" fmla="val 191391"/>
            </a:avLst>
          </a:prstGeom>
          <a:noFill/>
          <a:ln w="28575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5831339" y="1185172"/>
                <a:ext cx="9511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31339" y="1185172"/>
                <a:ext cx="951107" cy="523220"/>
              </a:xfrm>
              <a:prstGeom prst="rect">
                <a:avLst/>
              </a:prstGeom>
              <a:blipFill>
                <a:blip r:embed="rId13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6268923" y="1926990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8923" y="1926990"/>
                <a:ext cx="1106424" cy="764312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7163454" y="2079390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0.45</a:t>
            </a:r>
          </a:p>
        </p:txBody>
      </p:sp>
      <p:sp>
        <p:nvSpPr>
          <p:cNvPr id="22" name="Curved Up Arrow 21"/>
          <p:cNvSpPr/>
          <p:nvPr/>
        </p:nvSpPr>
        <p:spPr>
          <a:xfrm rot="16200000" flipH="1">
            <a:off x="3754307" y="4323763"/>
            <a:ext cx="366103" cy="1180206"/>
          </a:xfrm>
          <a:prstGeom prst="rightBracket">
            <a:avLst>
              <a:gd name="adj" fmla="val 161185"/>
            </a:avLst>
          </a:prstGeom>
          <a:noFill/>
          <a:ln w="28575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3588866" y="5013765"/>
                <a:ext cx="1235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/>
                  <a:t>2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8866" y="5013765"/>
                <a:ext cx="1235509" cy="523220"/>
              </a:xfrm>
              <a:prstGeom prst="rect">
                <a:avLst/>
              </a:prstGeom>
              <a:blipFill>
                <a:blip r:embed="rId15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Curved Down Arrow 23"/>
          <p:cNvSpPr/>
          <p:nvPr/>
        </p:nvSpPr>
        <p:spPr>
          <a:xfrm rot="16200000">
            <a:off x="3780382" y="3222191"/>
            <a:ext cx="306332" cy="1172586"/>
          </a:xfrm>
          <a:prstGeom prst="rightBracket">
            <a:avLst>
              <a:gd name="adj" fmla="val 191391"/>
            </a:avLst>
          </a:prstGeom>
          <a:noFill/>
          <a:ln w="28575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553078" y="3215282"/>
                <a:ext cx="9511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3078" y="3215282"/>
                <a:ext cx="951107" cy="523220"/>
              </a:xfrm>
              <a:prstGeom prst="rect">
                <a:avLst/>
              </a:prstGeom>
              <a:blipFill>
                <a:blip r:embed="rId16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068508" y="3943176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8508" y="3943176"/>
                <a:ext cx="1106424" cy="764312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5039603" y="4098370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0.41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85914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  <p:bldP spid="10" grpId="0"/>
      <p:bldP spid="11" grpId="0" animBg="1"/>
      <p:bldP spid="12" grpId="0"/>
      <p:bldP spid="13" grpId="0"/>
      <p:bldP spid="14" grpId="0"/>
      <p:bldP spid="15" grpId="0"/>
      <p:bldP spid="15" grpId="1"/>
      <p:bldP spid="16" grpId="0" animBg="1"/>
      <p:bldP spid="17" grpId="0"/>
      <p:bldP spid="18" grpId="0" animBg="1"/>
      <p:bldP spid="19" grpId="0"/>
      <p:bldP spid="20" grpId="0"/>
      <p:bldP spid="21" grpId="0"/>
      <p:bldP spid="22" grpId="0" animBg="1"/>
      <p:bldP spid="23" grpId="0"/>
      <p:bldP spid="24" grpId="0" animBg="1"/>
      <p:bldP spid="25" grpId="0"/>
      <p:bldP spid="26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357472E9-364F-480E-9454-1443B63F2A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4451176"/>
              </p:ext>
            </p:extLst>
          </p:nvPr>
        </p:nvGraphicFramePr>
        <p:xfrm>
          <a:off x="2303693" y="924692"/>
          <a:ext cx="4132622" cy="40327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32622">
                  <a:extLst>
                    <a:ext uri="{9D8B030D-6E8A-4147-A177-3AD203B41FA5}">
                      <a16:colId xmlns:a16="http://schemas.microsoft.com/office/drawing/2014/main" val="962494628"/>
                    </a:ext>
                  </a:extLst>
                </a:gridCol>
              </a:tblGrid>
              <a:tr h="403279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7381797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88C11778-A7E7-4949-B94D-4637E60825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5846950"/>
              </p:ext>
            </p:extLst>
          </p:nvPr>
        </p:nvGraphicFramePr>
        <p:xfrm>
          <a:off x="2303695" y="924692"/>
          <a:ext cx="4132620" cy="40327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3262">
                  <a:extLst>
                    <a:ext uri="{9D8B030D-6E8A-4147-A177-3AD203B41FA5}">
                      <a16:colId xmlns:a16="http://schemas.microsoft.com/office/drawing/2014/main" val="96249462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201113861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01211729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63068172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41708681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222883061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700861314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03080618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234136804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805780093"/>
                    </a:ext>
                  </a:extLst>
                </a:gridCol>
              </a:tblGrid>
              <a:tr h="403279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7381797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9D143DBC-76D5-4624-B2BD-7F8882E995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6292374"/>
              </p:ext>
            </p:extLst>
          </p:nvPr>
        </p:nvGraphicFramePr>
        <p:xfrm>
          <a:off x="2303695" y="924692"/>
          <a:ext cx="4132620" cy="40327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3262">
                  <a:extLst>
                    <a:ext uri="{9D8B030D-6E8A-4147-A177-3AD203B41FA5}">
                      <a16:colId xmlns:a16="http://schemas.microsoft.com/office/drawing/2014/main" val="96249462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201113861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01211729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63068172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41708681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222883061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700861314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03080618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234136804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805780093"/>
                    </a:ext>
                  </a:extLst>
                </a:gridCol>
              </a:tblGrid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7381797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070006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3289689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4911326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0552862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0352083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7223412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9768530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2293023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4812657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7599F72B-4A18-4346-A5CD-D6C7E75FB7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4519199"/>
              </p:ext>
            </p:extLst>
          </p:nvPr>
        </p:nvGraphicFramePr>
        <p:xfrm>
          <a:off x="2303695" y="924682"/>
          <a:ext cx="4132620" cy="4032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631">
                  <a:extLst>
                    <a:ext uri="{9D8B030D-6E8A-4147-A177-3AD203B41FA5}">
                      <a16:colId xmlns:a16="http://schemas.microsoft.com/office/drawing/2014/main" val="962494628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7874534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3201113861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3758480410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3012117293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3774375149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1630681728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1061140169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1417086818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1655296575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2228830613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583109914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3700861314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641201341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3030806183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981869364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3234136804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2772437399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1805780093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1522105462"/>
                    </a:ext>
                  </a:extLst>
                </a:gridCol>
              </a:tblGrid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738179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6456594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602694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9970034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8009986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070006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6483518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8270383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4486674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586430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3289689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6802829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5992178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4648660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351304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4911326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6509920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8421892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1003630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7488784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0552862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3957043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06745625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5518605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6020253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0352083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2989096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331959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0888652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3672505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7223412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1344530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0644142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35336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37488275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9768530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53114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4175004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917207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9936659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2293023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226009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4566713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4383591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15089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481265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67977775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3219852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119769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9423932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02B94259-FBAA-4DF5-8B4C-2F3E54AD04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0218940"/>
              </p:ext>
            </p:extLst>
          </p:nvPr>
        </p:nvGraphicFramePr>
        <p:xfrm>
          <a:off x="2303695" y="924691"/>
          <a:ext cx="4132620" cy="40327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631">
                  <a:extLst>
                    <a:ext uri="{9D8B030D-6E8A-4147-A177-3AD203B41FA5}">
                      <a16:colId xmlns:a16="http://schemas.microsoft.com/office/drawing/2014/main" val="962494628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2646367357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201113861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01211729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63068172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41708681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222883061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700861314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03080618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234136804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805780093"/>
                    </a:ext>
                  </a:extLst>
                </a:gridCol>
              </a:tblGrid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738179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7140003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067966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8877826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8141719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070006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3289689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4911326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0552862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0352083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7223412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9768530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2293023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4812657"/>
                  </a:ext>
                </a:extLst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2303692" y="924691"/>
            <a:ext cx="209451" cy="8809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2806633" y="5147238"/>
                <a:ext cx="135796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6633" y="5147238"/>
                <a:ext cx="1357961" cy="76764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TextBox 33"/>
          <p:cNvSpPr txBox="1"/>
          <p:nvPr/>
        </p:nvSpPr>
        <p:spPr>
          <a:xfrm>
            <a:off x="4742566" y="5319811"/>
            <a:ext cx="13579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0.001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3537005" y="5319811"/>
                <a:ext cx="13579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7005" y="5319811"/>
                <a:ext cx="135796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3" grpId="0"/>
      <p:bldP spid="34" grpId="0"/>
      <p:bldP spid="3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357472E9-364F-480E-9454-1443B63F2A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5788153"/>
              </p:ext>
            </p:extLst>
          </p:nvPr>
        </p:nvGraphicFramePr>
        <p:xfrm>
          <a:off x="2358840" y="1441799"/>
          <a:ext cx="4132622" cy="40327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32622">
                  <a:extLst>
                    <a:ext uri="{9D8B030D-6E8A-4147-A177-3AD203B41FA5}">
                      <a16:colId xmlns:a16="http://schemas.microsoft.com/office/drawing/2014/main" val="962494628"/>
                    </a:ext>
                  </a:extLst>
                </a:gridCol>
              </a:tblGrid>
              <a:tr h="403279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7381797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88C11778-A7E7-4949-B94D-4637E60825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2888889"/>
              </p:ext>
            </p:extLst>
          </p:nvPr>
        </p:nvGraphicFramePr>
        <p:xfrm>
          <a:off x="2358842" y="1441799"/>
          <a:ext cx="4132620" cy="40327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3262">
                  <a:extLst>
                    <a:ext uri="{9D8B030D-6E8A-4147-A177-3AD203B41FA5}">
                      <a16:colId xmlns:a16="http://schemas.microsoft.com/office/drawing/2014/main" val="96249462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201113861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01211729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63068172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41708681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222883061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700861314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03080618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234136804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805780093"/>
                    </a:ext>
                  </a:extLst>
                </a:gridCol>
              </a:tblGrid>
              <a:tr h="403279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7381797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9D143DBC-76D5-4624-B2BD-7F8882E995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0404597"/>
              </p:ext>
            </p:extLst>
          </p:nvPr>
        </p:nvGraphicFramePr>
        <p:xfrm>
          <a:off x="2358842" y="1441799"/>
          <a:ext cx="4132620" cy="40327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3262">
                  <a:extLst>
                    <a:ext uri="{9D8B030D-6E8A-4147-A177-3AD203B41FA5}">
                      <a16:colId xmlns:a16="http://schemas.microsoft.com/office/drawing/2014/main" val="96249462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201113861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01211729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63068172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41708681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222883061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700861314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03080618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234136804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805780093"/>
                    </a:ext>
                  </a:extLst>
                </a:gridCol>
              </a:tblGrid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7381797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070006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3289689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4911326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0552862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0352083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7223412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9768530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2293023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4812657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7599F72B-4A18-4346-A5CD-D6C7E75FB7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358952"/>
              </p:ext>
            </p:extLst>
          </p:nvPr>
        </p:nvGraphicFramePr>
        <p:xfrm>
          <a:off x="2358842" y="1441789"/>
          <a:ext cx="4132620" cy="4032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631">
                  <a:extLst>
                    <a:ext uri="{9D8B030D-6E8A-4147-A177-3AD203B41FA5}">
                      <a16:colId xmlns:a16="http://schemas.microsoft.com/office/drawing/2014/main" val="962494628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7874534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3201113861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3758480410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3012117293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3774375149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1630681728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1061140169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1417086818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1655296575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2228830613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583109914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3700861314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641201341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3030806183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981869364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3234136804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2772437399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1805780093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1522105462"/>
                    </a:ext>
                  </a:extLst>
                </a:gridCol>
              </a:tblGrid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738179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6456594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602694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9970034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8009986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070006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6483518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8270383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4486674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586430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3289689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6802829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5992178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4648660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351304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4911326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6509920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8421892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1003630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7488784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0552862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3957043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06745625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5518605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6020253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0352083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2989096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331959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0888652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3672505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7223412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1344530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0644142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35336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37488275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9768530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53114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4175004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917207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9936659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2293023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226009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4566713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4383591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15089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481265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67977775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3219852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119769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9423932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02B94259-FBAA-4DF5-8B4C-2F3E54AD04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9722257"/>
              </p:ext>
            </p:extLst>
          </p:nvPr>
        </p:nvGraphicFramePr>
        <p:xfrm>
          <a:off x="2358842" y="1441798"/>
          <a:ext cx="4132620" cy="40327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631">
                  <a:extLst>
                    <a:ext uri="{9D8B030D-6E8A-4147-A177-3AD203B41FA5}">
                      <a16:colId xmlns:a16="http://schemas.microsoft.com/office/drawing/2014/main" val="962494628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2646367357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201113861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01211729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63068172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41708681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222883061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700861314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03080618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234136804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805780093"/>
                    </a:ext>
                  </a:extLst>
                </a:gridCol>
              </a:tblGrid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738179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7140003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067966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8877826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8141719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070006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3289689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4911326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0552862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0352083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7223412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9768530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2293023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4812657"/>
                  </a:ext>
                </a:extLst>
              </a:tr>
            </a:tbl>
          </a:graphicData>
        </a:graphic>
      </p:graphicFrame>
      <p:sp>
        <p:nvSpPr>
          <p:cNvPr id="22" name="L-Shape 21"/>
          <p:cNvSpPr/>
          <p:nvPr/>
        </p:nvSpPr>
        <p:spPr>
          <a:xfrm flipV="1">
            <a:off x="2358842" y="1452824"/>
            <a:ext cx="1237919" cy="4023370"/>
          </a:xfrm>
          <a:prstGeom prst="corner">
            <a:avLst>
              <a:gd name="adj1" fmla="val 310682"/>
              <a:gd name="adj2" fmla="val 66332"/>
            </a:avLst>
          </a:prstGeom>
          <a:solidFill>
            <a:schemeClr val="accent6">
              <a:lumMod val="60000"/>
              <a:lumOff val="40000"/>
              <a:alpha val="32000"/>
            </a:schemeClr>
          </a:solidFill>
          <a:ln w="38100">
            <a:solidFill>
              <a:schemeClr val="accent6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9131" y="5324140"/>
            <a:ext cx="747045" cy="74704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5711975" y="546682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64074" y="352593"/>
            <a:ext cx="7932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fraction of the square has been shaded?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109853" y="875813"/>
            <a:ext cx="7932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Write the fraction as a decimal.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1064074" y="2600367"/>
                <a:ext cx="135796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296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4074" y="2600367"/>
                <a:ext cx="1357961" cy="76764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6870088" y="2705396"/>
            <a:ext cx="13579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0.296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3515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7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518254" y="1935580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53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250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8254" y="1935580"/>
                <a:ext cx="1106424" cy="76431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806072" y="506957"/>
            <a:ext cx="86488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the equivalent decimals for these fractions.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5357595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34878" y="55002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5034105" y="1923821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118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2000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4105" y="1923821"/>
                <a:ext cx="1106424" cy="76431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770632" y="3745821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81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0632" y="3745821"/>
                <a:ext cx="1106424" cy="76431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Curved Up Arrow 8"/>
          <p:cNvSpPr/>
          <p:nvPr/>
        </p:nvSpPr>
        <p:spPr>
          <a:xfrm rot="5400000">
            <a:off x="2308451" y="2383757"/>
            <a:ext cx="384606" cy="1098589"/>
          </a:xfrm>
          <a:prstGeom prst="rightBracket">
            <a:avLst>
              <a:gd name="adj" fmla="val 142820"/>
            </a:avLst>
          </a:prstGeom>
          <a:noFill/>
          <a:ln w="28575">
            <a:solidFill>
              <a:schemeClr val="accent1">
                <a:lumMod val="75000"/>
              </a:schemeClr>
            </a:solidFill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152877" y="3069340"/>
                <a:ext cx="1235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2877" y="3069340"/>
                <a:ext cx="1235509" cy="523220"/>
              </a:xfrm>
              <a:prstGeom prst="rect">
                <a:avLst/>
              </a:prstGeom>
              <a:blipFill>
                <a:blip r:embed="rId9"/>
                <a:stretch>
                  <a:fillRect t="-11765" b="-32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Curved Down Arrow 10"/>
          <p:cNvSpPr/>
          <p:nvPr/>
        </p:nvSpPr>
        <p:spPr>
          <a:xfrm rot="16200000">
            <a:off x="2352200" y="1244945"/>
            <a:ext cx="297109" cy="1098588"/>
          </a:xfrm>
          <a:prstGeom prst="rightBracket">
            <a:avLst>
              <a:gd name="adj" fmla="val 184880"/>
            </a:avLst>
          </a:prstGeom>
          <a:noFill/>
          <a:ln w="28575">
            <a:solidFill>
              <a:schemeClr val="accent1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167786" y="1194029"/>
                <a:ext cx="9511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7786" y="1194029"/>
                <a:ext cx="951107" cy="523220"/>
              </a:xfrm>
              <a:prstGeom prst="rect">
                <a:avLst/>
              </a:prstGeom>
              <a:blipFill>
                <a:blip r:embed="rId10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477870" y="1935580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212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7870" y="1935580"/>
                <a:ext cx="1106424" cy="76431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3585803" y="2076106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0.212</a:t>
            </a:r>
          </a:p>
        </p:txBody>
      </p:sp>
      <p:sp>
        <p:nvSpPr>
          <p:cNvPr id="16" name="Curved Up Arrow 15"/>
          <p:cNvSpPr/>
          <p:nvPr/>
        </p:nvSpPr>
        <p:spPr>
          <a:xfrm rot="5400000">
            <a:off x="5901863" y="2377442"/>
            <a:ext cx="384606" cy="1106425"/>
          </a:xfrm>
          <a:prstGeom prst="rightBracket">
            <a:avLst>
              <a:gd name="adj" fmla="val 143839"/>
            </a:avLst>
          </a:prstGeom>
          <a:noFill/>
          <a:ln w="28575">
            <a:solidFill>
              <a:schemeClr val="accent1">
                <a:lumMod val="75000"/>
              </a:schemeClr>
            </a:solidFill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5766464" y="3041036"/>
                <a:ext cx="1235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6464" y="3041036"/>
                <a:ext cx="1235509" cy="523220"/>
              </a:xfrm>
              <a:prstGeom prst="rect">
                <a:avLst/>
              </a:prstGeom>
              <a:blipFill>
                <a:blip r:embed="rId12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Curved Down Arrow 17"/>
          <p:cNvSpPr/>
          <p:nvPr/>
        </p:nvSpPr>
        <p:spPr>
          <a:xfrm rot="16200000">
            <a:off x="5945613" y="1231735"/>
            <a:ext cx="297109" cy="1106424"/>
          </a:xfrm>
          <a:prstGeom prst="rightBracket">
            <a:avLst>
              <a:gd name="adj" fmla="val 186198"/>
            </a:avLst>
          </a:prstGeom>
          <a:noFill/>
          <a:ln w="28575">
            <a:solidFill>
              <a:schemeClr val="accent1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5766464" y="1185763"/>
                <a:ext cx="9511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6464" y="1185763"/>
                <a:ext cx="951107" cy="523220"/>
              </a:xfrm>
              <a:prstGeom prst="rect">
                <a:avLst/>
              </a:prstGeom>
              <a:blipFill>
                <a:blip r:embed="rId13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6121362" y="1915231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59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1362" y="1915231"/>
                <a:ext cx="1106424" cy="764312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7276802" y="2071604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0.059</a:t>
            </a:r>
          </a:p>
        </p:txBody>
      </p:sp>
      <p:sp>
        <p:nvSpPr>
          <p:cNvPr id="22" name="Curved Up Arrow 21"/>
          <p:cNvSpPr/>
          <p:nvPr/>
        </p:nvSpPr>
        <p:spPr>
          <a:xfrm rot="5400000">
            <a:off x="3832706" y="3967748"/>
            <a:ext cx="384604" cy="1598736"/>
          </a:xfrm>
          <a:prstGeom prst="rightBracket">
            <a:avLst>
              <a:gd name="adj" fmla="val 207842"/>
            </a:avLst>
          </a:prstGeom>
          <a:noFill/>
          <a:ln w="28575">
            <a:solidFill>
              <a:schemeClr val="accent1">
                <a:lumMod val="75000"/>
              </a:schemeClr>
            </a:solidFill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3665237" y="4896422"/>
                <a:ext cx="1235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 </m:t>
                    </m:r>
                  </m:oMath>
                </a14:m>
                <a:r>
                  <a:rPr lang="en-GB" sz="2800" dirty="0"/>
                  <a:t>2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5237" y="4896422"/>
                <a:ext cx="1235509" cy="523220"/>
              </a:xfrm>
              <a:prstGeom prst="rect">
                <a:avLst/>
              </a:prstGeom>
              <a:blipFill>
                <a:blip r:embed="rId15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Curved Down Arrow 23"/>
          <p:cNvSpPr/>
          <p:nvPr/>
        </p:nvSpPr>
        <p:spPr>
          <a:xfrm rot="16200000">
            <a:off x="3866386" y="2871374"/>
            <a:ext cx="297108" cy="1578600"/>
          </a:xfrm>
          <a:prstGeom prst="rightBracket">
            <a:avLst>
              <a:gd name="adj" fmla="val 265661"/>
            </a:avLst>
          </a:prstGeom>
          <a:noFill/>
          <a:ln w="28575">
            <a:solidFill>
              <a:schemeClr val="accent1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663462" y="3078098"/>
                <a:ext cx="9511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3462" y="3078098"/>
                <a:ext cx="951107" cy="523220"/>
              </a:xfrm>
              <a:prstGeom prst="rect">
                <a:avLst/>
              </a:prstGeom>
              <a:blipFill>
                <a:blip r:embed="rId16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282992" y="3745821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162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2992" y="3745821"/>
                <a:ext cx="1106424" cy="764312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5425355" y="3919376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0.162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66073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8" grpId="0"/>
      <p:bldP spid="9" grpId="0" animBg="1"/>
      <p:bldP spid="10" grpId="0"/>
      <p:bldP spid="11" grpId="0" animBg="1"/>
      <p:bldP spid="12" grpId="0"/>
      <p:bldP spid="13" grpId="0"/>
      <p:bldP spid="14" grpId="0"/>
      <p:bldP spid="16" grpId="0" animBg="1"/>
      <p:bldP spid="17" grpId="0"/>
      <p:bldP spid="18" grpId="0" animBg="1"/>
      <p:bldP spid="19" grpId="0"/>
      <p:bldP spid="20" grpId="0"/>
      <p:bldP spid="21" grpId="0"/>
      <p:bldP spid="22" grpId="0" animBg="1"/>
      <p:bldP spid="23" grpId="0"/>
      <p:bldP spid="24" grpId="0" animBg="1"/>
      <p:bldP spid="25" grpId="0"/>
      <p:bldP spid="26" grpId="0"/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2676085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0137459"/>
              </p:ext>
            </p:extLst>
          </p:nvPr>
        </p:nvGraphicFramePr>
        <p:xfrm>
          <a:off x="1075592" y="1590725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1499631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414188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28480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9040178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12466008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655277" y="518430"/>
                <a:ext cx="2936630" cy="888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10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5277" y="518430"/>
                <a:ext cx="2936630" cy="8886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7786510"/>
              </p:ext>
            </p:extLst>
          </p:nvPr>
        </p:nvGraphicFramePr>
        <p:xfrm>
          <a:off x="1075592" y="3334533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82054213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314996312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468555853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959352187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541418847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230582952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942229998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028480890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80910386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418375324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590401788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615468587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176149345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912466008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387457256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KG Primary Penmanship" panose="02000506000000020003" pitchFamily="2" charset="0"/>
                      </a:endParaRP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KG Primary Penmanship" panose="02000506000000020003" pitchFamily="2" charset="0"/>
                      </a:endParaRP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KG Primary Penmanship" panose="02000506000000020003" pitchFamily="2" charset="0"/>
                      </a:endParaRP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KG Primary Penmanship" panose="02000506000000020003" pitchFamily="2" charset="0"/>
                      </a:endParaRP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KG Primary Penmanship" panose="02000506000000020003" pitchFamily="2" charset="0"/>
                      </a:endParaRP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KG Primary Penmanship" panose="02000506000000020003" pitchFamily="2" charset="0"/>
                      </a:endParaRP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KG Primary Penmanship" panose="02000506000000020003" pitchFamily="2" charset="0"/>
                      </a:endParaRP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KG Primary Penmanship" panose="02000506000000020003" pitchFamily="2" charset="0"/>
                      </a:endParaRP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KG Primary Penmanship" panose="02000506000000020003" pitchFamily="2" charset="0"/>
                      </a:endParaRP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KG Primary Penmanship" panose="02000506000000020003" pitchFamily="2" charset="0"/>
                      </a:endParaRP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KG Primary Penmanship" panose="02000506000000020003" pitchFamily="2" charset="0"/>
                      </a:endParaRP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KG Primary Penmanship" panose="02000506000000020003" pitchFamily="2" charset="0"/>
                      </a:endParaRP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KG Primary Penmanship" panose="02000506000000020003" pitchFamily="2" charset="0"/>
                      </a:endParaRP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KG Primary Penmanship" panose="02000506000000020003" pitchFamily="2" charset="0"/>
                      </a:endParaRP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KG Primary Penmanship" panose="02000506000000020003" pitchFamily="2" charset="0"/>
                      </a:endParaRP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KG Primary Penmanship" panose="02000506000000020003" pitchFamily="2" charset="0"/>
                      </a:endParaRP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KG Primary Penmanship" panose="02000506000000020003" pitchFamily="2" charset="0"/>
                      </a:endParaRP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KG Primary Penmanship" panose="02000506000000020003" pitchFamily="2" charset="0"/>
                      </a:endParaRP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KG Primary Penmanship" panose="02000506000000020003" pitchFamily="2" charset="0"/>
                      </a:endParaRP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KG Primary Penmanship" panose="02000506000000020003" pitchFamily="2" charset="0"/>
                      </a:endParaRP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655277" y="3913300"/>
                <a:ext cx="2936630" cy="888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20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5277" y="3913300"/>
                <a:ext cx="2936630" cy="8886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2465789"/>
              </p:ext>
            </p:extLst>
          </p:nvPr>
        </p:nvGraphicFramePr>
        <p:xfrm>
          <a:off x="1075592" y="2262718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82054213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314996312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468555853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959352187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541418847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230582952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942229998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028480890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80910386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418375324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590401788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615468587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176149345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912466008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387457256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430268" y="4191909"/>
                <a:ext cx="29366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0.05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0268" y="4191909"/>
                <a:ext cx="2936630" cy="523220"/>
              </a:xfrm>
              <a:prstGeom prst="rect">
                <a:avLst/>
              </a:prstGeom>
              <a:blipFill>
                <a:blip r:embed="rId7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015447" y="4621488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5447" y="4621488"/>
                <a:ext cx="1106424" cy="76431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Curved Up Arrow 10"/>
          <p:cNvSpPr/>
          <p:nvPr/>
        </p:nvSpPr>
        <p:spPr>
          <a:xfrm rot="5400000" flipH="1">
            <a:off x="1741536" y="5094305"/>
            <a:ext cx="349957" cy="1043834"/>
          </a:xfrm>
          <a:prstGeom prst="leftBracket">
            <a:avLst>
              <a:gd name="adj" fmla="val 149137"/>
            </a:avLst>
          </a:prstGeom>
          <a:noFill/>
          <a:ln w="28575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579980" y="5693303"/>
                <a:ext cx="1235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9980" y="5693303"/>
                <a:ext cx="1235509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Curved Down Arrow 12"/>
          <p:cNvSpPr/>
          <p:nvPr/>
        </p:nvSpPr>
        <p:spPr>
          <a:xfrm rot="5400000">
            <a:off x="1756190" y="3990278"/>
            <a:ext cx="320650" cy="1043834"/>
          </a:xfrm>
          <a:prstGeom prst="leftBracket">
            <a:avLst>
              <a:gd name="adj" fmla="val 162768"/>
            </a:avLst>
          </a:prstGeom>
          <a:noFill/>
          <a:ln w="28575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579980" y="3926921"/>
                <a:ext cx="9511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9980" y="3926921"/>
                <a:ext cx="951107" cy="523220"/>
              </a:xfrm>
              <a:prstGeom prst="rect">
                <a:avLst/>
              </a:prstGeom>
              <a:blipFill>
                <a:blip r:embed="rId10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975063" y="4621488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5063" y="4621488"/>
                <a:ext cx="1106424" cy="76431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2880112" y="4832260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0.05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43658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7 L -1.66667E-6 -0.1585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 animBg="1"/>
      <p:bldP spid="12" grpId="0"/>
      <p:bldP spid="13" grpId="0" animBg="1"/>
      <p:bldP spid="14" grpId="0"/>
      <p:bldP spid="15" grpId="0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248370"/>
              </p:ext>
            </p:extLst>
          </p:nvPr>
        </p:nvGraphicFramePr>
        <p:xfrm>
          <a:off x="1426320" y="1220223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1499631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414188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28480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9040178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12466008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4214177"/>
              </p:ext>
            </p:extLst>
          </p:nvPr>
        </p:nvGraphicFramePr>
        <p:xfrm>
          <a:off x="1426320" y="1892216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82054213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314996312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468555853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959352187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541418847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230582952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942229998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028480890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80910386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418375324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590401788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615468587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176149345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912466008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387457256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3245080" y="3471686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5080" y="3471686"/>
                <a:ext cx="1106424" cy="76431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Curved Up Arrow 5"/>
          <p:cNvSpPr/>
          <p:nvPr/>
        </p:nvSpPr>
        <p:spPr>
          <a:xfrm rot="5400000">
            <a:off x="3971168" y="3948483"/>
            <a:ext cx="349958" cy="1043835"/>
          </a:xfrm>
          <a:prstGeom prst="rightBracket">
            <a:avLst>
              <a:gd name="adj" fmla="val 149137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756571" y="4543501"/>
                <a:ext cx="1235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6571" y="4543501"/>
                <a:ext cx="1235509" cy="523220"/>
              </a:xfrm>
              <a:prstGeom prst="rect">
                <a:avLst/>
              </a:prstGeom>
              <a:blipFill>
                <a:blip r:embed="rId6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urved Down Arrow 7"/>
          <p:cNvSpPr/>
          <p:nvPr/>
        </p:nvSpPr>
        <p:spPr>
          <a:xfrm rot="16200000">
            <a:off x="3993456" y="2848107"/>
            <a:ext cx="305383" cy="1043834"/>
          </a:xfrm>
          <a:prstGeom prst="rightBracket">
            <a:avLst>
              <a:gd name="adj" fmla="val 170906"/>
            </a:avLst>
          </a:prstGeom>
          <a:noFill/>
          <a:ln w="28575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756571" y="2780497"/>
                <a:ext cx="9511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6571" y="2780497"/>
                <a:ext cx="951107" cy="523220"/>
              </a:xfrm>
              <a:prstGeom prst="rect">
                <a:avLst/>
              </a:prstGeom>
              <a:blipFill>
                <a:blip r:embed="rId7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4204696" y="3471686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4696" y="3471686"/>
                <a:ext cx="1106424" cy="76431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2010016" y="2596929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0.35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32034" y="5357595"/>
            <a:ext cx="747045" cy="74704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734878" y="55002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895275" y="387583"/>
                <a:ext cx="5403693" cy="7779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Find the equivalent decimal for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5275" y="387583"/>
                <a:ext cx="5403693" cy="777970"/>
              </a:xfrm>
              <a:prstGeom prst="rect">
                <a:avLst/>
              </a:prstGeom>
              <a:blipFill>
                <a:blip r:embed="rId10"/>
                <a:stretch>
                  <a:fillRect l="-2370" b="-94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5727227"/>
              </p:ext>
            </p:extLst>
          </p:nvPr>
        </p:nvGraphicFramePr>
        <p:xfrm>
          <a:off x="1426320" y="1892216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82054213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314996312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468555853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959352187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541418847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230582952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942229998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028480890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80910386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418375324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590401788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615468587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176149345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912466008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387457256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atin typeface="+mn-lt"/>
                        </a:rPr>
                        <a:t>0.05</a:t>
                      </a:r>
                    </a:p>
                  </a:txBody>
                  <a:tcPr vert="vert27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5311120" y="3604920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0.35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39207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  <p:bldP spid="10" grpId="0"/>
      <p:bldP spid="11" grpId="0"/>
      <p:bldP spid="13" grpId="0"/>
      <p:bldP spid="13" grpId="1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357595"/>
            <a:ext cx="747045" cy="7470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34878" y="55002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728421" y="444418"/>
                <a:ext cx="5403693" cy="7779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Find the equivalent decimal for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8421" y="444418"/>
                <a:ext cx="5403693" cy="777970"/>
              </a:xfrm>
              <a:prstGeom prst="rect">
                <a:avLst/>
              </a:prstGeom>
              <a:blipFill>
                <a:blip r:embed="rId6"/>
                <a:stretch>
                  <a:fillRect l="-2370" b="-85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2246004" y="1323775"/>
            <a:ext cx="54036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Is there more than one way?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901241" y="3006894"/>
                <a:ext cx="950061" cy="7671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1241" y="3006894"/>
                <a:ext cx="950061" cy="76713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urved Up Arrow 7"/>
          <p:cNvSpPr/>
          <p:nvPr/>
        </p:nvSpPr>
        <p:spPr>
          <a:xfrm rot="5400000" flipH="1">
            <a:off x="4769371" y="3411300"/>
            <a:ext cx="380975" cy="1106423"/>
          </a:xfrm>
          <a:prstGeom prst="leftBracket">
            <a:avLst>
              <a:gd name="adj" fmla="val 145209"/>
            </a:avLst>
          </a:prstGeom>
          <a:noFill/>
          <a:ln w="28575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4607444" y="4108750"/>
                <a:ext cx="1235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7444" y="4108750"/>
                <a:ext cx="1235509" cy="523220"/>
              </a:xfrm>
              <a:prstGeom prst="rect">
                <a:avLst/>
              </a:prstGeom>
              <a:blipFill>
                <a:blip r:embed="rId8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Curved Down Arrow 9"/>
          <p:cNvSpPr/>
          <p:nvPr/>
        </p:nvSpPr>
        <p:spPr>
          <a:xfrm rot="5400000">
            <a:off x="4776074" y="2329486"/>
            <a:ext cx="367571" cy="1106423"/>
          </a:xfrm>
          <a:prstGeom prst="leftBracket">
            <a:avLst>
              <a:gd name="adj" fmla="val 150505"/>
            </a:avLst>
          </a:prstGeom>
          <a:noFill/>
          <a:ln w="28575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4607444" y="2258309"/>
                <a:ext cx="9511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7444" y="2258309"/>
                <a:ext cx="951107" cy="523220"/>
              </a:xfrm>
              <a:prstGeom prst="rect">
                <a:avLst/>
              </a:prstGeom>
              <a:blipFill>
                <a:blip r:embed="rId9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4979336" y="3053637"/>
                <a:ext cx="1243785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90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9336" y="3053637"/>
                <a:ext cx="1243785" cy="76937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6166973" y="3264604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0.09</a:t>
            </a:r>
          </a:p>
        </p:txBody>
      </p:sp>
      <p:sp>
        <p:nvSpPr>
          <p:cNvPr id="16" name="Curved Up Arrow 15"/>
          <p:cNvSpPr/>
          <p:nvPr/>
        </p:nvSpPr>
        <p:spPr>
          <a:xfrm rot="5400000" flipH="1">
            <a:off x="3536953" y="2263845"/>
            <a:ext cx="367572" cy="1237704"/>
          </a:xfrm>
          <a:prstGeom prst="rightBracket">
            <a:avLst>
              <a:gd name="adj" fmla="val 168362"/>
            </a:avLst>
          </a:prstGeom>
          <a:noFill/>
          <a:ln w="28575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3288693" y="4085762"/>
                <a:ext cx="1235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8693" y="4085762"/>
                <a:ext cx="1235509" cy="523220"/>
              </a:xfrm>
              <a:prstGeom prst="rect">
                <a:avLst/>
              </a:prstGeom>
              <a:blipFill>
                <a:blip r:embed="rId11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Curved Down Arrow 17"/>
          <p:cNvSpPr/>
          <p:nvPr/>
        </p:nvSpPr>
        <p:spPr>
          <a:xfrm rot="5400000">
            <a:off x="3525566" y="3350347"/>
            <a:ext cx="380973" cy="1228332"/>
          </a:xfrm>
          <a:prstGeom prst="rightBracket">
            <a:avLst>
              <a:gd name="adj" fmla="val 161210"/>
            </a:avLst>
          </a:prstGeom>
          <a:noFill/>
          <a:ln w="28575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3379112" y="2258309"/>
                <a:ext cx="9511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9112" y="2258309"/>
                <a:ext cx="951107" cy="523220"/>
              </a:xfrm>
              <a:prstGeom prst="rect">
                <a:avLst/>
              </a:prstGeom>
              <a:blipFill>
                <a:blip r:embed="rId12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2651690" y="3006894"/>
                <a:ext cx="950061" cy="7671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1690" y="3006894"/>
                <a:ext cx="950061" cy="767133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1744541" y="3264604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0.09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799913" y="3264604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31704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 animBg="1"/>
      <p:bldP spid="9" grpId="0"/>
      <p:bldP spid="10" grpId="0" animBg="1"/>
      <p:bldP spid="11" grpId="0"/>
      <p:bldP spid="12" grpId="0"/>
      <p:bldP spid="14" grpId="0"/>
      <p:bldP spid="16" grpId="0" animBg="1"/>
      <p:bldP spid="17" grpId="0"/>
      <p:bldP spid="18" grpId="0" animBg="1"/>
      <p:bldP spid="19" grpId="0"/>
      <p:bldP spid="20" grpId="0"/>
      <p:bldP spid="22" grpId="0"/>
      <p:bldP spid="23" grpId="0"/>
      <p:bldP spid="23" grpId="1"/>
      <p:bldP spid="23" grpId="2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8254660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3|9.2|5.2|5.5|3.8|4.9|10.8|8.9|14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0.7|1.6|0.7|2.8|3.5|1.1|2.2|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|2.7|12.8|2.3|2.8|2.4|13.4|17.6|1.7|1.4|1.4|2.2|3.4|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7.5|7.2|5.2|2.8|9.7|6.7|1.6|2.6|4.8|8|2.4|5.3|2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9|4|1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7.1|4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7|4.7|3.7|5.7|3.2|1.1|7.8|4.2|1.5|3.6|2.8|7.4|1.1|3.8|3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3|12.3|15.9|1.3|4.1|1.3|1|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5|2.7|4.1|8.8|1.1|1.4|2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7|6.5|1.1|1.4|5.9|6.5|1.3|8|1.3|1.3|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EFED306-71F9-48BC-8E53-59E4E074CE1C}"/>
</file>

<file path=customXml/itemProps2.xml><?xml version="1.0" encoding="utf-8"?>
<ds:datastoreItem xmlns:ds="http://schemas.openxmlformats.org/officeDocument/2006/customXml" ds:itemID="{11727757-3061-47D3-99FD-9493F136DC43}">
  <ds:schemaRefs>
    <ds:schemaRef ds:uri="cee99ee9-287b-4f9a-957c-ba5ae7375c9a"/>
    <ds:schemaRef ds:uri="http://purl.org/dc/dcmitype/"/>
    <ds:schemaRef ds:uri="http://schemas.microsoft.com/office/2006/documentManagement/types"/>
    <ds:schemaRef ds:uri="522d4c35-b548-4432-90ae-af4376e1c4b4"/>
    <ds:schemaRef ds:uri="http://purl.org/dc/elements/1.1/"/>
    <ds:schemaRef ds:uri="http://purl.org/dc/terms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4196</TotalTime>
  <Words>443</Words>
  <Application>Microsoft Macintosh PowerPoint</Application>
  <PresentationFormat>On-screen Show (4:3)</PresentationFormat>
  <Paragraphs>229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30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PowerPoint Presentation</vt:lpstr>
      <vt:lpstr>Have a go at question 4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Microsoft Office User</cp:lastModifiedBy>
  <cp:revision>242</cp:revision>
  <dcterms:created xsi:type="dcterms:W3CDTF">2019-07-05T11:02:13Z</dcterms:created>
  <dcterms:modified xsi:type="dcterms:W3CDTF">2021-01-08T09:44:04Z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