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sldIdLst>
    <p:sldId id="260" r:id="rId2"/>
    <p:sldId id="256" r:id="rId3"/>
    <p:sldId id="257" r:id="rId4"/>
    <p:sldId id="258"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CB08C1-554C-4162-866A-9015A7FDBE93}"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934675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CB08C1-554C-4162-866A-9015A7FDBE93}"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538043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B08C1-554C-4162-866A-9015A7FDBE93}"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942990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247040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CB08C1-554C-4162-866A-9015A7FDBE93}"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1737248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CB08C1-554C-4162-866A-9015A7FDBE93}"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234888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ACB08C1-554C-4162-866A-9015A7FDBE93}"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1020789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143803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569018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3530778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690057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49500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B08C1-554C-4162-866A-9015A7FDBE93}"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8303079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ACB08C1-554C-4162-866A-9015A7FDBE93}"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46567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ACB08C1-554C-4162-866A-9015A7FDBE93}"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35182228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CB08C1-554C-4162-866A-9015A7FDBE93}"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31933531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CB08C1-554C-4162-866A-9015A7FDBE93}"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1651165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8CF93-3D68-4BCA-A036-C80FC82F99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1B7C58-B034-44C4-8F02-CFA01B430A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DC4402-22A6-4E85-8E9F-07458615ED04}"/>
              </a:ext>
            </a:extLst>
          </p:cNvPr>
          <p:cNvSpPr>
            <a:spLocks noGrp="1"/>
          </p:cNvSpPr>
          <p:nvPr>
            <p:ph type="dt" sz="half" idx="10"/>
          </p:nvPr>
        </p:nvSpPr>
        <p:spPr/>
        <p:txBody>
          <a:bodyPr/>
          <a:lstStyle/>
          <a:p>
            <a:fld id="{1ACB08C1-554C-4162-866A-9015A7FDBE93}" type="datetimeFigureOut">
              <a:rPr lang="en-GB" smtClean="0"/>
              <a:t>12/01/2021</a:t>
            </a:fld>
            <a:endParaRPr lang="en-GB"/>
          </a:p>
        </p:txBody>
      </p:sp>
      <p:sp>
        <p:nvSpPr>
          <p:cNvPr id="5" name="Footer Placeholder 4">
            <a:extLst>
              <a:ext uri="{FF2B5EF4-FFF2-40B4-BE49-F238E27FC236}">
                <a16:creationId xmlns:a16="http://schemas.microsoft.com/office/drawing/2014/main" id="{04E25FC1-2CBB-40AC-919B-3BDD93FA21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80988-3160-42AC-849C-5F2551EEB89E}"/>
              </a:ext>
            </a:extLst>
          </p:cNvPr>
          <p:cNvSpPr>
            <a:spLocks noGrp="1"/>
          </p:cNvSpPr>
          <p:nvPr>
            <p:ph type="sldNum" sz="quarter" idx="12"/>
          </p:nvPr>
        </p:nvSpPr>
        <p:spPr/>
        <p:txBody>
          <a:bodyPr/>
          <a:lstStyle/>
          <a:p>
            <a:fld id="{9C2B8C6B-6314-4F70-9396-FEA8E7D07330}" type="slidenum">
              <a:rPr lang="en-GB" smtClean="0"/>
              <a:t>‹#›</a:t>
            </a:fld>
            <a:endParaRPr lang="en-GB"/>
          </a:p>
        </p:txBody>
      </p:sp>
    </p:spTree>
    <p:extLst>
      <p:ext uri="{BB962C8B-B14F-4D97-AF65-F5344CB8AC3E}">
        <p14:creationId xmlns:p14="http://schemas.microsoft.com/office/powerpoint/2010/main" val="2518949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ACB08C1-554C-4162-866A-9015A7FDBE93}" type="datetimeFigureOut">
              <a:rPr lang="en-GB" smtClean="0"/>
              <a:t>12/01/2021</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9C2B8C6B-6314-4F70-9396-FEA8E7D07330}" type="slidenum">
              <a:rPr lang="en-GB" smtClean="0"/>
              <a:t>‹#›</a:t>
            </a:fld>
            <a:endParaRPr lang="en-GB"/>
          </a:p>
        </p:txBody>
      </p:sp>
    </p:spTree>
    <p:extLst>
      <p:ext uri="{BB962C8B-B14F-4D97-AF65-F5344CB8AC3E}">
        <p14:creationId xmlns:p14="http://schemas.microsoft.com/office/powerpoint/2010/main" val="143427589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bbc.co.uk/bitesize/clips/z3yr87h" TargetMode="Externa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2C4F1-9D80-458D-BCF3-1133DC594BF5}"/>
              </a:ext>
            </a:extLst>
          </p:cNvPr>
          <p:cNvSpPr>
            <a:spLocks noGrp="1"/>
          </p:cNvSpPr>
          <p:nvPr>
            <p:ph type="title"/>
          </p:nvPr>
        </p:nvSpPr>
        <p:spPr/>
        <p:txBody>
          <a:bodyPr/>
          <a:lstStyle/>
          <a:p>
            <a:r>
              <a:rPr lang="en-GB" u="sng" cap="none" dirty="0">
                <a:latin typeface="Twinkl" pitchFamily="2" charset="0"/>
              </a:rPr>
              <a:t>Wednesday 20</a:t>
            </a:r>
            <a:r>
              <a:rPr lang="en-GB" u="sng" cap="none" baseline="30000" dirty="0">
                <a:latin typeface="Twinkl" pitchFamily="2" charset="0"/>
              </a:rPr>
              <a:t>th</a:t>
            </a:r>
            <a:r>
              <a:rPr lang="en-GB" u="sng" cap="none" dirty="0">
                <a:latin typeface="Twinkl" pitchFamily="2" charset="0"/>
              </a:rPr>
              <a:t> January 2021</a:t>
            </a:r>
          </a:p>
        </p:txBody>
      </p:sp>
      <p:sp>
        <p:nvSpPr>
          <p:cNvPr id="3" name="Content Placeholder 2">
            <a:extLst>
              <a:ext uri="{FF2B5EF4-FFF2-40B4-BE49-F238E27FC236}">
                <a16:creationId xmlns:a16="http://schemas.microsoft.com/office/drawing/2014/main" id="{23C5DD5F-F0D4-4181-98B6-F509962EA454}"/>
              </a:ext>
            </a:extLst>
          </p:cNvPr>
          <p:cNvSpPr>
            <a:spLocks noGrp="1"/>
          </p:cNvSpPr>
          <p:nvPr>
            <p:ph idx="1"/>
          </p:nvPr>
        </p:nvSpPr>
        <p:spPr/>
        <p:txBody>
          <a:bodyPr/>
          <a:lstStyle/>
          <a:p>
            <a:pPr marL="0" indent="0">
              <a:lnSpc>
                <a:spcPct val="115000"/>
              </a:lnSpc>
              <a:spcAft>
                <a:spcPts val="1000"/>
              </a:spcAft>
              <a:buNone/>
            </a:pPr>
            <a:r>
              <a:rPr lang="en-GB" sz="4400" cap="none" dirty="0">
                <a:effectLst/>
                <a:latin typeface="Twinkl" pitchFamily="2" charset="0"/>
                <a:ea typeface="Times New Roman" panose="02020603050405020304" pitchFamily="18" charset="0"/>
                <a:cs typeface="Times New Roman" panose="02020603050405020304" pitchFamily="18" charset="0"/>
              </a:rPr>
              <a:t>To consider how the disciples spread the gospel</a:t>
            </a:r>
            <a:endParaRPr lang="en-GB" sz="4400" cap="none" dirty="0">
              <a:effectLst/>
              <a:latin typeface="Twinkl" pitchFamily="2" charset="0"/>
              <a:ea typeface="Calibri" panose="020F0502020204030204" pitchFamily="34" charset="0"/>
              <a:cs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F6B96AC4-F44A-4EF4-BEA2-F9EA2F6E8A48}"/>
              </a:ext>
            </a:extLst>
          </p:cNvPr>
          <p:cNvSpPr txBox="1"/>
          <p:nvPr/>
        </p:nvSpPr>
        <p:spPr>
          <a:xfrm>
            <a:off x="2798685" y="5343434"/>
            <a:ext cx="6094520" cy="1200329"/>
          </a:xfrm>
          <a:prstGeom prst="rect">
            <a:avLst/>
          </a:prstGeom>
          <a:noFill/>
        </p:spPr>
        <p:txBody>
          <a:bodyPr wrap="square">
            <a:spAutoFit/>
          </a:bodyPr>
          <a:lstStyle/>
          <a:p>
            <a:r>
              <a:rPr lang="en-GB" dirty="0">
                <a:hlinkClick r:id="rId2"/>
              </a:rPr>
              <a:t>https://www.bbc.co.uk/bitesize/clips/z3yr87h</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2688792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2A3F0-2283-4026-B15F-DE12E5B3700F}"/>
              </a:ext>
            </a:extLst>
          </p:cNvPr>
          <p:cNvSpPr>
            <a:spLocks noGrp="1"/>
          </p:cNvSpPr>
          <p:nvPr>
            <p:ph type="ctrTitle"/>
          </p:nvPr>
        </p:nvSpPr>
        <p:spPr>
          <a:xfrm>
            <a:off x="1524000" y="1122362"/>
            <a:ext cx="9144000" cy="4621489"/>
          </a:xfrm>
        </p:spPr>
        <p:txBody>
          <a:bodyPr>
            <a:noAutofit/>
          </a:bodyPr>
          <a:lstStyle/>
          <a:p>
            <a:r>
              <a:rPr lang="en-GB" sz="2400" b="0" i="0" cap="none" dirty="0">
                <a:solidFill>
                  <a:srgbClr val="000000"/>
                </a:solidFill>
                <a:effectLst/>
                <a:latin typeface="Twinkl" pitchFamily="2" charset="0"/>
              </a:rPr>
              <a:t>Matthew 4:17-22</a:t>
            </a:r>
            <a:br>
              <a:rPr lang="en-GB" sz="2400" b="0" i="0" cap="none" dirty="0">
                <a:solidFill>
                  <a:srgbClr val="000000"/>
                </a:solidFill>
                <a:effectLst/>
                <a:latin typeface="Twinkl" pitchFamily="2" charset="0"/>
              </a:rPr>
            </a:br>
            <a:r>
              <a:rPr lang="en-GB" sz="2400" b="0" i="0" cap="none" dirty="0">
                <a:solidFill>
                  <a:srgbClr val="000000"/>
                </a:solidFill>
                <a:effectLst/>
                <a:latin typeface="Twinkl" pitchFamily="2" charset="0"/>
              </a:rPr>
              <a:t>new international version</a:t>
            </a:r>
            <a:br>
              <a:rPr lang="en-GB" sz="2400" b="0" i="0" cap="none" dirty="0">
                <a:solidFill>
                  <a:srgbClr val="000000"/>
                </a:solidFill>
                <a:effectLst/>
                <a:latin typeface="Twinkl" pitchFamily="2" charset="0"/>
              </a:rPr>
            </a:br>
            <a:r>
              <a:rPr lang="en-GB" sz="2400" b="1" i="0" cap="none" baseline="30000" dirty="0">
                <a:solidFill>
                  <a:srgbClr val="000000"/>
                </a:solidFill>
                <a:effectLst/>
                <a:latin typeface="Twinkl" pitchFamily="2" charset="0"/>
              </a:rPr>
              <a:t>17 </a:t>
            </a:r>
            <a:r>
              <a:rPr lang="en-GB" sz="2400" b="0" i="0" cap="none" dirty="0">
                <a:solidFill>
                  <a:srgbClr val="000000"/>
                </a:solidFill>
                <a:effectLst/>
                <a:latin typeface="Twinkl" pitchFamily="2" charset="0"/>
              </a:rPr>
              <a:t>from that time on Jesus began to preach, “repent, for the Kingdom of Heaven has come near.”</a:t>
            </a:r>
            <a:br>
              <a:rPr lang="en-GB" sz="2400" b="0" i="0" cap="none" dirty="0">
                <a:solidFill>
                  <a:srgbClr val="000000"/>
                </a:solidFill>
                <a:effectLst/>
                <a:latin typeface="Twinkl" pitchFamily="2" charset="0"/>
              </a:rPr>
            </a:br>
            <a:r>
              <a:rPr lang="en-GB" sz="2400" b="1" i="0" cap="none" dirty="0">
                <a:solidFill>
                  <a:srgbClr val="000000"/>
                </a:solidFill>
                <a:effectLst/>
                <a:latin typeface="Twinkl" pitchFamily="2" charset="0"/>
              </a:rPr>
              <a:t>Jesus calls his first disciples</a:t>
            </a:r>
            <a:br>
              <a:rPr lang="en-GB" sz="2400" b="1" i="0" cap="none" dirty="0">
                <a:solidFill>
                  <a:srgbClr val="000000"/>
                </a:solidFill>
                <a:effectLst/>
                <a:latin typeface="Twinkl" pitchFamily="2" charset="0"/>
              </a:rPr>
            </a:br>
            <a:r>
              <a:rPr lang="en-GB" sz="2400" b="1" i="0" cap="none" baseline="30000" dirty="0">
                <a:solidFill>
                  <a:srgbClr val="000000"/>
                </a:solidFill>
                <a:effectLst/>
                <a:latin typeface="Twinkl" pitchFamily="2" charset="0"/>
              </a:rPr>
              <a:t>18 </a:t>
            </a:r>
            <a:r>
              <a:rPr lang="en-GB" sz="2400" b="0" i="0" cap="none" dirty="0">
                <a:solidFill>
                  <a:srgbClr val="000000"/>
                </a:solidFill>
                <a:effectLst/>
                <a:latin typeface="Twinkl" pitchFamily="2" charset="0"/>
              </a:rPr>
              <a:t>as </a:t>
            </a:r>
            <a:r>
              <a:rPr lang="en-GB" sz="2400" cap="none" dirty="0">
                <a:solidFill>
                  <a:srgbClr val="000000"/>
                </a:solidFill>
                <a:latin typeface="Twinkl" pitchFamily="2" charset="0"/>
              </a:rPr>
              <a:t>J</a:t>
            </a:r>
            <a:r>
              <a:rPr lang="en-GB" sz="2400" b="0" i="0" cap="none" dirty="0">
                <a:solidFill>
                  <a:srgbClr val="000000"/>
                </a:solidFill>
                <a:effectLst/>
                <a:latin typeface="Twinkl" pitchFamily="2" charset="0"/>
              </a:rPr>
              <a:t>esus was walking beside the Sea of Galilee, he saw two brothers, </a:t>
            </a:r>
            <a:r>
              <a:rPr lang="en-GB" sz="2400" cap="none" dirty="0">
                <a:solidFill>
                  <a:srgbClr val="000000"/>
                </a:solidFill>
                <a:latin typeface="Twinkl" pitchFamily="2" charset="0"/>
              </a:rPr>
              <a:t>S</a:t>
            </a:r>
            <a:r>
              <a:rPr lang="en-GB" sz="2400" b="0" i="0" cap="none" dirty="0">
                <a:solidFill>
                  <a:srgbClr val="000000"/>
                </a:solidFill>
                <a:effectLst/>
                <a:latin typeface="Twinkl" pitchFamily="2" charset="0"/>
              </a:rPr>
              <a:t>imon called Peter and his brother </a:t>
            </a:r>
            <a:r>
              <a:rPr lang="en-GB" sz="2400" cap="none" dirty="0">
                <a:solidFill>
                  <a:srgbClr val="000000"/>
                </a:solidFill>
                <a:latin typeface="Twinkl" pitchFamily="2" charset="0"/>
              </a:rPr>
              <a:t>A</a:t>
            </a:r>
            <a:r>
              <a:rPr lang="en-GB" sz="2400" b="0" i="0" cap="none" dirty="0">
                <a:solidFill>
                  <a:srgbClr val="000000"/>
                </a:solidFill>
                <a:effectLst/>
                <a:latin typeface="Twinkl" pitchFamily="2" charset="0"/>
              </a:rPr>
              <a:t>ndrew. They were casting a net into the lake, for they were fishermen. </a:t>
            </a:r>
            <a:r>
              <a:rPr lang="en-GB" sz="2400" b="1" i="0" cap="none" baseline="30000" dirty="0">
                <a:solidFill>
                  <a:srgbClr val="000000"/>
                </a:solidFill>
                <a:effectLst/>
                <a:latin typeface="Twinkl" pitchFamily="2" charset="0"/>
              </a:rPr>
              <a:t>19 </a:t>
            </a:r>
            <a:r>
              <a:rPr lang="en-GB" sz="2400" b="0" i="0" cap="none" dirty="0">
                <a:solidFill>
                  <a:srgbClr val="000000"/>
                </a:solidFill>
                <a:effectLst/>
                <a:latin typeface="Twinkl" pitchFamily="2" charset="0"/>
              </a:rPr>
              <a:t>“come, follow me,” </a:t>
            </a:r>
            <a:r>
              <a:rPr lang="en-GB" sz="2400" cap="none" dirty="0">
                <a:solidFill>
                  <a:srgbClr val="000000"/>
                </a:solidFill>
                <a:latin typeface="Twinkl" pitchFamily="2" charset="0"/>
              </a:rPr>
              <a:t>J</a:t>
            </a:r>
            <a:r>
              <a:rPr lang="en-GB" sz="2400" b="0" i="0" cap="none" dirty="0">
                <a:solidFill>
                  <a:srgbClr val="000000"/>
                </a:solidFill>
                <a:effectLst/>
                <a:latin typeface="Twinkl" pitchFamily="2" charset="0"/>
              </a:rPr>
              <a:t>esus said, “and I will send you out to fish for people.” </a:t>
            </a:r>
            <a:r>
              <a:rPr lang="en-GB" sz="2400" b="1" i="0" cap="none" baseline="30000" dirty="0">
                <a:solidFill>
                  <a:srgbClr val="000000"/>
                </a:solidFill>
                <a:effectLst/>
                <a:latin typeface="Twinkl" pitchFamily="2" charset="0"/>
              </a:rPr>
              <a:t>20 </a:t>
            </a:r>
            <a:r>
              <a:rPr lang="en-GB" sz="2400" b="0" i="0" cap="none" dirty="0">
                <a:solidFill>
                  <a:srgbClr val="000000"/>
                </a:solidFill>
                <a:effectLst/>
                <a:latin typeface="Twinkl" pitchFamily="2" charset="0"/>
              </a:rPr>
              <a:t>at once they left their nets and followed him.</a:t>
            </a:r>
            <a:br>
              <a:rPr lang="en-GB" sz="2400" b="0" i="0" cap="none" dirty="0">
                <a:solidFill>
                  <a:srgbClr val="000000"/>
                </a:solidFill>
                <a:effectLst/>
                <a:latin typeface="Twinkl" pitchFamily="2" charset="0"/>
              </a:rPr>
            </a:br>
            <a:r>
              <a:rPr lang="en-GB" sz="2400" b="1" i="0" cap="none" baseline="30000" dirty="0">
                <a:solidFill>
                  <a:srgbClr val="000000"/>
                </a:solidFill>
                <a:effectLst/>
                <a:latin typeface="Twinkl" pitchFamily="2" charset="0"/>
              </a:rPr>
              <a:t>21 </a:t>
            </a:r>
            <a:r>
              <a:rPr lang="en-GB" sz="2400" b="0" i="0" cap="none" dirty="0">
                <a:solidFill>
                  <a:srgbClr val="000000"/>
                </a:solidFill>
                <a:effectLst/>
                <a:latin typeface="Twinkl" pitchFamily="2" charset="0"/>
              </a:rPr>
              <a:t>going on from there, he saw two other brothers, </a:t>
            </a:r>
            <a:r>
              <a:rPr lang="en-GB" sz="2400" cap="none" dirty="0">
                <a:solidFill>
                  <a:srgbClr val="000000"/>
                </a:solidFill>
                <a:latin typeface="Twinkl" pitchFamily="2" charset="0"/>
              </a:rPr>
              <a:t>J</a:t>
            </a:r>
            <a:r>
              <a:rPr lang="en-GB" sz="2400" b="0" i="0" cap="none" dirty="0">
                <a:solidFill>
                  <a:srgbClr val="000000"/>
                </a:solidFill>
                <a:effectLst/>
                <a:latin typeface="Twinkl" pitchFamily="2" charset="0"/>
              </a:rPr>
              <a:t>ames son of </a:t>
            </a:r>
            <a:r>
              <a:rPr lang="en-GB" sz="2400" cap="none" dirty="0">
                <a:solidFill>
                  <a:srgbClr val="000000"/>
                </a:solidFill>
                <a:latin typeface="Twinkl" pitchFamily="2" charset="0"/>
              </a:rPr>
              <a:t>Z</a:t>
            </a:r>
            <a:r>
              <a:rPr lang="en-GB" sz="2400" b="0" i="0" cap="none" dirty="0">
                <a:solidFill>
                  <a:srgbClr val="000000"/>
                </a:solidFill>
                <a:effectLst/>
                <a:latin typeface="Twinkl" pitchFamily="2" charset="0"/>
              </a:rPr>
              <a:t>ebedee and his brother John. They were in a boat with their father </a:t>
            </a:r>
            <a:r>
              <a:rPr lang="en-GB" sz="2400" cap="none" dirty="0">
                <a:solidFill>
                  <a:srgbClr val="000000"/>
                </a:solidFill>
                <a:latin typeface="Twinkl" pitchFamily="2" charset="0"/>
              </a:rPr>
              <a:t>Z</a:t>
            </a:r>
            <a:r>
              <a:rPr lang="en-GB" sz="2400" b="0" i="0" cap="none" dirty="0">
                <a:solidFill>
                  <a:srgbClr val="000000"/>
                </a:solidFill>
                <a:effectLst/>
                <a:latin typeface="Twinkl" pitchFamily="2" charset="0"/>
              </a:rPr>
              <a:t>ebedee, preparing their nets. Jesus called them, </a:t>
            </a:r>
            <a:r>
              <a:rPr lang="en-GB" sz="2400" b="1" i="0" cap="none" baseline="30000" dirty="0">
                <a:solidFill>
                  <a:srgbClr val="000000"/>
                </a:solidFill>
                <a:effectLst/>
                <a:latin typeface="Twinkl" pitchFamily="2" charset="0"/>
              </a:rPr>
              <a:t>22 </a:t>
            </a:r>
            <a:r>
              <a:rPr lang="en-GB" sz="2400" b="0" i="0" cap="none" dirty="0">
                <a:solidFill>
                  <a:srgbClr val="000000"/>
                </a:solidFill>
                <a:effectLst/>
                <a:latin typeface="Twinkl" pitchFamily="2" charset="0"/>
              </a:rPr>
              <a:t>and immediately they left the boat and their father and followed him.</a:t>
            </a:r>
            <a:br>
              <a:rPr lang="en-GB" sz="2400" b="0" i="0" cap="none" dirty="0">
                <a:solidFill>
                  <a:srgbClr val="000000"/>
                </a:solidFill>
                <a:effectLst/>
                <a:latin typeface="Twinkl" pitchFamily="2" charset="0"/>
              </a:rPr>
            </a:br>
            <a:endParaRPr lang="en-GB" sz="2400" cap="none" dirty="0">
              <a:latin typeface="Twinkl" pitchFamily="2" charset="0"/>
            </a:endParaRPr>
          </a:p>
        </p:txBody>
      </p:sp>
    </p:spTree>
    <p:extLst>
      <p:ext uri="{BB962C8B-B14F-4D97-AF65-F5344CB8AC3E}">
        <p14:creationId xmlns:p14="http://schemas.microsoft.com/office/powerpoint/2010/main" val="2129407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073DA-C170-4A0C-B4DC-5F0032C3B8D3}"/>
              </a:ext>
            </a:extLst>
          </p:cNvPr>
          <p:cNvSpPr>
            <a:spLocks noGrp="1"/>
          </p:cNvSpPr>
          <p:nvPr>
            <p:ph type="title"/>
          </p:nvPr>
        </p:nvSpPr>
        <p:spPr/>
        <p:txBody>
          <a:bodyPr/>
          <a:lstStyle/>
          <a:p>
            <a:r>
              <a:rPr lang="en-GB" cap="none" dirty="0">
                <a:latin typeface="Twinkl" pitchFamily="2" charset="0"/>
              </a:rPr>
              <a:t>Recap</a:t>
            </a:r>
          </a:p>
        </p:txBody>
      </p:sp>
      <p:sp>
        <p:nvSpPr>
          <p:cNvPr id="3" name="Content Placeholder 2">
            <a:extLst>
              <a:ext uri="{FF2B5EF4-FFF2-40B4-BE49-F238E27FC236}">
                <a16:creationId xmlns:a16="http://schemas.microsoft.com/office/drawing/2014/main" id="{17539694-4A8D-4785-A25D-60CB3C43E7DB}"/>
              </a:ext>
            </a:extLst>
          </p:cNvPr>
          <p:cNvSpPr>
            <a:spLocks noGrp="1"/>
          </p:cNvSpPr>
          <p:nvPr>
            <p:ph idx="1"/>
          </p:nvPr>
        </p:nvSpPr>
        <p:spPr/>
        <p:txBody>
          <a:bodyPr>
            <a:normAutofit fontScale="92500" lnSpcReduction="10000"/>
          </a:bodyPr>
          <a:lstStyle/>
          <a:p>
            <a:r>
              <a:rPr lang="en-GB" sz="3200" cap="none" dirty="0">
                <a:latin typeface="Twinkl" pitchFamily="2" charset="0"/>
              </a:rPr>
              <a:t>Think back to last week when you learnt the story of peter and </a:t>
            </a:r>
            <a:r>
              <a:rPr lang="en-GB" sz="3200" cap="none" dirty="0" err="1">
                <a:latin typeface="Twinkl" pitchFamily="2" charset="0"/>
              </a:rPr>
              <a:t>andrew</a:t>
            </a:r>
            <a:r>
              <a:rPr lang="en-GB" sz="3200" cap="none" dirty="0">
                <a:latin typeface="Twinkl" pitchFamily="2" charset="0"/>
              </a:rPr>
              <a:t>. </a:t>
            </a:r>
          </a:p>
          <a:p>
            <a:endParaRPr lang="en-GB" sz="3200" cap="none" dirty="0">
              <a:latin typeface="Twinkl" pitchFamily="2" charset="0"/>
            </a:endParaRPr>
          </a:p>
          <a:p>
            <a:r>
              <a:rPr lang="en-GB" sz="3200" cap="none" dirty="0">
                <a:latin typeface="Twinkl" pitchFamily="2" charset="0"/>
              </a:rPr>
              <a:t>How do you think they felt when </a:t>
            </a:r>
            <a:r>
              <a:rPr lang="en-GB" sz="3200" cap="none" dirty="0" err="1">
                <a:latin typeface="Twinkl" pitchFamily="2" charset="0"/>
              </a:rPr>
              <a:t>jesus</a:t>
            </a:r>
            <a:r>
              <a:rPr lang="en-GB" sz="3200" cap="none" dirty="0">
                <a:latin typeface="Twinkl" pitchFamily="2" charset="0"/>
              </a:rPr>
              <a:t> asked them to go with him and become his disciple? What were they leaving behind?  What lay ahead for them? </a:t>
            </a:r>
          </a:p>
          <a:p>
            <a:endParaRPr lang="en-GB" dirty="0"/>
          </a:p>
        </p:txBody>
      </p:sp>
    </p:spTree>
    <p:extLst>
      <p:ext uri="{BB962C8B-B14F-4D97-AF65-F5344CB8AC3E}">
        <p14:creationId xmlns:p14="http://schemas.microsoft.com/office/powerpoint/2010/main" val="3218124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E17AF-0001-4F20-98AD-EFB1DB5B3D8E}"/>
              </a:ext>
            </a:extLst>
          </p:cNvPr>
          <p:cNvSpPr>
            <a:spLocks noGrp="1"/>
          </p:cNvSpPr>
          <p:nvPr>
            <p:ph type="title"/>
          </p:nvPr>
        </p:nvSpPr>
        <p:spPr/>
        <p:txBody>
          <a:bodyPr/>
          <a:lstStyle/>
          <a:p>
            <a:r>
              <a:rPr lang="en-GB" b="0" i="0" cap="none" dirty="0">
                <a:solidFill>
                  <a:srgbClr val="001320"/>
                </a:solidFill>
                <a:effectLst/>
                <a:latin typeface="Twinkl" pitchFamily="2" charset="0"/>
              </a:rPr>
              <a:t>And he said to them, “follow me, and I will make you fishers of men.”</a:t>
            </a:r>
            <a:endParaRPr lang="en-GB" cap="none" dirty="0">
              <a:latin typeface="Twinkl" pitchFamily="2" charset="0"/>
            </a:endParaRPr>
          </a:p>
        </p:txBody>
      </p:sp>
      <p:sp>
        <p:nvSpPr>
          <p:cNvPr id="3" name="Content Placeholder 2">
            <a:extLst>
              <a:ext uri="{FF2B5EF4-FFF2-40B4-BE49-F238E27FC236}">
                <a16:creationId xmlns:a16="http://schemas.microsoft.com/office/drawing/2014/main" id="{84A0C4F3-85E6-45A5-AAE8-1E19FB82D3CB}"/>
              </a:ext>
            </a:extLst>
          </p:cNvPr>
          <p:cNvSpPr>
            <a:spLocks noGrp="1"/>
          </p:cNvSpPr>
          <p:nvPr>
            <p:ph idx="1"/>
          </p:nvPr>
        </p:nvSpPr>
        <p:spPr/>
        <p:txBody>
          <a:bodyPr>
            <a:normAutofit fontScale="85000" lnSpcReduction="20000"/>
          </a:bodyPr>
          <a:lstStyle/>
          <a:p>
            <a:r>
              <a:rPr lang="en-GB" sz="2800" cap="none" dirty="0">
                <a:latin typeface="Twinkl" pitchFamily="2" charset="0"/>
              </a:rPr>
              <a:t>What did </a:t>
            </a:r>
            <a:r>
              <a:rPr lang="en-GB" sz="2800" cap="none" dirty="0" err="1">
                <a:latin typeface="Twinkl" pitchFamily="2" charset="0"/>
              </a:rPr>
              <a:t>jesus</a:t>
            </a:r>
            <a:r>
              <a:rPr lang="en-GB" sz="2800" cap="none" dirty="0">
                <a:latin typeface="Twinkl" pitchFamily="2" charset="0"/>
              </a:rPr>
              <a:t> mean by fisher of men? </a:t>
            </a:r>
          </a:p>
          <a:p>
            <a:endParaRPr lang="en-GB" sz="2800" cap="none" dirty="0">
              <a:latin typeface="Twinkl" pitchFamily="2" charset="0"/>
            </a:endParaRPr>
          </a:p>
          <a:p>
            <a:pPr algn="ctr"/>
            <a:r>
              <a:rPr lang="en-GB" sz="2800" b="0" i="0" cap="none" dirty="0">
                <a:solidFill>
                  <a:srgbClr val="3A3A3A"/>
                </a:solidFill>
                <a:effectLst/>
                <a:latin typeface="Twinkl" pitchFamily="2" charset="0"/>
              </a:rPr>
              <a:t>This passage is important to the gospel because </a:t>
            </a:r>
            <a:r>
              <a:rPr lang="en-GB" sz="2800" cap="none" dirty="0">
                <a:solidFill>
                  <a:srgbClr val="3A3A3A"/>
                </a:solidFill>
                <a:latin typeface="Twinkl" pitchFamily="2" charset="0"/>
              </a:rPr>
              <a:t>C</a:t>
            </a:r>
            <a:r>
              <a:rPr lang="en-GB" sz="2800" b="0" i="0" cap="none" dirty="0">
                <a:solidFill>
                  <a:srgbClr val="3A3A3A"/>
                </a:solidFill>
                <a:effectLst/>
                <a:latin typeface="Twinkl" pitchFamily="2" charset="0"/>
              </a:rPr>
              <a:t>hristians see Jesus work a miracle. </a:t>
            </a:r>
            <a:r>
              <a:rPr lang="en-GB" sz="2800" cap="none" dirty="0">
                <a:solidFill>
                  <a:srgbClr val="3A3A3A"/>
                </a:solidFill>
                <a:latin typeface="Twinkl" pitchFamily="2" charset="0"/>
              </a:rPr>
              <a:t>Jesus will teach the</a:t>
            </a:r>
            <a:r>
              <a:rPr lang="en-GB" sz="2800" b="0" i="0" cap="none" dirty="0">
                <a:solidFill>
                  <a:srgbClr val="3A3A3A"/>
                </a:solidFill>
                <a:effectLst/>
                <a:latin typeface="Twinkl" pitchFamily="2" charset="0"/>
              </a:rPr>
              <a:t> disciples what their life will be like as fishers of men.  </a:t>
            </a:r>
            <a:r>
              <a:rPr lang="en-GB" sz="2800" cap="none" dirty="0">
                <a:solidFill>
                  <a:srgbClr val="3A3A3A"/>
                </a:solidFill>
                <a:latin typeface="Twinkl" pitchFamily="2" charset="0"/>
              </a:rPr>
              <a:t>Remember, t</a:t>
            </a:r>
            <a:r>
              <a:rPr lang="en-GB" sz="2800" b="0" i="0" cap="none" dirty="0">
                <a:solidFill>
                  <a:srgbClr val="3A3A3A"/>
                </a:solidFill>
                <a:effectLst/>
                <a:latin typeface="Twinkl" pitchFamily="2" charset="0"/>
              </a:rPr>
              <a:t>he men were unable to catch any fish until Jesus came and they listened to him.  Jesus then tells them that they will be fishers of men.  Their ministry, like their fishing trip, will be completely dependent on </a:t>
            </a:r>
            <a:r>
              <a:rPr lang="en-GB" sz="2800" cap="none" dirty="0">
                <a:solidFill>
                  <a:srgbClr val="3A3A3A"/>
                </a:solidFill>
                <a:latin typeface="Twinkl" pitchFamily="2" charset="0"/>
              </a:rPr>
              <a:t>J</a:t>
            </a:r>
            <a:r>
              <a:rPr lang="en-GB" sz="2800" b="0" i="0" cap="none" dirty="0">
                <a:solidFill>
                  <a:srgbClr val="3A3A3A"/>
                </a:solidFill>
                <a:effectLst/>
                <a:latin typeface="Twinkl" pitchFamily="2" charset="0"/>
              </a:rPr>
              <a:t>esus’ will</a:t>
            </a:r>
            <a:r>
              <a:rPr lang="en-GB" b="0" i="0" dirty="0">
                <a:solidFill>
                  <a:srgbClr val="3A3A3A"/>
                </a:solidFill>
                <a:effectLst/>
                <a:latin typeface="Twinkl" pitchFamily="2" charset="0"/>
              </a:rPr>
              <a:t>.</a:t>
            </a:r>
            <a:endParaRPr lang="en-GB" dirty="0">
              <a:latin typeface="Twinkl" pitchFamily="2" charset="0"/>
            </a:endParaRPr>
          </a:p>
        </p:txBody>
      </p:sp>
    </p:spTree>
    <p:extLst>
      <p:ext uri="{BB962C8B-B14F-4D97-AF65-F5344CB8AC3E}">
        <p14:creationId xmlns:p14="http://schemas.microsoft.com/office/powerpoint/2010/main" val="2601835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CD6B8-5021-4BE7-9EA5-30552011DED0}"/>
              </a:ext>
            </a:extLst>
          </p:cNvPr>
          <p:cNvSpPr>
            <a:spLocks noGrp="1"/>
          </p:cNvSpPr>
          <p:nvPr>
            <p:ph type="title"/>
          </p:nvPr>
        </p:nvSpPr>
        <p:spPr>
          <a:xfrm>
            <a:off x="838200" y="365125"/>
            <a:ext cx="10515600" cy="5849244"/>
          </a:xfrm>
        </p:spPr>
        <p:txBody>
          <a:bodyPr>
            <a:normAutofit fontScale="90000"/>
          </a:bodyPr>
          <a:lstStyle/>
          <a:p>
            <a:pPr>
              <a:lnSpc>
                <a:spcPct val="115000"/>
              </a:lnSpc>
              <a:spcAft>
                <a:spcPts val="1000"/>
              </a:spcAft>
            </a:pPr>
            <a:br>
              <a:rPr lang="en-GB" sz="4000" dirty="0">
                <a:effectLst/>
                <a:latin typeface="Twinkl" pitchFamily="2" charset="0"/>
                <a:ea typeface="Calibri" panose="020F0502020204030204" pitchFamily="34" charset="0"/>
                <a:cs typeface="Times New Roman" panose="02020603050405020304" pitchFamily="18" charset="0"/>
              </a:rPr>
            </a:br>
            <a:br>
              <a:rPr lang="en-GB" sz="4000" dirty="0">
                <a:effectLst/>
                <a:latin typeface="Twinkl" pitchFamily="2" charset="0"/>
                <a:ea typeface="Calibri" panose="020F0502020204030204" pitchFamily="34" charset="0"/>
                <a:cs typeface="Times New Roman" panose="02020603050405020304" pitchFamily="18" charset="0"/>
              </a:rPr>
            </a:br>
            <a:r>
              <a:rPr lang="en-GB" cap="none" dirty="0">
                <a:latin typeface="Twinkl SemiBold" pitchFamily="2" charset="0"/>
              </a:rPr>
              <a:t>When the disciples left the lake to follow Jesus what do you think they were expected to do? </a:t>
            </a:r>
            <a:br>
              <a:rPr lang="en-GB" cap="none" dirty="0">
                <a:latin typeface="Twinkl SemiBold" pitchFamily="2" charset="0"/>
              </a:rPr>
            </a:br>
            <a:r>
              <a:rPr lang="en-GB" cap="none" dirty="0">
                <a:latin typeface="Twinkl SemiBold" pitchFamily="2" charset="0"/>
              </a:rPr>
              <a:t>What did their new job involve? </a:t>
            </a:r>
            <a:br>
              <a:rPr lang="en-GB" cap="none" dirty="0">
                <a:latin typeface="Twinkl SemiBold" pitchFamily="2" charset="0"/>
              </a:rPr>
            </a:br>
            <a:r>
              <a:rPr lang="en-GB" cap="none" dirty="0">
                <a:latin typeface="Twinkl SemiBold" pitchFamily="2" charset="0"/>
              </a:rPr>
              <a:t>Write a job description for a Disciple/fisher of people to explain what is required. For example talk compellingly to strangers of all sorts, perform miracles, go into dangerous places where they are not wanted</a:t>
            </a:r>
            <a:r>
              <a:rPr lang="en-GB" sz="4000" dirty="0">
                <a:effectLst/>
                <a:latin typeface="Twinkl" pitchFamily="2" charset="0"/>
                <a:ea typeface="Calibri" panose="020F0502020204030204" pitchFamily="34" charset="0"/>
                <a:cs typeface="Times New Roman" panose="02020603050405020304" pitchFamily="18" charset="0"/>
              </a:rPr>
              <a:t>…</a:t>
            </a:r>
            <a:br>
              <a:rPr lang="en-GB" sz="5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421673524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183AEF9-F077-4042-9E2A-37435D225C14}"/>
</file>

<file path=customXml/itemProps2.xml><?xml version="1.0" encoding="utf-8"?>
<ds:datastoreItem xmlns:ds="http://schemas.openxmlformats.org/officeDocument/2006/customXml" ds:itemID="{2EB14029-7D56-4413-9D23-D7C5E904A955}"/>
</file>

<file path=customXml/itemProps3.xml><?xml version="1.0" encoding="utf-8"?>
<ds:datastoreItem xmlns:ds="http://schemas.openxmlformats.org/officeDocument/2006/customXml" ds:itemID="{15983A15-6994-4DC7-BBFF-5A3AE863A1A9}"/>
</file>

<file path=docProps/app.xml><?xml version="1.0" encoding="utf-8"?>
<Properties xmlns="http://schemas.openxmlformats.org/officeDocument/2006/extended-properties" xmlns:vt="http://schemas.openxmlformats.org/officeDocument/2006/docPropsVTypes">
  <Template>TM04033925[[fn=Droplet]]</Template>
  <TotalTime>57</TotalTime>
  <Words>414</Words>
  <Application>Microsoft Office PowerPoint</Application>
  <PresentationFormat>Widescreen</PresentationFormat>
  <Paragraphs>14</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Tw Cen MT</vt:lpstr>
      <vt:lpstr>Twinkl</vt:lpstr>
      <vt:lpstr>Twinkl SemiBold</vt:lpstr>
      <vt:lpstr>Droplet</vt:lpstr>
      <vt:lpstr>Wednesday 20th January 2021</vt:lpstr>
      <vt:lpstr>Matthew 4:17-22 new international version 17 from that time on Jesus began to preach, “repent, for the Kingdom of Heaven has come near.” Jesus calls his first disciples 18 as Jesus was walking beside the Sea of Galilee, he saw two brothers, Simon called Peter and his brother Andrew. They were casting a net into the lake, for they were fishermen. 19 “come, follow me,” Jesus said, “and I will send you out to fish for people.” 20 at once they left their nets and followed him. 21 going on from there, he saw two other brothers, James son of Zebedee and his brother John. They were in a boat with their father Zebedee, preparing their nets. Jesus called them, 22 and immediately they left the boat and their father and followed him. </vt:lpstr>
      <vt:lpstr>Recap</vt:lpstr>
      <vt:lpstr>And he said to them, “follow me, and I will make you fishers of men.”</vt:lpstr>
      <vt:lpstr>  When the disciples left the lake to follow Jesus what do you think they were expected to do?  What did their new job involve?  Write a job description for a Disciple/fisher of people to explain what is required. For example talk compellingly to strangers of all sorts, perform miracles, go into dangerous places where they are not wanted…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Matthew 4:17-22 New International Version 17 From that time on Jesus began to preach, “Repent, for the kingdom of heaven has come near.” Jesus Calls His First Disciples 18 As Jesus was walking beside the Sea of Galilee, he saw two brothers, Simon called Peter and his brother Andrew. They were casting a net into the lake, for they were fishermen. 19 “Come, follow me,” Jesus said, “and I will send you out to fish for people.” 20 At once they left their nets and followed him. 21 Going on from there, he saw two other brothers, James son of Zebedee and his brother John. They were in a boat with their father Zebedee, preparing their nets. Jesus called them, 22 and immediately they left the boat and their father and followed him.</dc:title>
  <dc:creator>Jackie Edmonds</dc:creator>
  <cp:lastModifiedBy>Jackie Edmonds</cp:lastModifiedBy>
  <cp:revision>5</cp:revision>
  <dcterms:created xsi:type="dcterms:W3CDTF">2021-01-12T18:51:40Z</dcterms:created>
  <dcterms:modified xsi:type="dcterms:W3CDTF">2021-01-12T19:50:54Z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