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93" r:id="rId5"/>
    <p:sldId id="310" r:id="rId6"/>
    <p:sldId id="258" r:id="rId7"/>
    <p:sldId id="299" r:id="rId8"/>
    <p:sldId id="295" r:id="rId9"/>
    <p:sldId id="280" r:id="rId10"/>
    <p:sldId id="300" r:id="rId11"/>
    <p:sldId id="298" r:id="rId12"/>
    <p:sldId id="303" r:id="rId13"/>
    <p:sldId id="304" r:id="rId14"/>
    <p:sldId id="307" r:id="rId15"/>
    <p:sldId id="305" r:id="rId16"/>
    <p:sldId id="308" r:id="rId17"/>
    <p:sldId id="309" r:id="rId18"/>
    <p:sldId id="311" r:id="rId19"/>
    <p:sldId id="314" r:id="rId20"/>
    <p:sldId id="313" r:id="rId21"/>
    <p:sldId id="316" r:id="rId22"/>
    <p:sldId id="318" r:id="rId23"/>
    <p:sldId id="320" r:id="rId24"/>
    <p:sldId id="31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793" userDrawn="1">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00FF"/>
    <a:srgbClr val="CC6600"/>
    <a:srgbClr val="FF6600"/>
    <a:srgbClr val="FF9933"/>
    <a:srgbClr val="00CC00"/>
    <a:srgbClr val="339966"/>
    <a:srgbClr val="990099"/>
    <a:srgbClr val="FF3399"/>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358" autoAdjust="0"/>
  </p:normalViewPr>
  <p:slideViewPr>
    <p:cSldViewPr snapToGrid="0">
      <p:cViewPr varScale="1">
        <p:scale>
          <a:sx n="80" d="100"/>
          <a:sy n="80" d="100"/>
        </p:scale>
        <p:origin x="782" y="58"/>
      </p:cViewPr>
      <p:guideLst>
        <p:guide orient="horz" pos="3793"/>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52" d="100"/>
          <a:sy n="52" d="100"/>
        </p:scale>
        <p:origin x="28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45069D-0DA1-4F58-8F43-90C43489E8AD}" type="datetimeFigureOut">
              <a:rPr lang="en-GB" smtClean="0"/>
              <a:t>05/01/2021</a:t>
            </a:fld>
            <a:endParaRPr lang="en-GB"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09BC24-41CC-4FC4-BA18-F894B7ED82D1}" type="slidenum">
              <a:rPr lang="en-GB" smtClean="0"/>
              <a:t>‹#›</a:t>
            </a:fld>
            <a:endParaRPr lang="en-GB" dirty="0"/>
          </a:p>
        </p:txBody>
      </p:sp>
    </p:spTree>
    <p:extLst>
      <p:ext uri="{BB962C8B-B14F-4D97-AF65-F5344CB8AC3E}">
        <p14:creationId xmlns:p14="http://schemas.microsoft.com/office/powerpoint/2010/main" val="169222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a:t>
            </a:fld>
            <a:endParaRPr lang="en-GB" dirty="0"/>
          </a:p>
        </p:txBody>
      </p:sp>
    </p:spTree>
    <p:extLst>
      <p:ext uri="{BB962C8B-B14F-4D97-AF65-F5344CB8AC3E}">
        <p14:creationId xmlns:p14="http://schemas.microsoft.com/office/powerpoint/2010/main" val="3691418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2</a:t>
            </a:fld>
            <a:endParaRPr lang="en-GB" dirty="0"/>
          </a:p>
        </p:txBody>
      </p:sp>
    </p:spTree>
    <p:extLst>
      <p:ext uri="{BB962C8B-B14F-4D97-AF65-F5344CB8AC3E}">
        <p14:creationId xmlns:p14="http://schemas.microsoft.com/office/powerpoint/2010/main" val="37860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3</a:t>
            </a:fld>
            <a:endParaRPr lang="en-GB" dirty="0"/>
          </a:p>
        </p:txBody>
      </p:sp>
    </p:spTree>
    <p:extLst>
      <p:ext uri="{BB962C8B-B14F-4D97-AF65-F5344CB8AC3E}">
        <p14:creationId xmlns:p14="http://schemas.microsoft.com/office/powerpoint/2010/main" val="324146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4</a:t>
            </a:fld>
            <a:endParaRPr lang="en-GB" dirty="0"/>
          </a:p>
        </p:txBody>
      </p:sp>
    </p:spTree>
    <p:extLst>
      <p:ext uri="{BB962C8B-B14F-4D97-AF65-F5344CB8AC3E}">
        <p14:creationId xmlns:p14="http://schemas.microsoft.com/office/powerpoint/2010/main" val="414596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5</a:t>
            </a:fld>
            <a:endParaRPr lang="en-GB" dirty="0"/>
          </a:p>
        </p:txBody>
      </p:sp>
    </p:spTree>
    <p:extLst>
      <p:ext uri="{BB962C8B-B14F-4D97-AF65-F5344CB8AC3E}">
        <p14:creationId xmlns:p14="http://schemas.microsoft.com/office/powerpoint/2010/main" val="23030877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6</a:t>
            </a:fld>
            <a:endParaRPr lang="en-GB" dirty="0"/>
          </a:p>
        </p:txBody>
      </p:sp>
    </p:spTree>
    <p:extLst>
      <p:ext uri="{BB962C8B-B14F-4D97-AF65-F5344CB8AC3E}">
        <p14:creationId xmlns:p14="http://schemas.microsoft.com/office/powerpoint/2010/main" val="2226649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7</a:t>
            </a:fld>
            <a:endParaRPr lang="en-GB" dirty="0"/>
          </a:p>
        </p:txBody>
      </p:sp>
    </p:spTree>
    <p:extLst>
      <p:ext uri="{BB962C8B-B14F-4D97-AF65-F5344CB8AC3E}">
        <p14:creationId xmlns:p14="http://schemas.microsoft.com/office/powerpoint/2010/main" val="10524626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8</a:t>
            </a:fld>
            <a:endParaRPr lang="en-GB" dirty="0"/>
          </a:p>
        </p:txBody>
      </p:sp>
    </p:spTree>
    <p:extLst>
      <p:ext uri="{BB962C8B-B14F-4D97-AF65-F5344CB8AC3E}">
        <p14:creationId xmlns:p14="http://schemas.microsoft.com/office/powerpoint/2010/main" val="666114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9</a:t>
            </a:fld>
            <a:endParaRPr lang="en-GB" dirty="0"/>
          </a:p>
        </p:txBody>
      </p:sp>
    </p:spTree>
    <p:extLst>
      <p:ext uri="{BB962C8B-B14F-4D97-AF65-F5344CB8AC3E}">
        <p14:creationId xmlns:p14="http://schemas.microsoft.com/office/powerpoint/2010/main" val="5316198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10</a:t>
            </a:fld>
            <a:endParaRPr lang="en-GB" dirty="0"/>
          </a:p>
        </p:txBody>
      </p:sp>
    </p:spTree>
    <p:extLst>
      <p:ext uri="{BB962C8B-B14F-4D97-AF65-F5344CB8AC3E}">
        <p14:creationId xmlns:p14="http://schemas.microsoft.com/office/powerpoint/2010/main" val="41046725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11</a:t>
            </a:fld>
            <a:endParaRPr lang="en-GB" dirty="0"/>
          </a:p>
        </p:txBody>
      </p:sp>
    </p:spTree>
    <p:extLst>
      <p:ext uri="{BB962C8B-B14F-4D97-AF65-F5344CB8AC3E}">
        <p14:creationId xmlns:p14="http://schemas.microsoft.com/office/powerpoint/2010/main" val="25352701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12</a:t>
            </a:fld>
            <a:endParaRPr lang="en-GB" dirty="0"/>
          </a:p>
        </p:txBody>
      </p:sp>
    </p:spTree>
    <p:extLst>
      <p:ext uri="{BB962C8B-B14F-4D97-AF65-F5344CB8AC3E}">
        <p14:creationId xmlns:p14="http://schemas.microsoft.com/office/powerpoint/2010/main" val="8497234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13</a:t>
            </a:fld>
            <a:endParaRPr lang="en-GB" dirty="0"/>
          </a:p>
        </p:txBody>
      </p:sp>
    </p:spTree>
    <p:extLst>
      <p:ext uri="{BB962C8B-B14F-4D97-AF65-F5344CB8AC3E}">
        <p14:creationId xmlns:p14="http://schemas.microsoft.com/office/powerpoint/2010/main" val="24940865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14</a:t>
            </a:fld>
            <a:endParaRPr lang="en-GB" dirty="0"/>
          </a:p>
        </p:txBody>
      </p:sp>
    </p:spTree>
    <p:extLst>
      <p:ext uri="{BB962C8B-B14F-4D97-AF65-F5344CB8AC3E}">
        <p14:creationId xmlns:p14="http://schemas.microsoft.com/office/powerpoint/2010/main" val="21150992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15</a:t>
            </a:fld>
            <a:endParaRPr lang="en-GB" dirty="0"/>
          </a:p>
        </p:txBody>
      </p:sp>
    </p:spTree>
    <p:extLst>
      <p:ext uri="{BB962C8B-B14F-4D97-AF65-F5344CB8AC3E}">
        <p14:creationId xmlns:p14="http://schemas.microsoft.com/office/powerpoint/2010/main" val="2995926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16</a:t>
            </a:fld>
            <a:endParaRPr lang="en-GB" dirty="0"/>
          </a:p>
        </p:txBody>
      </p:sp>
    </p:spTree>
    <p:extLst>
      <p:ext uri="{BB962C8B-B14F-4D97-AF65-F5344CB8AC3E}">
        <p14:creationId xmlns:p14="http://schemas.microsoft.com/office/powerpoint/2010/main" val="7055436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17</a:t>
            </a:fld>
            <a:endParaRPr lang="en-GB" dirty="0"/>
          </a:p>
        </p:txBody>
      </p:sp>
    </p:spTree>
    <p:extLst>
      <p:ext uri="{BB962C8B-B14F-4D97-AF65-F5344CB8AC3E}">
        <p14:creationId xmlns:p14="http://schemas.microsoft.com/office/powerpoint/2010/main" val="880295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18</a:t>
            </a:fld>
            <a:endParaRPr lang="en-GB" dirty="0"/>
          </a:p>
        </p:txBody>
      </p:sp>
    </p:spTree>
    <p:extLst>
      <p:ext uri="{BB962C8B-B14F-4D97-AF65-F5344CB8AC3E}">
        <p14:creationId xmlns:p14="http://schemas.microsoft.com/office/powerpoint/2010/main" val="31767644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19</a:t>
            </a:fld>
            <a:endParaRPr lang="en-GB" dirty="0"/>
          </a:p>
        </p:txBody>
      </p:sp>
    </p:spTree>
    <p:extLst>
      <p:ext uri="{BB962C8B-B14F-4D97-AF65-F5344CB8AC3E}">
        <p14:creationId xmlns:p14="http://schemas.microsoft.com/office/powerpoint/2010/main" val="30316208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NB: for teachers – This is true for sentences with active voice – with passive voice ‘Dudley threw the dinner’ would become ‘The dinner was thrown by Dudley’. ‘Dinner’ becomes the subject, the verb phrase is ’was chased’ and ‘Dudley’ becomes the ‘agent’. Dudley does not become the object because he is not affected by the verb. </a:t>
            </a:r>
          </a:p>
        </p:txBody>
      </p:sp>
      <p:sp>
        <p:nvSpPr>
          <p:cNvPr id="4" name="Slide Number Placeholder 3"/>
          <p:cNvSpPr>
            <a:spLocks noGrp="1"/>
          </p:cNvSpPr>
          <p:nvPr>
            <p:ph type="sldNum" sz="quarter" idx="10"/>
          </p:nvPr>
        </p:nvSpPr>
        <p:spPr/>
        <p:txBody>
          <a:bodyPr/>
          <a:lstStyle/>
          <a:p>
            <a:fld id="{C909BC24-41CC-4FC4-BA18-F894B7ED82D1}" type="slidenum">
              <a:rPr lang="en-GB" smtClean="0"/>
              <a:t>20</a:t>
            </a:fld>
            <a:endParaRPr lang="en-GB" dirty="0"/>
          </a:p>
        </p:txBody>
      </p:sp>
    </p:spTree>
    <p:extLst>
      <p:ext uri="{BB962C8B-B14F-4D97-AF65-F5344CB8AC3E}">
        <p14:creationId xmlns:p14="http://schemas.microsoft.com/office/powerpoint/2010/main" val="32704013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21</a:t>
            </a:fld>
            <a:endParaRPr lang="en-GB" dirty="0"/>
          </a:p>
        </p:txBody>
      </p:sp>
    </p:spTree>
    <p:extLst>
      <p:ext uri="{BB962C8B-B14F-4D97-AF65-F5344CB8AC3E}">
        <p14:creationId xmlns:p14="http://schemas.microsoft.com/office/powerpoint/2010/main" val="1010860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425611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243201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989414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833632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435399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33778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708655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1200257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96398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28254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1808080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2AEE5F-8F5A-4802-B70F-D306782E7DF3}" type="datetimeFigureOut">
              <a:rPr lang="en-GB" smtClean="0"/>
              <a:t>05/01/2021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79AC1-07B4-42AE-95AF-E9964C39BE45}" type="slidenum">
              <a:rPr lang="en-GB" smtClean="0"/>
              <a:t>‹#›</a:t>
            </a:fld>
            <a:endParaRPr lang="en-GB" dirty="0"/>
          </a:p>
        </p:txBody>
      </p:sp>
    </p:spTree>
    <p:extLst>
      <p:ext uri="{BB962C8B-B14F-4D97-AF65-F5344CB8AC3E}">
        <p14:creationId xmlns:p14="http://schemas.microsoft.com/office/powerpoint/2010/main" val="22386868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slide" Target="slide15.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3116" y="695326"/>
            <a:ext cx="9851923" cy="3006519"/>
          </a:xfrm>
        </p:spPr>
        <p:txBody>
          <a:bodyPr anchor="t" anchorCtr="0">
            <a:noAutofit/>
          </a:bodyPr>
          <a:lstStyle/>
          <a:p>
            <a:pPr algn="l"/>
            <a:r>
              <a:rPr lang="en-GB" b="1" dirty="0">
                <a:latin typeface="+mn-lt"/>
              </a:rPr>
              <a:t>Spring Revision Unit 1</a:t>
            </a:r>
            <a:br>
              <a:rPr lang="en-GB" dirty="0"/>
            </a:br>
            <a:br>
              <a:rPr lang="en-GB" sz="3200" dirty="0">
                <a:latin typeface="+mn-lt"/>
              </a:rPr>
            </a:br>
            <a:r>
              <a:rPr lang="en-GB" sz="3200" dirty="0">
                <a:latin typeface="+mn-lt"/>
                <a:hlinkClick r:id="rId3" action="ppaction://hlinksldjump"/>
              </a:rPr>
              <a:t>Word Classes </a:t>
            </a:r>
            <a:r>
              <a:rPr lang="en-GB" sz="3200" dirty="0">
                <a:latin typeface="+mn-lt"/>
              </a:rPr>
              <a:t>(Session 1)</a:t>
            </a: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pic>
        <p:nvPicPr>
          <p:cNvPr id="7" name="Picture 6">
            <a:extLst>
              <a:ext uri="{FF2B5EF4-FFF2-40B4-BE49-F238E27FC236}">
                <a16:creationId xmlns:a16="http://schemas.microsoft.com/office/drawing/2014/main" id="{A042D1EB-D2DD-498E-B72A-327B243508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55905" y="4751395"/>
            <a:ext cx="1058267" cy="1103714"/>
          </a:xfrm>
          <a:prstGeom prst="rect">
            <a:avLst/>
          </a:prstGeom>
        </p:spPr>
      </p:pic>
      <p:sp>
        <p:nvSpPr>
          <p:cNvPr id="8" name="Speech Bubble: Rectangle with Corners Rounded 7">
            <a:extLst>
              <a:ext uri="{FF2B5EF4-FFF2-40B4-BE49-F238E27FC236}">
                <a16:creationId xmlns:a16="http://schemas.microsoft.com/office/drawing/2014/main" id="{10364559-B7B0-4F74-9CEC-7706C92D161F}"/>
              </a:ext>
            </a:extLst>
          </p:cNvPr>
          <p:cNvSpPr/>
          <p:nvPr/>
        </p:nvSpPr>
        <p:spPr>
          <a:xfrm>
            <a:off x="6077243" y="4639264"/>
            <a:ext cx="3406829" cy="1175744"/>
          </a:xfrm>
          <a:prstGeom prst="wedgeRoundRectCallout">
            <a:avLst>
              <a:gd name="adj1" fmla="val 62878"/>
              <a:gd name="adj2" fmla="val 1880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omic Sans MS" panose="030F0702030302020204" pitchFamily="66" charset="0"/>
              </a:rPr>
              <a:t>Click on links to select topic or use cursor keys to move through PowerPoint in sequence.</a:t>
            </a:r>
          </a:p>
        </p:txBody>
      </p:sp>
      <p:sp>
        <p:nvSpPr>
          <p:cNvPr id="4" name="Rectangle 3">
            <a:extLst>
              <a:ext uri="{FF2B5EF4-FFF2-40B4-BE49-F238E27FC236}">
                <a16:creationId xmlns:a16="http://schemas.microsoft.com/office/drawing/2014/main" id="{16BE83A0-F60C-414F-BE9B-C442F8D4CBD7}"/>
              </a:ext>
            </a:extLst>
          </p:cNvPr>
          <p:cNvSpPr/>
          <p:nvPr/>
        </p:nvSpPr>
        <p:spPr>
          <a:xfrm>
            <a:off x="933115" y="2939711"/>
            <a:ext cx="7564122" cy="584775"/>
          </a:xfrm>
          <a:prstGeom prst="rect">
            <a:avLst/>
          </a:prstGeom>
        </p:spPr>
        <p:txBody>
          <a:bodyPr wrap="none">
            <a:spAutoFit/>
          </a:bodyPr>
          <a:lstStyle/>
          <a:p>
            <a:r>
              <a:rPr lang="en-GB" sz="3200" dirty="0">
                <a:latin typeface="Calibri" panose="020F0502020204030204" pitchFamily="34" charset="0"/>
                <a:ea typeface="Calibri" panose="020F0502020204030204" pitchFamily="34" charset="0"/>
                <a:cs typeface="Times New Roman" panose="02020603050405020304" pitchFamily="18" charset="0"/>
                <a:hlinkClick r:id="rId5" action="ppaction://hlinksldjump"/>
              </a:rPr>
              <a:t>Sentences and their Punctuation </a:t>
            </a:r>
            <a:r>
              <a:rPr lang="en-GB" sz="3200" dirty="0">
                <a:latin typeface="Calibri" panose="020F0502020204030204" pitchFamily="34" charset="0"/>
                <a:ea typeface="Calibri" panose="020F0502020204030204" pitchFamily="34" charset="0"/>
                <a:cs typeface="Times New Roman" panose="02020603050405020304" pitchFamily="18" charset="0"/>
              </a:rPr>
              <a:t>(Session 3) </a:t>
            </a:r>
            <a:endParaRPr lang="en-GB" sz="3200" dirty="0"/>
          </a:p>
        </p:txBody>
      </p:sp>
      <p:sp>
        <p:nvSpPr>
          <p:cNvPr id="6" name="Rectangle 5">
            <a:extLst>
              <a:ext uri="{FF2B5EF4-FFF2-40B4-BE49-F238E27FC236}">
                <a16:creationId xmlns:a16="http://schemas.microsoft.com/office/drawing/2014/main" id="{5C8F270D-F04B-4221-B730-87073ADFAF3A}"/>
              </a:ext>
            </a:extLst>
          </p:cNvPr>
          <p:cNvSpPr/>
          <p:nvPr/>
        </p:nvSpPr>
        <p:spPr>
          <a:xfrm>
            <a:off x="933115" y="3931901"/>
            <a:ext cx="9674613" cy="584775"/>
          </a:xfrm>
          <a:prstGeom prst="rect">
            <a:avLst/>
          </a:prstGeom>
        </p:spPr>
        <p:txBody>
          <a:bodyPr wrap="square">
            <a:spAutoFit/>
          </a:bodyPr>
          <a:lstStyle/>
          <a:p>
            <a:pPr lvl="0"/>
            <a:r>
              <a:rPr lang="en-GB" sz="3200" dirty="0">
                <a:solidFill>
                  <a:prstClr val="black"/>
                </a:solidFill>
                <a:latin typeface="Calibri" panose="020F0502020204030204" pitchFamily="34" charset="0"/>
                <a:ea typeface="Calibri" panose="020F0502020204030204" pitchFamily="34" charset="0"/>
                <a:cs typeface="Times New Roman" panose="02020603050405020304" pitchFamily="18" charset="0"/>
                <a:hlinkClick r:id="" action="ppaction://noaction"/>
              </a:rPr>
              <a:t>Letters in Harry Potter </a:t>
            </a:r>
            <a:r>
              <a:rPr lang="en-GB" sz="3200" dirty="0">
                <a:solidFill>
                  <a:prstClr val="black"/>
                </a:solidFill>
                <a:latin typeface="Calibri" panose="020F0502020204030204" pitchFamily="34" charset="0"/>
                <a:ea typeface="Calibri" panose="020F0502020204030204" pitchFamily="34" charset="0"/>
                <a:cs typeface="Times New Roman" panose="02020603050405020304" pitchFamily="18" charset="0"/>
              </a:rPr>
              <a:t>(Session 5) </a:t>
            </a:r>
            <a:endParaRPr lang="en-GB" sz="3200" dirty="0">
              <a:solidFill>
                <a:prstClr val="black"/>
              </a:solidFill>
            </a:endParaRPr>
          </a:p>
        </p:txBody>
      </p:sp>
    </p:spTree>
    <p:extLst>
      <p:ext uri="{BB962C8B-B14F-4D97-AF65-F5344CB8AC3E}">
        <p14:creationId xmlns:p14="http://schemas.microsoft.com/office/powerpoint/2010/main" val="3374323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806" y="275635"/>
            <a:ext cx="9851923" cy="5089099"/>
          </a:xfrm>
        </p:spPr>
        <p:txBody>
          <a:bodyPr>
            <a:noAutofit/>
          </a:bodyPr>
          <a:lstStyle/>
          <a:p>
            <a:pPr algn="l"/>
            <a:br>
              <a:rPr lang="en-GB" dirty="0"/>
            </a:br>
            <a:br>
              <a:rPr lang="en-GB" dirty="0"/>
            </a:br>
            <a:r>
              <a:rPr lang="en-GB" sz="4800" b="1" dirty="0">
                <a:latin typeface="+mn-lt"/>
              </a:rPr>
              <a:t>Word Classes</a:t>
            </a:r>
            <a:br>
              <a:rPr lang="en-GB" dirty="0"/>
            </a:br>
            <a:br>
              <a:rPr lang="en-GB" sz="3200" dirty="0">
                <a:latin typeface="+mn-lt"/>
              </a:rPr>
            </a:br>
            <a:r>
              <a:rPr lang="en-GB" sz="3200" dirty="0">
                <a:latin typeface="+mn-lt"/>
              </a:rPr>
              <a:t>1) </a:t>
            </a:r>
            <a:r>
              <a:rPr lang="en-GB" sz="3200" b="1" dirty="0">
                <a:latin typeface="+mn-lt"/>
              </a:rPr>
              <a:t>Noun</a:t>
            </a:r>
            <a:br>
              <a:rPr lang="en-GB" sz="3200" dirty="0">
                <a:latin typeface="+mn-lt"/>
              </a:rPr>
            </a:br>
            <a:r>
              <a:rPr lang="en-GB" sz="3200" dirty="0">
                <a:latin typeface="+mn-lt"/>
              </a:rPr>
              <a:t>2) </a:t>
            </a:r>
            <a:r>
              <a:rPr lang="en-GB" sz="3200" b="1" dirty="0">
                <a:latin typeface="+mn-lt"/>
              </a:rPr>
              <a:t>Verb</a:t>
            </a:r>
            <a:br>
              <a:rPr lang="en-GB" sz="3200" b="1" dirty="0">
                <a:latin typeface="+mn-lt"/>
              </a:rPr>
            </a:br>
            <a:r>
              <a:rPr lang="en-GB" sz="3200" dirty="0">
                <a:latin typeface="+mn-lt"/>
              </a:rPr>
              <a:t>3) </a:t>
            </a:r>
            <a:r>
              <a:rPr lang="en-GB" sz="3200" b="1" dirty="0">
                <a:latin typeface="+mn-lt"/>
              </a:rPr>
              <a:t>Adjective</a:t>
            </a:r>
            <a:br>
              <a:rPr lang="en-GB" sz="3200" b="1" dirty="0">
                <a:latin typeface="+mn-lt"/>
              </a:rPr>
            </a:br>
            <a:r>
              <a:rPr lang="en-GB" sz="3200" dirty="0">
                <a:latin typeface="+mn-lt"/>
              </a:rPr>
              <a:t>4) </a:t>
            </a:r>
            <a:r>
              <a:rPr lang="en-GB" sz="3200" b="1" dirty="0">
                <a:latin typeface="+mn-lt"/>
              </a:rPr>
              <a:t>Adverb</a:t>
            </a:r>
            <a:br>
              <a:rPr lang="en-GB" sz="3200" b="1" dirty="0">
                <a:latin typeface="+mn-lt"/>
              </a:rPr>
            </a:br>
            <a:r>
              <a:rPr lang="en-GB" sz="3200" dirty="0">
                <a:latin typeface="+mn-lt"/>
              </a:rPr>
              <a:t>5) </a:t>
            </a:r>
            <a:r>
              <a:rPr lang="en-GB" sz="3200" b="1" dirty="0">
                <a:latin typeface="+mn-lt"/>
              </a:rPr>
              <a:t>Preposition</a:t>
            </a:r>
            <a:br>
              <a:rPr lang="en-GB" sz="3200" b="1" dirty="0">
                <a:latin typeface="+mn-lt"/>
              </a:rPr>
            </a:br>
            <a:r>
              <a:rPr lang="en-GB" sz="3200" dirty="0">
                <a:latin typeface="+mn-lt"/>
              </a:rPr>
              <a:t>6) </a:t>
            </a:r>
            <a:r>
              <a:rPr lang="en-GB" sz="3200" b="1" dirty="0">
                <a:latin typeface="+mn-lt"/>
              </a:rPr>
              <a:t>Determiner</a:t>
            </a:r>
            <a:br>
              <a:rPr lang="en-GB" sz="3200" b="1" dirty="0">
                <a:latin typeface="+mn-lt"/>
              </a:rPr>
            </a:br>
            <a:r>
              <a:rPr lang="en-GB" sz="3200" dirty="0">
                <a:latin typeface="+mn-lt"/>
              </a:rPr>
              <a:t>7) </a:t>
            </a:r>
            <a:r>
              <a:rPr lang="en-GB" sz="3200" b="1" dirty="0">
                <a:latin typeface="+mn-lt"/>
              </a:rPr>
              <a:t>Pronoun</a:t>
            </a:r>
            <a:br>
              <a:rPr lang="en-GB" sz="3200" b="1" dirty="0">
                <a:latin typeface="+mn-lt"/>
              </a:rPr>
            </a:br>
            <a:r>
              <a:rPr lang="en-GB" sz="3200" dirty="0">
                <a:latin typeface="+mn-lt"/>
              </a:rPr>
              <a:t>8) </a:t>
            </a:r>
            <a:r>
              <a:rPr lang="en-GB" sz="3200" b="1" dirty="0">
                <a:latin typeface="+mn-lt"/>
              </a:rPr>
              <a:t>Conjunction</a:t>
            </a: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5" name="Speech Bubble: Rectangle with Corners Rounded 4">
            <a:extLst>
              <a:ext uri="{FF2B5EF4-FFF2-40B4-BE49-F238E27FC236}">
                <a16:creationId xmlns:a16="http://schemas.microsoft.com/office/drawing/2014/main" id="{0679D9F7-C45F-4817-8F15-3C4033A71A53}"/>
              </a:ext>
            </a:extLst>
          </p:cNvPr>
          <p:cNvSpPr/>
          <p:nvPr/>
        </p:nvSpPr>
        <p:spPr>
          <a:xfrm>
            <a:off x="4273016" y="1818609"/>
            <a:ext cx="4921824" cy="2294313"/>
          </a:xfrm>
          <a:prstGeom prst="wedgeRoundRectCallout">
            <a:avLst>
              <a:gd name="adj1" fmla="val 65319"/>
              <a:gd name="adj2" fmla="val 3812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What terms do you remember?</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Can you tell a partner what they mean? </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Can you give examples of any?</a:t>
            </a:r>
          </a:p>
        </p:txBody>
      </p:sp>
      <p:pic>
        <p:nvPicPr>
          <p:cNvPr id="7" name="Picture 6">
            <a:extLst>
              <a:ext uri="{FF2B5EF4-FFF2-40B4-BE49-F238E27FC236}">
                <a16:creationId xmlns:a16="http://schemas.microsoft.com/office/drawing/2014/main" id="{A042D1EB-D2DD-498E-B72A-327B243508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5906" y="3390314"/>
            <a:ext cx="1058267" cy="1103714"/>
          </a:xfrm>
          <a:prstGeom prst="rect">
            <a:avLst/>
          </a:prstGeom>
        </p:spPr>
      </p:pic>
    </p:spTree>
    <p:extLst>
      <p:ext uri="{BB962C8B-B14F-4D97-AF65-F5344CB8AC3E}">
        <p14:creationId xmlns:p14="http://schemas.microsoft.com/office/powerpoint/2010/main" val="189957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610" y="830492"/>
            <a:ext cx="10573555" cy="1200329"/>
          </a:xfrm>
          <a:prstGeom prst="rect">
            <a:avLst/>
          </a:prstGeom>
          <a:noFill/>
        </p:spPr>
        <p:txBody>
          <a:bodyPr wrap="square" rtlCol="0">
            <a:spAutoFit/>
          </a:bodyPr>
          <a:lstStyle/>
          <a:p>
            <a:pPr algn="ctr"/>
            <a:r>
              <a:rPr lang="en-GB" sz="3600" b="1" dirty="0">
                <a:solidFill>
                  <a:srgbClr val="0000FF"/>
                </a:solidFill>
              </a:rPr>
              <a:t>Nouns</a:t>
            </a:r>
            <a:r>
              <a:rPr lang="en-GB" sz="3600" b="1" dirty="0"/>
              <a:t> </a:t>
            </a:r>
          </a:p>
          <a:p>
            <a:pPr algn="ctr">
              <a:spcAft>
                <a:spcPts val="0"/>
              </a:spcAft>
            </a:pPr>
            <a:r>
              <a:rPr lang="en-GB" sz="2800" dirty="0">
                <a:ea typeface="Times New Roman" panose="02020603050405020304" pitchFamily="18" charset="0"/>
                <a:cs typeface="Arial" panose="020B0604020202020204" pitchFamily="34" charset="0"/>
              </a:rPr>
              <a:t>A </a:t>
            </a:r>
            <a:r>
              <a:rPr lang="en-GB" sz="2800" dirty="0">
                <a:solidFill>
                  <a:srgbClr val="0000FF"/>
                </a:solidFill>
                <a:ea typeface="Times New Roman" panose="02020603050405020304" pitchFamily="18" charset="0"/>
                <a:cs typeface="Arial" panose="020B0604020202020204" pitchFamily="34" charset="0"/>
              </a:rPr>
              <a:t>noun</a:t>
            </a:r>
            <a:r>
              <a:rPr lang="en-GB" sz="2800" dirty="0">
                <a:ea typeface="Times New Roman" panose="02020603050405020304" pitchFamily="18" charset="0"/>
                <a:cs typeface="Arial" panose="020B0604020202020204" pitchFamily="34" charset="0"/>
              </a:rPr>
              <a:t> names a person, place, idea, thing or feeling.</a:t>
            </a:r>
            <a:endParaRPr lang="en-GB" sz="2800" dirty="0">
              <a:ea typeface="Times New Roman" panose="02020603050405020304" pitchFamily="18" charset="0"/>
            </a:endParaRPr>
          </a:p>
          <a:p>
            <a:pPr algn="ctr">
              <a:spcAft>
                <a:spcPts val="0"/>
              </a:spcAft>
            </a:pPr>
            <a:r>
              <a:rPr lang="en-GB" sz="800" dirty="0">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5" name="TextBox 4"/>
          <p:cNvSpPr txBox="1"/>
          <p:nvPr/>
        </p:nvSpPr>
        <p:spPr>
          <a:xfrm>
            <a:off x="4263477" y="2566045"/>
            <a:ext cx="3617822" cy="1815882"/>
          </a:xfrm>
          <a:prstGeom prst="rect">
            <a:avLst/>
          </a:prstGeom>
          <a:noFill/>
        </p:spPr>
        <p:txBody>
          <a:bodyPr wrap="square" rtlCol="0">
            <a:spAutoFit/>
          </a:bodyPr>
          <a:lstStyle/>
          <a:p>
            <a:pPr algn="ctr"/>
            <a:r>
              <a:rPr lang="en-GB" sz="2800" i="1" dirty="0">
                <a:solidFill>
                  <a:srgbClr val="FF0000"/>
                </a:solidFill>
                <a:latin typeface="+mj-lt"/>
              </a:rPr>
              <a:t>a</a:t>
            </a:r>
            <a:r>
              <a:rPr lang="en-GB" sz="2800" i="1" dirty="0">
                <a:latin typeface="+mj-lt"/>
              </a:rPr>
              <a:t> </a:t>
            </a:r>
            <a:r>
              <a:rPr lang="en-GB" sz="2800" i="1" dirty="0">
                <a:solidFill>
                  <a:srgbClr val="0000FF"/>
                </a:solidFill>
                <a:latin typeface="+mj-lt"/>
              </a:rPr>
              <a:t>boy</a:t>
            </a:r>
            <a:endParaRPr lang="en-GB" sz="2800" i="1" dirty="0">
              <a:latin typeface="+mj-lt"/>
            </a:endParaRPr>
          </a:p>
          <a:p>
            <a:pPr algn="ctr"/>
            <a:r>
              <a:rPr lang="en-GB" sz="2800" i="1" dirty="0">
                <a:solidFill>
                  <a:srgbClr val="FF0000"/>
                </a:solidFill>
                <a:latin typeface="+mj-lt"/>
              </a:rPr>
              <a:t>the</a:t>
            </a:r>
            <a:r>
              <a:rPr lang="en-GB" sz="2800" i="1" dirty="0">
                <a:latin typeface="+mj-lt"/>
              </a:rPr>
              <a:t> </a:t>
            </a:r>
            <a:r>
              <a:rPr lang="en-GB" sz="2800" i="1" dirty="0">
                <a:solidFill>
                  <a:srgbClr val="0000FF"/>
                </a:solidFill>
                <a:latin typeface="+mj-lt"/>
              </a:rPr>
              <a:t>cupboard</a:t>
            </a:r>
            <a:endParaRPr lang="en-GB" sz="2800" i="1" dirty="0">
              <a:latin typeface="+mj-lt"/>
            </a:endParaRPr>
          </a:p>
          <a:p>
            <a:pPr algn="ctr"/>
            <a:r>
              <a:rPr lang="en-GB" sz="2800" i="1" dirty="0">
                <a:solidFill>
                  <a:srgbClr val="FF0000"/>
                </a:solidFill>
                <a:latin typeface="+mj-lt"/>
              </a:rPr>
              <a:t>an</a:t>
            </a:r>
            <a:r>
              <a:rPr lang="en-GB" sz="2800" i="1" dirty="0">
                <a:latin typeface="+mj-lt"/>
              </a:rPr>
              <a:t> </a:t>
            </a:r>
            <a:r>
              <a:rPr lang="en-GB" sz="2800" i="1" dirty="0">
                <a:solidFill>
                  <a:srgbClr val="0000FF"/>
                </a:solidFill>
                <a:latin typeface="+mj-lt"/>
              </a:rPr>
              <a:t>owl</a:t>
            </a:r>
          </a:p>
          <a:p>
            <a:pPr algn="ctr"/>
            <a:r>
              <a:rPr lang="en-GB" sz="2800" i="1" dirty="0">
                <a:solidFill>
                  <a:srgbClr val="FF0000"/>
                </a:solidFill>
                <a:latin typeface="+mj-lt"/>
              </a:rPr>
              <a:t>a</a:t>
            </a:r>
            <a:r>
              <a:rPr lang="en-GB" sz="2800" i="1" dirty="0">
                <a:latin typeface="+mj-lt"/>
              </a:rPr>
              <a:t> </a:t>
            </a:r>
            <a:r>
              <a:rPr lang="en-GB" sz="2800" i="1" dirty="0">
                <a:solidFill>
                  <a:srgbClr val="0000FF"/>
                </a:solidFill>
                <a:latin typeface="+mj-lt"/>
              </a:rPr>
              <a:t>mystery</a:t>
            </a: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1097330" y="4701617"/>
            <a:ext cx="9950116" cy="1015663"/>
          </a:xfrm>
          <a:prstGeom prst="rect">
            <a:avLst/>
          </a:prstGeom>
          <a:noFill/>
        </p:spPr>
        <p:txBody>
          <a:bodyPr wrap="square" rtlCol="0">
            <a:spAutoFit/>
          </a:bodyPr>
          <a:lstStyle/>
          <a:p>
            <a:pPr algn="ctr">
              <a:spcAft>
                <a:spcPts val="0"/>
              </a:spcAft>
            </a:pPr>
            <a:r>
              <a:rPr lang="en-GB" sz="3200" dirty="0">
                <a:ea typeface="Times New Roman" panose="02020603050405020304" pitchFamily="18" charset="0"/>
                <a:cs typeface="Arial" panose="020B0604020202020204" pitchFamily="34" charset="0"/>
              </a:rPr>
              <a:t>In front of a </a:t>
            </a:r>
            <a:r>
              <a:rPr lang="en-GB" sz="3200" dirty="0">
                <a:solidFill>
                  <a:srgbClr val="0000FF"/>
                </a:solidFill>
                <a:ea typeface="Times New Roman" panose="02020603050405020304" pitchFamily="18" charset="0"/>
                <a:cs typeface="Arial" panose="020B0604020202020204" pitchFamily="34" charset="0"/>
              </a:rPr>
              <a:t>noun</a:t>
            </a:r>
            <a:r>
              <a:rPr lang="en-GB" sz="3200" dirty="0">
                <a:ea typeface="Times New Roman" panose="02020603050405020304" pitchFamily="18" charset="0"/>
                <a:cs typeface="Arial" panose="020B0604020202020204" pitchFamily="34" charset="0"/>
              </a:rPr>
              <a:t>, we often have </a:t>
            </a:r>
            <a:endParaRPr lang="en-GB" sz="3200" dirty="0">
              <a:ea typeface="Times New Roman" panose="02020603050405020304" pitchFamily="18" charset="0"/>
            </a:endParaRPr>
          </a:p>
          <a:p>
            <a:pPr algn="ctr">
              <a:spcAft>
                <a:spcPts val="0"/>
              </a:spcAft>
            </a:pPr>
            <a:r>
              <a:rPr lang="en-GB" sz="2800" dirty="0">
                <a:solidFill>
                  <a:srgbClr val="FF0000"/>
                </a:solidFill>
                <a:latin typeface="Calibri" panose="020F0502020204030204" pitchFamily="34" charset="0"/>
                <a:ea typeface="Times New Roman" panose="02020603050405020304" pitchFamily="18" charset="0"/>
                <a:cs typeface="Arial" panose="020B0604020202020204" pitchFamily="34" charset="0"/>
              </a:rPr>
              <a:t>a      an     the</a:t>
            </a:r>
            <a:endParaRPr lang="en-GB" sz="1050" dirty="0">
              <a:solidFill>
                <a:srgbClr val="FF0000"/>
              </a:solidFill>
              <a:latin typeface="Times New Roman" panose="02020603050405020304" pitchFamily="18" charset="0"/>
              <a:ea typeface="Times New Roman" panose="02020603050405020304" pitchFamily="18" charset="0"/>
            </a:endParaRPr>
          </a:p>
        </p:txBody>
      </p:sp>
      <p:sp>
        <p:nvSpPr>
          <p:cNvPr id="9" name="Rectangle 8"/>
          <p:cNvSpPr/>
          <p:nvPr/>
        </p:nvSpPr>
        <p:spPr>
          <a:xfrm>
            <a:off x="7881299" y="5509006"/>
            <a:ext cx="1764146" cy="400110"/>
          </a:xfrm>
          <a:prstGeom prst="rect">
            <a:avLst/>
          </a:prstGeom>
          <a:solidFill>
            <a:schemeClr val="bg1"/>
          </a:solidFill>
          <a:ln w="19050">
            <a:solidFill>
              <a:srgbClr val="FF0000"/>
            </a:solidFill>
          </a:ln>
        </p:spPr>
        <p:txBody>
          <a:bodyPr wrap="square">
            <a:spAutoFit/>
          </a:bodyPr>
          <a:lstStyle/>
          <a:p>
            <a:pPr algn="ctr"/>
            <a:r>
              <a:rPr lang="en-GB" sz="2000" dirty="0"/>
              <a:t>determiners</a:t>
            </a:r>
            <a:endParaRPr lang="en-GB" sz="1600" dirty="0"/>
          </a:p>
        </p:txBody>
      </p:sp>
      <p:cxnSp>
        <p:nvCxnSpPr>
          <p:cNvPr id="10" name="Straight Arrow Connector 9"/>
          <p:cNvCxnSpPr>
            <a:cxnSpLocks/>
          </p:cNvCxnSpPr>
          <p:nvPr/>
        </p:nvCxnSpPr>
        <p:spPr>
          <a:xfrm flipH="1" flipV="1">
            <a:off x="7114143" y="5509006"/>
            <a:ext cx="767156" cy="191798"/>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pic>
        <p:nvPicPr>
          <p:cNvPr id="12" name="Picture 11">
            <a:extLst>
              <a:ext uri="{FF2B5EF4-FFF2-40B4-BE49-F238E27FC236}">
                <a16:creationId xmlns:a16="http://schemas.microsoft.com/office/drawing/2014/main" id="{EB0C588E-D610-413A-AC06-61D0B92FA9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821" y="4519402"/>
            <a:ext cx="1856432" cy="1578077"/>
          </a:xfrm>
          <a:prstGeom prst="rect">
            <a:avLst/>
          </a:prstGeom>
        </p:spPr>
      </p:pic>
    </p:spTree>
    <p:extLst>
      <p:ext uri="{BB962C8B-B14F-4D97-AF65-F5344CB8AC3E}">
        <p14:creationId xmlns:p14="http://schemas.microsoft.com/office/powerpoint/2010/main" val="32045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8" grpId="0"/>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610" y="830492"/>
            <a:ext cx="10573555" cy="1200329"/>
          </a:xfrm>
          <a:prstGeom prst="rect">
            <a:avLst/>
          </a:prstGeom>
          <a:noFill/>
        </p:spPr>
        <p:txBody>
          <a:bodyPr wrap="square" rtlCol="0">
            <a:spAutoFit/>
          </a:bodyPr>
          <a:lstStyle/>
          <a:p>
            <a:pPr algn="ctr"/>
            <a:r>
              <a:rPr lang="en-GB" sz="3600" b="1" dirty="0">
                <a:solidFill>
                  <a:srgbClr val="0000FF"/>
                </a:solidFill>
              </a:rPr>
              <a:t>Nouns</a:t>
            </a:r>
            <a:r>
              <a:rPr lang="en-GB" sz="3600" b="1" dirty="0"/>
              <a:t> </a:t>
            </a:r>
          </a:p>
          <a:p>
            <a:pPr algn="ctr">
              <a:spcAft>
                <a:spcPts val="0"/>
              </a:spcAft>
            </a:pPr>
            <a:r>
              <a:rPr lang="en-GB" sz="2800" dirty="0">
                <a:ea typeface="Times New Roman" panose="02020603050405020304" pitchFamily="18" charset="0"/>
                <a:cs typeface="Arial" panose="020B0604020202020204" pitchFamily="34" charset="0"/>
              </a:rPr>
              <a:t>A </a:t>
            </a:r>
            <a:r>
              <a:rPr lang="en-GB" sz="2800" dirty="0">
                <a:solidFill>
                  <a:srgbClr val="0000FF"/>
                </a:solidFill>
                <a:ea typeface="Times New Roman" panose="02020603050405020304" pitchFamily="18" charset="0"/>
                <a:cs typeface="Arial" panose="020B0604020202020204" pitchFamily="34" charset="0"/>
              </a:rPr>
              <a:t>noun</a:t>
            </a:r>
            <a:r>
              <a:rPr lang="en-GB" sz="2800" dirty="0">
                <a:ea typeface="Times New Roman" panose="02020603050405020304" pitchFamily="18" charset="0"/>
                <a:cs typeface="Arial" panose="020B0604020202020204" pitchFamily="34" charset="0"/>
              </a:rPr>
              <a:t> names a person, place, idea, thing or feeling.</a:t>
            </a:r>
            <a:endParaRPr lang="en-GB" sz="2800" dirty="0">
              <a:ea typeface="Times New Roman" panose="02020603050405020304" pitchFamily="18" charset="0"/>
            </a:endParaRPr>
          </a:p>
          <a:p>
            <a:pPr algn="ctr">
              <a:spcAft>
                <a:spcPts val="0"/>
              </a:spcAft>
            </a:pPr>
            <a:r>
              <a:rPr lang="en-GB" sz="800" dirty="0">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5" name="TextBox 4"/>
          <p:cNvSpPr txBox="1"/>
          <p:nvPr/>
        </p:nvSpPr>
        <p:spPr>
          <a:xfrm>
            <a:off x="2903365" y="2397948"/>
            <a:ext cx="6338043" cy="1815882"/>
          </a:xfrm>
          <a:prstGeom prst="rect">
            <a:avLst/>
          </a:prstGeom>
          <a:noFill/>
        </p:spPr>
        <p:txBody>
          <a:bodyPr wrap="square" rtlCol="0">
            <a:spAutoFit/>
          </a:bodyPr>
          <a:lstStyle/>
          <a:p>
            <a:pPr algn="ctr"/>
            <a:r>
              <a:rPr lang="en-GB" sz="2800" b="1" i="1" dirty="0">
                <a:solidFill>
                  <a:srgbClr val="0000FF"/>
                </a:solidFill>
                <a:latin typeface="+mj-lt"/>
              </a:rPr>
              <a:t>H</a:t>
            </a:r>
            <a:r>
              <a:rPr lang="en-GB" sz="2800" i="1" dirty="0">
                <a:solidFill>
                  <a:srgbClr val="0000FF"/>
                </a:solidFill>
                <a:latin typeface="+mj-lt"/>
              </a:rPr>
              <a:t>arry</a:t>
            </a:r>
          </a:p>
          <a:p>
            <a:pPr algn="ctr"/>
            <a:r>
              <a:rPr lang="en-GB" sz="2800" b="1" i="1" dirty="0">
                <a:solidFill>
                  <a:srgbClr val="0000FF"/>
                </a:solidFill>
                <a:latin typeface="+mj-lt"/>
              </a:rPr>
              <a:t>P</a:t>
            </a:r>
            <a:r>
              <a:rPr lang="en-GB" sz="2800" i="1" dirty="0">
                <a:solidFill>
                  <a:srgbClr val="0000FF"/>
                </a:solidFill>
                <a:latin typeface="+mj-lt"/>
              </a:rPr>
              <a:t>rivet </a:t>
            </a:r>
            <a:r>
              <a:rPr lang="en-GB" sz="2800" b="1" i="1" dirty="0">
                <a:solidFill>
                  <a:srgbClr val="0000FF"/>
                </a:solidFill>
                <a:latin typeface="+mj-lt"/>
              </a:rPr>
              <a:t>D</a:t>
            </a:r>
            <a:r>
              <a:rPr lang="en-GB" sz="2800" i="1" dirty="0">
                <a:solidFill>
                  <a:srgbClr val="0000FF"/>
                </a:solidFill>
                <a:latin typeface="+mj-lt"/>
              </a:rPr>
              <a:t>rive</a:t>
            </a:r>
            <a:endParaRPr lang="en-GB" sz="2800" i="1" dirty="0">
              <a:latin typeface="+mj-lt"/>
            </a:endParaRPr>
          </a:p>
          <a:p>
            <a:pPr algn="ctr"/>
            <a:r>
              <a:rPr lang="en-GB" sz="2800" b="1" i="1" dirty="0">
                <a:solidFill>
                  <a:srgbClr val="0000FF"/>
                </a:solidFill>
                <a:latin typeface="+mj-lt"/>
              </a:rPr>
              <a:t>H</a:t>
            </a:r>
            <a:r>
              <a:rPr lang="en-GB" sz="2800" i="1" dirty="0">
                <a:solidFill>
                  <a:srgbClr val="0000FF"/>
                </a:solidFill>
                <a:latin typeface="+mj-lt"/>
              </a:rPr>
              <a:t>edwig </a:t>
            </a:r>
            <a:r>
              <a:rPr lang="en-GB" sz="2800" i="1" dirty="0">
                <a:solidFill>
                  <a:srgbClr val="FF0000"/>
                </a:solidFill>
                <a:latin typeface="+mj-lt"/>
              </a:rPr>
              <a:t>an</a:t>
            </a:r>
            <a:r>
              <a:rPr lang="en-GB" sz="2800" i="1" dirty="0">
                <a:solidFill>
                  <a:srgbClr val="0000FF"/>
                </a:solidFill>
                <a:latin typeface="+mj-lt"/>
              </a:rPr>
              <a:t> owl</a:t>
            </a:r>
          </a:p>
          <a:p>
            <a:pPr algn="ctr"/>
            <a:r>
              <a:rPr lang="en-GB" sz="2800" i="1" dirty="0">
                <a:solidFill>
                  <a:srgbClr val="FF0000"/>
                </a:solidFill>
                <a:latin typeface="+mj-lt"/>
              </a:rPr>
              <a:t>My</a:t>
            </a:r>
            <a:r>
              <a:rPr lang="en-GB" sz="2800" i="1" dirty="0">
                <a:latin typeface="+mj-lt"/>
              </a:rPr>
              <a:t> favourite </a:t>
            </a:r>
            <a:r>
              <a:rPr lang="en-GB" sz="2800" i="1" dirty="0">
                <a:solidFill>
                  <a:srgbClr val="0000FF"/>
                </a:solidFill>
                <a:latin typeface="+mj-lt"/>
              </a:rPr>
              <a:t>treat</a:t>
            </a:r>
            <a:r>
              <a:rPr lang="en-GB" sz="2800" i="1" dirty="0">
                <a:latin typeface="+mj-lt"/>
              </a:rPr>
              <a:t> is </a:t>
            </a:r>
            <a:r>
              <a:rPr lang="en-GB" sz="2800" i="1" dirty="0">
                <a:solidFill>
                  <a:srgbClr val="FF0000"/>
                </a:solidFill>
                <a:latin typeface="+mj-lt"/>
              </a:rPr>
              <a:t>a</a:t>
            </a:r>
            <a:r>
              <a:rPr lang="en-GB" sz="2800" i="1" dirty="0">
                <a:latin typeface="+mj-lt"/>
              </a:rPr>
              <a:t> </a:t>
            </a:r>
            <a:r>
              <a:rPr lang="en-GB" sz="2800" b="1" i="1" dirty="0">
                <a:solidFill>
                  <a:srgbClr val="0000FF"/>
                </a:solidFill>
                <a:latin typeface="+mj-lt"/>
              </a:rPr>
              <a:t>C</a:t>
            </a:r>
            <a:r>
              <a:rPr lang="en-GB" sz="2800" i="1" dirty="0">
                <a:solidFill>
                  <a:srgbClr val="0000FF"/>
                </a:solidFill>
                <a:latin typeface="+mj-lt"/>
              </a:rPr>
              <a:t>hocolate </a:t>
            </a:r>
            <a:r>
              <a:rPr lang="en-GB" sz="2800" b="1" i="1" dirty="0">
                <a:solidFill>
                  <a:srgbClr val="0000FF"/>
                </a:solidFill>
                <a:latin typeface="+mj-lt"/>
              </a:rPr>
              <a:t>F</a:t>
            </a:r>
            <a:r>
              <a:rPr lang="en-GB" sz="2800" i="1" dirty="0">
                <a:solidFill>
                  <a:srgbClr val="0000FF"/>
                </a:solidFill>
                <a:latin typeface="+mj-lt"/>
              </a:rPr>
              <a:t>rog.</a:t>
            </a: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1310273" y="4812935"/>
            <a:ext cx="9950116" cy="1077218"/>
          </a:xfrm>
          <a:prstGeom prst="rect">
            <a:avLst/>
          </a:prstGeom>
          <a:noFill/>
        </p:spPr>
        <p:txBody>
          <a:bodyPr wrap="square" rtlCol="0">
            <a:spAutoFit/>
          </a:bodyPr>
          <a:lstStyle/>
          <a:p>
            <a:pPr algn="ctr">
              <a:spcAft>
                <a:spcPts val="0"/>
              </a:spcAft>
            </a:pPr>
            <a:r>
              <a:rPr lang="en-GB" sz="3200" dirty="0">
                <a:ea typeface="Times New Roman" panose="02020603050405020304" pitchFamily="18" charset="0"/>
                <a:cs typeface="Arial" panose="020B0604020202020204" pitchFamily="34" charset="0"/>
              </a:rPr>
              <a:t>When a noun is a particular name it is called a </a:t>
            </a:r>
          </a:p>
          <a:p>
            <a:pPr algn="ctr">
              <a:spcAft>
                <a:spcPts val="0"/>
              </a:spcAft>
            </a:pPr>
            <a:r>
              <a:rPr lang="en-GB" sz="3200" b="1" dirty="0">
                <a:solidFill>
                  <a:srgbClr val="0000FF"/>
                </a:solidFill>
                <a:ea typeface="Times New Roman" panose="02020603050405020304" pitchFamily="18" charset="0"/>
                <a:cs typeface="Arial" panose="020B0604020202020204" pitchFamily="34" charset="0"/>
              </a:rPr>
              <a:t>proper</a:t>
            </a:r>
            <a:r>
              <a:rPr lang="en-GB" sz="3200" dirty="0">
                <a:solidFill>
                  <a:srgbClr val="0000FF"/>
                </a:solidFill>
                <a:ea typeface="Times New Roman" panose="02020603050405020304" pitchFamily="18" charset="0"/>
                <a:cs typeface="Arial" panose="020B0604020202020204" pitchFamily="34" charset="0"/>
              </a:rPr>
              <a:t> noun</a:t>
            </a:r>
            <a:r>
              <a:rPr lang="en-GB" sz="3200" dirty="0">
                <a:ea typeface="Times New Roman" panose="02020603050405020304" pitchFamily="18" charset="0"/>
                <a:cs typeface="Arial" panose="020B0604020202020204" pitchFamily="34" charset="0"/>
              </a:rPr>
              <a:t>.</a:t>
            </a:r>
            <a:endParaRPr lang="en-GB" sz="3200" dirty="0">
              <a:ea typeface="Times New Roman" panose="02020603050405020304" pitchFamily="18" charset="0"/>
            </a:endParaRPr>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47218"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pic>
        <p:nvPicPr>
          <p:cNvPr id="12" name="Picture 11">
            <a:extLst>
              <a:ext uri="{FF2B5EF4-FFF2-40B4-BE49-F238E27FC236}">
                <a16:creationId xmlns:a16="http://schemas.microsoft.com/office/drawing/2014/main" id="{EB0C588E-D610-413A-AC06-61D0B92FA9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821" y="4519402"/>
            <a:ext cx="1856432" cy="1578077"/>
          </a:xfrm>
          <a:prstGeom prst="rect">
            <a:avLst/>
          </a:prstGeom>
        </p:spPr>
      </p:pic>
      <p:sp>
        <p:nvSpPr>
          <p:cNvPr id="13" name="Rectangle 12">
            <a:extLst>
              <a:ext uri="{FF2B5EF4-FFF2-40B4-BE49-F238E27FC236}">
                <a16:creationId xmlns:a16="http://schemas.microsoft.com/office/drawing/2014/main" id="{DD9E0FDB-A7A6-4092-83D0-2B5F84BC6098}"/>
              </a:ext>
            </a:extLst>
          </p:cNvPr>
          <p:cNvSpPr/>
          <p:nvPr/>
        </p:nvSpPr>
        <p:spPr>
          <a:xfrm>
            <a:off x="1010653" y="2374651"/>
            <a:ext cx="2390943" cy="1015663"/>
          </a:xfrm>
          <a:prstGeom prst="rect">
            <a:avLst/>
          </a:prstGeom>
          <a:solidFill>
            <a:schemeClr val="bg1"/>
          </a:solidFill>
          <a:ln w="19050">
            <a:solidFill>
              <a:srgbClr val="0000FF"/>
            </a:solidFill>
          </a:ln>
        </p:spPr>
        <p:txBody>
          <a:bodyPr wrap="square">
            <a:spAutoFit/>
          </a:bodyPr>
          <a:lstStyle/>
          <a:p>
            <a:pPr algn="ctr"/>
            <a:r>
              <a:rPr lang="en-GB" sz="2000" dirty="0"/>
              <a:t>Proper nouns  are shown using capital letters.</a:t>
            </a:r>
            <a:endParaRPr lang="en-GB" sz="1600" dirty="0"/>
          </a:p>
        </p:txBody>
      </p:sp>
      <p:cxnSp>
        <p:nvCxnSpPr>
          <p:cNvPr id="4" name="Straight Connector 3">
            <a:extLst>
              <a:ext uri="{FF2B5EF4-FFF2-40B4-BE49-F238E27FC236}">
                <a16:creationId xmlns:a16="http://schemas.microsoft.com/office/drawing/2014/main" id="{8BE33B03-399B-4192-A259-D2312BF761F9}"/>
              </a:ext>
            </a:extLst>
          </p:cNvPr>
          <p:cNvCxnSpPr>
            <a:cxnSpLocks/>
          </p:cNvCxnSpPr>
          <p:nvPr/>
        </p:nvCxnSpPr>
        <p:spPr>
          <a:xfrm>
            <a:off x="3400926" y="2691481"/>
            <a:ext cx="2197769" cy="0"/>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2593E200-57D7-4584-BBFA-DE590AD0BD29}"/>
              </a:ext>
            </a:extLst>
          </p:cNvPr>
          <p:cNvCxnSpPr>
            <a:cxnSpLocks/>
          </p:cNvCxnSpPr>
          <p:nvPr/>
        </p:nvCxnSpPr>
        <p:spPr>
          <a:xfrm>
            <a:off x="3400926" y="2882482"/>
            <a:ext cx="1812758" cy="245729"/>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F36D14B1-B67C-4177-9881-161E6380312A}"/>
              </a:ext>
            </a:extLst>
          </p:cNvPr>
          <p:cNvCxnSpPr>
            <a:cxnSpLocks/>
          </p:cNvCxnSpPr>
          <p:nvPr/>
        </p:nvCxnSpPr>
        <p:spPr>
          <a:xfrm>
            <a:off x="3400926" y="3196808"/>
            <a:ext cx="1556085" cy="364539"/>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99AD957F-3FB6-44B1-B696-14E3749B2B68}"/>
              </a:ext>
            </a:extLst>
          </p:cNvPr>
          <p:cNvCxnSpPr>
            <a:cxnSpLocks/>
          </p:cNvCxnSpPr>
          <p:nvPr/>
        </p:nvCxnSpPr>
        <p:spPr>
          <a:xfrm flipV="1">
            <a:off x="6351711" y="2324354"/>
            <a:ext cx="2358336" cy="616859"/>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739ED4C5-700F-4DED-AE79-3E5258BEEB9C}"/>
              </a:ext>
            </a:extLst>
          </p:cNvPr>
          <p:cNvCxnSpPr>
            <a:cxnSpLocks/>
          </p:cNvCxnSpPr>
          <p:nvPr/>
        </p:nvCxnSpPr>
        <p:spPr>
          <a:xfrm flipV="1">
            <a:off x="6849723" y="3234746"/>
            <a:ext cx="2053646" cy="558450"/>
          </a:xfrm>
          <a:prstGeom prst="line">
            <a:avLst/>
          </a:prstGeom>
        </p:spPr>
        <p:style>
          <a:lnRef idx="1">
            <a:schemeClr val="dk1"/>
          </a:lnRef>
          <a:fillRef idx="0">
            <a:schemeClr val="dk1"/>
          </a:fillRef>
          <a:effectRef idx="0">
            <a:schemeClr val="dk1"/>
          </a:effectRef>
          <a:fontRef idx="minor">
            <a:schemeClr val="tx1"/>
          </a:fontRef>
        </p:style>
      </p:cxnSp>
      <p:cxnSp>
        <p:nvCxnSpPr>
          <p:cNvPr id="24" name="Straight Connector 23">
            <a:extLst>
              <a:ext uri="{FF2B5EF4-FFF2-40B4-BE49-F238E27FC236}">
                <a16:creationId xmlns:a16="http://schemas.microsoft.com/office/drawing/2014/main" id="{22524ED6-B14B-4911-89C4-EBE7B9A474BD}"/>
              </a:ext>
            </a:extLst>
          </p:cNvPr>
          <p:cNvCxnSpPr>
            <a:cxnSpLocks/>
          </p:cNvCxnSpPr>
          <p:nvPr/>
        </p:nvCxnSpPr>
        <p:spPr>
          <a:xfrm flipV="1">
            <a:off x="8311246" y="3561347"/>
            <a:ext cx="592123" cy="172028"/>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2683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610" y="830492"/>
            <a:ext cx="10573555" cy="1508105"/>
          </a:xfrm>
          <a:prstGeom prst="rect">
            <a:avLst/>
          </a:prstGeom>
          <a:noFill/>
        </p:spPr>
        <p:txBody>
          <a:bodyPr wrap="square" rtlCol="0">
            <a:spAutoFit/>
          </a:bodyPr>
          <a:lstStyle/>
          <a:p>
            <a:pPr algn="ctr"/>
            <a:r>
              <a:rPr lang="en-GB" sz="3600" b="1" dirty="0">
                <a:solidFill>
                  <a:srgbClr val="008000"/>
                </a:solidFill>
              </a:rPr>
              <a:t>Verbs</a:t>
            </a:r>
            <a:r>
              <a:rPr lang="en-GB" sz="3600" b="1" dirty="0"/>
              <a:t> </a:t>
            </a:r>
          </a:p>
          <a:p>
            <a:pPr algn="ctr"/>
            <a:r>
              <a:rPr lang="en-GB" sz="2800" dirty="0"/>
              <a:t>Verbs indicate that someone or something is </a:t>
            </a:r>
          </a:p>
          <a:p>
            <a:pPr algn="ctr"/>
            <a:r>
              <a:rPr lang="en-GB" sz="2800" dirty="0">
                <a:solidFill>
                  <a:srgbClr val="008000"/>
                </a:solidFill>
              </a:rPr>
              <a:t>doing</a:t>
            </a:r>
            <a:r>
              <a:rPr lang="en-GB" sz="2800" dirty="0"/>
              <a:t>, </a:t>
            </a:r>
            <a:r>
              <a:rPr lang="en-GB" sz="2800" dirty="0">
                <a:solidFill>
                  <a:srgbClr val="008000"/>
                </a:solidFill>
              </a:rPr>
              <a:t>feeling</a:t>
            </a:r>
            <a:r>
              <a:rPr lang="en-GB" sz="2800" dirty="0"/>
              <a:t> or </a:t>
            </a:r>
            <a:r>
              <a:rPr lang="en-GB" sz="2800" dirty="0">
                <a:solidFill>
                  <a:srgbClr val="008000"/>
                </a:solidFill>
              </a:rPr>
              <a:t>being</a:t>
            </a:r>
            <a:r>
              <a:rPr lang="en-GB" sz="2800" dirty="0"/>
              <a:t>.  </a:t>
            </a:r>
          </a:p>
        </p:txBody>
      </p:sp>
      <p:sp>
        <p:nvSpPr>
          <p:cNvPr id="5" name="TextBox 4"/>
          <p:cNvSpPr txBox="1"/>
          <p:nvPr/>
        </p:nvSpPr>
        <p:spPr>
          <a:xfrm>
            <a:off x="4263477" y="2566045"/>
            <a:ext cx="3617822" cy="1815882"/>
          </a:xfrm>
          <a:prstGeom prst="rect">
            <a:avLst/>
          </a:prstGeom>
          <a:noFill/>
        </p:spPr>
        <p:txBody>
          <a:bodyPr wrap="square" rtlCol="0">
            <a:spAutoFit/>
          </a:bodyPr>
          <a:lstStyle/>
          <a:p>
            <a:pPr algn="ctr"/>
            <a:r>
              <a:rPr lang="en-GB" sz="2800" i="1" dirty="0">
                <a:latin typeface="+mj-lt"/>
              </a:rPr>
              <a:t>Dursley </a:t>
            </a:r>
            <a:r>
              <a:rPr lang="en-GB" sz="2800" i="1" dirty="0">
                <a:solidFill>
                  <a:srgbClr val="008000"/>
                </a:solidFill>
                <a:latin typeface="+mj-lt"/>
              </a:rPr>
              <a:t>blinked</a:t>
            </a:r>
            <a:r>
              <a:rPr lang="en-GB" sz="2800" i="1" dirty="0">
                <a:latin typeface="+mj-lt"/>
              </a:rPr>
              <a:t>.</a:t>
            </a:r>
          </a:p>
          <a:p>
            <a:pPr algn="ctr"/>
            <a:r>
              <a:rPr lang="en-GB" sz="2800" i="1" dirty="0">
                <a:latin typeface="+mj-lt"/>
              </a:rPr>
              <a:t>The cat </a:t>
            </a:r>
            <a:r>
              <a:rPr lang="en-GB" sz="2800" i="1" dirty="0">
                <a:solidFill>
                  <a:srgbClr val="008000"/>
                </a:solidFill>
                <a:latin typeface="+mj-lt"/>
              </a:rPr>
              <a:t>waited</a:t>
            </a:r>
            <a:r>
              <a:rPr lang="en-GB" sz="2800" i="1" dirty="0">
                <a:latin typeface="+mj-lt"/>
              </a:rPr>
              <a:t>.</a:t>
            </a:r>
          </a:p>
          <a:p>
            <a:pPr algn="ctr"/>
            <a:r>
              <a:rPr lang="en-GB" sz="2800" i="1" dirty="0">
                <a:latin typeface="+mj-lt"/>
              </a:rPr>
              <a:t>They </a:t>
            </a:r>
            <a:r>
              <a:rPr lang="en-GB" sz="2800" i="1" dirty="0">
                <a:solidFill>
                  <a:srgbClr val="008000"/>
                </a:solidFill>
                <a:latin typeface="+mj-lt"/>
              </a:rPr>
              <a:t>have </a:t>
            </a:r>
            <a:r>
              <a:rPr lang="en-GB" sz="2800" i="1" dirty="0">
                <a:latin typeface="+mj-lt"/>
              </a:rPr>
              <a:t>a secret.</a:t>
            </a:r>
          </a:p>
          <a:p>
            <a:pPr algn="ctr"/>
            <a:r>
              <a:rPr lang="en-GB" sz="2800" i="1" dirty="0">
                <a:latin typeface="+mj-lt"/>
              </a:rPr>
              <a:t>I </a:t>
            </a:r>
            <a:r>
              <a:rPr lang="en-GB" sz="2800" i="1" dirty="0">
                <a:solidFill>
                  <a:srgbClr val="008000"/>
                </a:solidFill>
                <a:latin typeface="+mj-lt"/>
              </a:rPr>
              <a:t>wish</a:t>
            </a:r>
            <a:r>
              <a:rPr lang="en-GB" sz="2800" i="1" dirty="0">
                <a:latin typeface="+mj-lt"/>
              </a:rPr>
              <a:t>!</a:t>
            </a: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1097330" y="4701617"/>
            <a:ext cx="9950116" cy="954107"/>
          </a:xfrm>
          <a:prstGeom prst="rect">
            <a:avLst/>
          </a:prstGeom>
          <a:noFill/>
        </p:spPr>
        <p:txBody>
          <a:bodyPr wrap="square" rtlCol="0">
            <a:spAutoFit/>
          </a:bodyPr>
          <a:lstStyle/>
          <a:p>
            <a:pPr algn="ctr"/>
            <a:r>
              <a:rPr lang="en-GB" sz="2800" dirty="0"/>
              <a:t>Usually </a:t>
            </a:r>
            <a:r>
              <a:rPr lang="en-GB" sz="2800" b="1" dirty="0">
                <a:solidFill>
                  <a:srgbClr val="008000"/>
                </a:solidFill>
              </a:rPr>
              <a:t>verbs</a:t>
            </a:r>
            <a:r>
              <a:rPr lang="en-GB" sz="2800" dirty="0"/>
              <a:t> have the name of a person or thing or a pronoun in front of them. </a:t>
            </a:r>
          </a:p>
        </p:txBody>
      </p:sp>
      <p:sp>
        <p:nvSpPr>
          <p:cNvPr id="6" name="Rectangle 5">
            <a:extLst>
              <a:ext uri="{FF2B5EF4-FFF2-40B4-BE49-F238E27FC236}">
                <a16:creationId xmlns:a16="http://schemas.microsoft.com/office/drawing/2014/main" id="{4D59746B-AB06-4FD4-84F6-03CD23E93CED}"/>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cxnSp>
        <p:nvCxnSpPr>
          <p:cNvPr id="4" name="Straight Connector 3">
            <a:extLst>
              <a:ext uri="{FF2B5EF4-FFF2-40B4-BE49-F238E27FC236}">
                <a16:creationId xmlns:a16="http://schemas.microsoft.com/office/drawing/2014/main" id="{C7FBA8FD-E510-4024-94ED-13FA1556056B}"/>
              </a:ext>
            </a:extLst>
          </p:cNvPr>
          <p:cNvCxnSpPr>
            <a:cxnSpLocks/>
          </p:cNvCxnSpPr>
          <p:nvPr/>
        </p:nvCxnSpPr>
        <p:spPr>
          <a:xfrm>
            <a:off x="4924926" y="2997642"/>
            <a:ext cx="1070358"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9" name="Straight Connector 8">
            <a:extLst>
              <a:ext uri="{FF2B5EF4-FFF2-40B4-BE49-F238E27FC236}">
                <a16:creationId xmlns:a16="http://schemas.microsoft.com/office/drawing/2014/main" id="{140EBA5C-F96C-4AAA-8666-E9EFD3D82F71}"/>
              </a:ext>
            </a:extLst>
          </p:cNvPr>
          <p:cNvCxnSpPr>
            <a:cxnSpLocks/>
          </p:cNvCxnSpPr>
          <p:nvPr/>
        </p:nvCxnSpPr>
        <p:spPr>
          <a:xfrm>
            <a:off x="5041127" y="3436288"/>
            <a:ext cx="954157"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AC721CF3-A60F-4A15-A44C-EA1F3C8B0E8A}"/>
              </a:ext>
            </a:extLst>
          </p:cNvPr>
          <p:cNvCxnSpPr>
            <a:cxnSpLocks/>
          </p:cNvCxnSpPr>
          <p:nvPr/>
        </p:nvCxnSpPr>
        <p:spPr>
          <a:xfrm>
            <a:off x="4754425" y="3897464"/>
            <a:ext cx="602974"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E22C3077-48CA-4E1A-8D00-1B4F3568AD12}"/>
              </a:ext>
            </a:extLst>
          </p:cNvPr>
          <p:cNvCxnSpPr>
            <a:cxnSpLocks/>
          </p:cNvCxnSpPr>
          <p:nvPr/>
        </p:nvCxnSpPr>
        <p:spPr>
          <a:xfrm>
            <a:off x="5565913" y="4287078"/>
            <a:ext cx="178904" cy="0"/>
          </a:xfrm>
          <a:prstGeom prst="line">
            <a:avLst/>
          </a:prstGeom>
          <a:ln w="28575"/>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09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610" y="830492"/>
            <a:ext cx="10573555" cy="1631216"/>
          </a:xfrm>
          <a:prstGeom prst="rect">
            <a:avLst/>
          </a:prstGeom>
          <a:noFill/>
        </p:spPr>
        <p:txBody>
          <a:bodyPr wrap="square" rtlCol="0">
            <a:spAutoFit/>
          </a:bodyPr>
          <a:lstStyle/>
          <a:p>
            <a:pPr algn="ctr"/>
            <a:r>
              <a:rPr lang="en-GB" sz="3600" b="1" dirty="0">
                <a:solidFill>
                  <a:srgbClr val="00B050"/>
                </a:solidFill>
              </a:rPr>
              <a:t>Adjectives</a:t>
            </a:r>
            <a:r>
              <a:rPr lang="en-GB" sz="3200" b="1" dirty="0"/>
              <a:t> </a:t>
            </a:r>
          </a:p>
          <a:p>
            <a:pPr algn="ctr"/>
            <a:r>
              <a:rPr lang="en-GB" sz="2800" dirty="0">
                <a:cs typeface="Arial" panose="020B0604020202020204" pitchFamily="34" charset="0"/>
              </a:rPr>
              <a:t>An </a:t>
            </a:r>
            <a:r>
              <a:rPr lang="en-GB" sz="2800" dirty="0">
                <a:solidFill>
                  <a:srgbClr val="00B050"/>
                </a:solidFill>
                <a:cs typeface="Arial" panose="020B0604020202020204" pitchFamily="34" charset="0"/>
              </a:rPr>
              <a:t>adjective</a:t>
            </a:r>
            <a:r>
              <a:rPr lang="en-GB" sz="2800" dirty="0">
                <a:cs typeface="Arial" panose="020B0604020202020204" pitchFamily="34" charset="0"/>
              </a:rPr>
              <a:t> is a describing word.  </a:t>
            </a:r>
          </a:p>
          <a:p>
            <a:pPr algn="ctr"/>
            <a:r>
              <a:rPr lang="en-GB" sz="2800" dirty="0">
                <a:cs typeface="Arial" panose="020B0604020202020204" pitchFamily="34" charset="0"/>
              </a:rPr>
              <a:t>It tells you more about a </a:t>
            </a:r>
            <a:r>
              <a:rPr lang="en-GB" sz="2800" dirty="0">
                <a:solidFill>
                  <a:srgbClr val="0000FF"/>
                </a:solidFill>
                <a:cs typeface="Arial" panose="020B0604020202020204" pitchFamily="34" charset="0"/>
              </a:rPr>
              <a:t>noun</a:t>
            </a:r>
            <a:r>
              <a:rPr lang="en-GB" sz="2800" dirty="0">
                <a:cs typeface="Arial" panose="020B0604020202020204" pitchFamily="34" charset="0"/>
              </a:rPr>
              <a:t>.</a:t>
            </a:r>
            <a:endParaRPr lang="en-GB" sz="2800" dirty="0"/>
          </a:p>
          <a:p>
            <a:pPr algn="ctr">
              <a:spcAft>
                <a:spcPts val="0"/>
              </a:spcAft>
            </a:pPr>
            <a:endParaRPr lang="en-GB" sz="800" dirty="0">
              <a:latin typeface="Times New Roman" panose="02020603050405020304" pitchFamily="18" charset="0"/>
              <a:ea typeface="Times New Roman" panose="02020603050405020304" pitchFamily="18" charset="0"/>
            </a:endParaRPr>
          </a:p>
        </p:txBody>
      </p:sp>
      <p:sp>
        <p:nvSpPr>
          <p:cNvPr id="5" name="TextBox 4"/>
          <p:cNvSpPr txBox="1"/>
          <p:nvPr/>
        </p:nvSpPr>
        <p:spPr>
          <a:xfrm>
            <a:off x="4263477" y="2566045"/>
            <a:ext cx="3617822" cy="1815882"/>
          </a:xfrm>
          <a:prstGeom prst="rect">
            <a:avLst/>
          </a:prstGeom>
          <a:noFill/>
        </p:spPr>
        <p:txBody>
          <a:bodyPr wrap="square" rtlCol="0">
            <a:spAutoFit/>
          </a:bodyPr>
          <a:lstStyle/>
          <a:p>
            <a:pPr algn="ctr"/>
            <a:r>
              <a:rPr lang="en-GB" sz="2800" i="1" dirty="0">
                <a:latin typeface="+mj-lt"/>
              </a:rPr>
              <a:t>those </a:t>
            </a:r>
            <a:r>
              <a:rPr lang="en-GB" sz="2800" i="1" dirty="0">
                <a:solidFill>
                  <a:srgbClr val="00B050"/>
                </a:solidFill>
                <a:latin typeface="+mj-lt"/>
              </a:rPr>
              <a:t>funny</a:t>
            </a:r>
            <a:r>
              <a:rPr lang="en-GB" sz="2800" i="1" dirty="0">
                <a:latin typeface="+mj-lt"/>
              </a:rPr>
              <a:t> </a:t>
            </a:r>
            <a:r>
              <a:rPr lang="en-GB" sz="2800" i="1" dirty="0">
                <a:solidFill>
                  <a:srgbClr val="0000FF"/>
                </a:solidFill>
                <a:latin typeface="+mj-lt"/>
              </a:rPr>
              <a:t>clothes</a:t>
            </a:r>
            <a:endParaRPr lang="en-GB" sz="2800" i="1" dirty="0">
              <a:latin typeface="+mj-lt"/>
            </a:endParaRPr>
          </a:p>
          <a:p>
            <a:pPr algn="ctr"/>
            <a:r>
              <a:rPr lang="en-GB" sz="2800" i="1" dirty="0">
                <a:latin typeface="+mj-lt"/>
              </a:rPr>
              <a:t>some </a:t>
            </a:r>
            <a:r>
              <a:rPr lang="en-GB" sz="2800" i="1" dirty="0">
                <a:solidFill>
                  <a:srgbClr val="00B050"/>
                </a:solidFill>
                <a:latin typeface="+mj-lt"/>
              </a:rPr>
              <a:t>mysterious</a:t>
            </a:r>
            <a:r>
              <a:rPr lang="en-GB" sz="2800" i="1" dirty="0">
                <a:latin typeface="+mj-lt"/>
              </a:rPr>
              <a:t> </a:t>
            </a:r>
            <a:r>
              <a:rPr lang="en-GB" sz="2800" i="1" dirty="0">
                <a:solidFill>
                  <a:srgbClr val="0000FF"/>
                </a:solidFill>
                <a:latin typeface="+mj-lt"/>
              </a:rPr>
              <a:t>news</a:t>
            </a:r>
            <a:endParaRPr lang="en-GB" sz="2800" i="1" dirty="0">
              <a:latin typeface="+mj-lt"/>
            </a:endParaRPr>
          </a:p>
          <a:p>
            <a:pPr algn="ctr"/>
            <a:r>
              <a:rPr lang="en-GB" sz="2800" i="1" dirty="0">
                <a:latin typeface="+mj-lt"/>
              </a:rPr>
              <a:t>a </a:t>
            </a:r>
            <a:r>
              <a:rPr lang="en-GB" sz="2800" i="1" dirty="0">
                <a:solidFill>
                  <a:srgbClr val="00B050"/>
                </a:solidFill>
                <a:latin typeface="+mj-lt"/>
              </a:rPr>
              <a:t>nice</a:t>
            </a:r>
            <a:r>
              <a:rPr lang="en-GB" sz="2800" i="1" dirty="0">
                <a:latin typeface="+mj-lt"/>
              </a:rPr>
              <a:t>,</a:t>
            </a:r>
            <a:r>
              <a:rPr lang="en-GB" sz="2800" i="1" dirty="0">
                <a:solidFill>
                  <a:srgbClr val="00B050"/>
                </a:solidFill>
                <a:latin typeface="+mj-lt"/>
              </a:rPr>
              <a:t> normal</a:t>
            </a:r>
            <a:r>
              <a:rPr lang="en-GB" sz="2800" i="1" dirty="0">
                <a:latin typeface="+mj-lt"/>
              </a:rPr>
              <a:t> </a:t>
            </a:r>
            <a:r>
              <a:rPr lang="en-GB" sz="2800" i="1" dirty="0">
                <a:solidFill>
                  <a:srgbClr val="0000FF"/>
                </a:solidFill>
                <a:latin typeface="+mj-lt"/>
              </a:rPr>
              <a:t>day</a:t>
            </a:r>
          </a:p>
          <a:p>
            <a:pPr algn="ctr"/>
            <a:r>
              <a:rPr lang="en-GB" sz="2800" i="1" dirty="0">
                <a:latin typeface="+mj-lt"/>
              </a:rPr>
              <a:t>her </a:t>
            </a:r>
            <a:r>
              <a:rPr lang="en-GB" sz="2800" i="1" dirty="0">
                <a:solidFill>
                  <a:srgbClr val="00B050"/>
                </a:solidFill>
                <a:latin typeface="+mj-lt"/>
              </a:rPr>
              <a:t>pursed</a:t>
            </a:r>
            <a:r>
              <a:rPr lang="en-GB" sz="2800" i="1" dirty="0">
                <a:solidFill>
                  <a:srgbClr val="0000FF"/>
                </a:solidFill>
                <a:latin typeface="+mj-lt"/>
              </a:rPr>
              <a:t> lips</a:t>
            </a: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2307148" y="5271002"/>
            <a:ext cx="7530477" cy="523220"/>
          </a:xfrm>
          <a:prstGeom prst="rect">
            <a:avLst/>
          </a:prstGeom>
          <a:noFill/>
        </p:spPr>
        <p:txBody>
          <a:bodyPr wrap="square" rtlCol="0">
            <a:spAutoFit/>
          </a:bodyPr>
          <a:lstStyle/>
          <a:p>
            <a:pPr algn="ctr">
              <a:spcAft>
                <a:spcPts val="0"/>
              </a:spcAft>
            </a:pPr>
            <a:r>
              <a:rPr lang="en-GB" sz="2800" dirty="0">
                <a:solidFill>
                  <a:srgbClr val="00B050"/>
                </a:solidFill>
                <a:latin typeface="Calibri" panose="020F0502020204030204" pitchFamily="34" charset="0"/>
                <a:ea typeface="Times New Roman" panose="02020603050405020304" pitchFamily="18" charset="0"/>
                <a:cs typeface="Arial" panose="020B0604020202020204" pitchFamily="34" charset="0"/>
              </a:rPr>
              <a:t>Adjectives</a:t>
            </a:r>
            <a:r>
              <a:rPr lang="en-GB" sz="2800" dirty="0">
                <a:latin typeface="Calibri" panose="020F0502020204030204" pitchFamily="34" charset="0"/>
                <a:ea typeface="Times New Roman" panose="02020603050405020304" pitchFamily="18" charset="0"/>
                <a:cs typeface="Arial" panose="020B0604020202020204" pitchFamily="34" charset="0"/>
              </a:rPr>
              <a:t> sometimes come next to ‘their’ </a:t>
            </a:r>
            <a:r>
              <a:rPr lang="en-GB" sz="2800" dirty="0">
                <a:solidFill>
                  <a:srgbClr val="0000FF"/>
                </a:solidFill>
                <a:latin typeface="Calibri" panose="020F0502020204030204" pitchFamily="34" charset="0"/>
                <a:ea typeface="Times New Roman" panose="02020603050405020304" pitchFamily="18" charset="0"/>
                <a:cs typeface="Arial" panose="020B0604020202020204" pitchFamily="34" charset="0"/>
              </a:rPr>
              <a:t>nouns</a:t>
            </a:r>
            <a:r>
              <a:rPr lang="en-GB" sz="2800" dirty="0">
                <a:latin typeface="Calibri" panose="020F0502020204030204" pitchFamily="34" charset="0"/>
                <a:ea typeface="Times New Roman" panose="02020603050405020304" pitchFamily="18" charset="0"/>
                <a:cs typeface="Arial" panose="020B0604020202020204" pitchFamily="34" charset="0"/>
              </a:rPr>
              <a:t>…</a:t>
            </a:r>
            <a:endParaRPr lang="en-GB" sz="1000" dirty="0">
              <a:latin typeface="Times New Roman" panose="02020603050405020304" pitchFamily="18" charset="0"/>
              <a:ea typeface="Times New Roman" panose="02020603050405020304" pitchFamily="18" charset="0"/>
            </a:endParaRPr>
          </a:p>
        </p:txBody>
      </p:sp>
      <p:sp>
        <p:nvSpPr>
          <p:cNvPr id="9" name="TextBox 8"/>
          <p:cNvSpPr txBox="1"/>
          <p:nvPr/>
        </p:nvSpPr>
        <p:spPr>
          <a:xfrm>
            <a:off x="3907347" y="5725562"/>
            <a:ext cx="4330077" cy="523220"/>
          </a:xfrm>
          <a:prstGeom prst="rect">
            <a:avLst/>
          </a:prstGeom>
          <a:noFill/>
        </p:spPr>
        <p:txBody>
          <a:bodyPr wrap="square" rtlCol="0">
            <a:spAutoFit/>
          </a:bodyPr>
          <a:lstStyle/>
          <a:p>
            <a:pPr algn="ctr">
              <a:spcAft>
                <a:spcPts val="0"/>
              </a:spcAft>
            </a:pPr>
            <a:r>
              <a:rPr lang="en-GB" sz="2800" i="1" dirty="0">
                <a:latin typeface="Calibri" panose="020F0502020204030204" pitchFamily="34" charset="0"/>
                <a:ea typeface="Times New Roman" panose="02020603050405020304" pitchFamily="18" charset="0"/>
                <a:cs typeface="Arial" panose="020B0604020202020204" pitchFamily="34" charset="0"/>
              </a:rPr>
              <a:t>but sometimes they do not.</a:t>
            </a:r>
            <a:endParaRPr lang="en-GB" sz="2800" i="1" dirty="0">
              <a:latin typeface="Times New Roman" panose="02020603050405020304" pitchFamily="18" charset="0"/>
              <a:ea typeface="Times New Roman" panose="02020603050405020304" pitchFamily="18" charset="0"/>
            </a:endParaRPr>
          </a:p>
        </p:txBody>
      </p:sp>
      <p:sp>
        <p:nvSpPr>
          <p:cNvPr id="10" name="TextBox 9"/>
          <p:cNvSpPr txBox="1"/>
          <p:nvPr/>
        </p:nvSpPr>
        <p:spPr>
          <a:xfrm>
            <a:off x="4103562" y="4487220"/>
            <a:ext cx="3937645" cy="523220"/>
          </a:xfrm>
          <a:prstGeom prst="rect">
            <a:avLst/>
          </a:prstGeom>
          <a:noFill/>
        </p:spPr>
        <p:txBody>
          <a:bodyPr wrap="square" rtlCol="0">
            <a:spAutoFit/>
          </a:bodyPr>
          <a:lstStyle/>
          <a:p>
            <a:pPr algn="ctr"/>
            <a:r>
              <a:rPr lang="en-GB" sz="2800" i="1" dirty="0">
                <a:latin typeface="+mj-lt"/>
              </a:rPr>
              <a:t>The </a:t>
            </a:r>
            <a:r>
              <a:rPr lang="en-GB" sz="2800" i="1" dirty="0">
                <a:solidFill>
                  <a:srgbClr val="0000FF"/>
                </a:solidFill>
                <a:latin typeface="+mj-lt"/>
              </a:rPr>
              <a:t>clothes</a:t>
            </a:r>
            <a:r>
              <a:rPr lang="en-GB" sz="2800" i="1" dirty="0">
                <a:latin typeface="+mj-lt"/>
              </a:rPr>
              <a:t> were </a:t>
            </a:r>
            <a:r>
              <a:rPr lang="en-GB" sz="2800" i="1" dirty="0">
                <a:solidFill>
                  <a:srgbClr val="00B050"/>
                </a:solidFill>
                <a:latin typeface="+mj-lt"/>
              </a:rPr>
              <a:t>funny</a:t>
            </a:r>
            <a:r>
              <a:rPr lang="en-GB" sz="2800" i="1" dirty="0">
                <a:latin typeface="+mj-lt"/>
              </a:rPr>
              <a:t>.</a:t>
            </a:r>
          </a:p>
        </p:txBody>
      </p:sp>
      <p:sp>
        <p:nvSpPr>
          <p:cNvPr id="12" name="Rectangle 11">
            <a:extLst>
              <a:ext uri="{FF2B5EF4-FFF2-40B4-BE49-F238E27FC236}">
                <a16:creationId xmlns:a16="http://schemas.microsoft.com/office/drawing/2014/main" id="{EE722FA7-047D-48C1-9214-846693819F2B}"/>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pic>
        <p:nvPicPr>
          <p:cNvPr id="4" name="Picture 3" descr="A close up of a logo&#10;&#10;Description generated with very high confidence">
            <a:extLst>
              <a:ext uri="{FF2B5EF4-FFF2-40B4-BE49-F238E27FC236}">
                <a16:creationId xmlns:a16="http://schemas.microsoft.com/office/drawing/2014/main" id="{1E8B8900-340D-4023-9640-E914059B44DF}"/>
              </a:ext>
            </a:extLst>
          </p:cNvPr>
          <p:cNvPicPr>
            <a:picLocks noChangeAspect="1"/>
          </p:cNvPicPr>
          <p:nvPr/>
        </p:nvPicPr>
        <p:blipFill>
          <a:blip r:embed="rId3">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768885" y="726155"/>
            <a:ext cx="1733683" cy="1628321"/>
          </a:xfrm>
          <a:prstGeom prst="rect">
            <a:avLst/>
          </a:prstGeom>
        </p:spPr>
      </p:pic>
    </p:spTree>
    <p:extLst>
      <p:ext uri="{BB962C8B-B14F-4D97-AF65-F5344CB8AC3E}">
        <p14:creationId xmlns:p14="http://schemas.microsoft.com/office/powerpoint/2010/main" val="192927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8" grpId="0"/>
      <p:bldP spid="9" grpId="0"/>
      <p:bldP spid="10"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42286" y="801715"/>
            <a:ext cx="1869912" cy="646331"/>
          </a:xfrm>
          <a:prstGeom prst="rect">
            <a:avLst/>
          </a:prstGeom>
          <a:noFill/>
        </p:spPr>
        <p:txBody>
          <a:bodyPr wrap="square" rtlCol="0">
            <a:spAutoFit/>
          </a:bodyPr>
          <a:lstStyle/>
          <a:p>
            <a:r>
              <a:rPr lang="en-GB" sz="3600" b="1" dirty="0">
                <a:solidFill>
                  <a:srgbClr val="7030A0"/>
                </a:solidFill>
              </a:rPr>
              <a:t>Adverbs</a:t>
            </a:r>
            <a:r>
              <a:rPr lang="en-GB" sz="3600" b="1" dirty="0"/>
              <a:t> </a:t>
            </a: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3029242" y="1583232"/>
            <a:ext cx="6096000" cy="523220"/>
          </a:xfrm>
          <a:prstGeom prst="rect">
            <a:avLst/>
          </a:prstGeom>
        </p:spPr>
        <p:txBody>
          <a:bodyPr>
            <a:spAutoFit/>
          </a:bodyPr>
          <a:lstStyle/>
          <a:p>
            <a:r>
              <a:rPr lang="en-GB" sz="2800" dirty="0">
                <a:latin typeface="Calibri" panose="020F0502020204030204" pitchFamily="34" charset="0"/>
              </a:rPr>
              <a:t>An </a:t>
            </a:r>
            <a:r>
              <a:rPr lang="en-GB" sz="2800" dirty="0">
                <a:solidFill>
                  <a:srgbClr val="7030A0"/>
                </a:solidFill>
                <a:latin typeface="Calibri" panose="020F0502020204030204" pitchFamily="34" charset="0"/>
              </a:rPr>
              <a:t>adverb</a:t>
            </a:r>
            <a:r>
              <a:rPr lang="en-GB" sz="2800" dirty="0">
                <a:latin typeface="Calibri" panose="020F0502020204030204" pitchFamily="34" charset="0"/>
              </a:rPr>
              <a:t> tells you more about a </a:t>
            </a:r>
            <a:r>
              <a:rPr lang="en-GB" sz="2800" dirty="0">
                <a:solidFill>
                  <a:srgbClr val="008000"/>
                </a:solidFill>
                <a:latin typeface="Calibri" panose="020F0502020204030204" pitchFamily="34" charset="0"/>
              </a:rPr>
              <a:t>verb</a:t>
            </a:r>
            <a:r>
              <a:rPr lang="en-GB" sz="2800" dirty="0">
                <a:latin typeface="Calibri" panose="020F0502020204030204" pitchFamily="34" charset="0"/>
              </a:rPr>
              <a:t>.</a:t>
            </a:r>
            <a:endParaRPr lang="en-GB" sz="2800" dirty="0"/>
          </a:p>
        </p:txBody>
      </p:sp>
      <p:sp>
        <p:nvSpPr>
          <p:cNvPr id="12" name="Rectangle 11"/>
          <p:cNvSpPr/>
          <p:nvPr/>
        </p:nvSpPr>
        <p:spPr>
          <a:xfrm>
            <a:off x="2325765" y="2248988"/>
            <a:ext cx="1074333" cy="461665"/>
          </a:xfrm>
          <a:prstGeom prst="rect">
            <a:avLst/>
          </a:prstGeom>
        </p:spPr>
        <p:txBody>
          <a:bodyPr wrap="none">
            <a:spAutoFit/>
          </a:bodyPr>
          <a:lstStyle/>
          <a:p>
            <a:pPr lvl="0" algn="ctr"/>
            <a:r>
              <a:rPr lang="en-GB" sz="2400" i="1" dirty="0">
                <a:solidFill>
                  <a:srgbClr val="7030A0"/>
                </a:solidFill>
                <a:latin typeface="+mj-lt"/>
              </a:rPr>
              <a:t>sharply</a:t>
            </a:r>
          </a:p>
        </p:txBody>
      </p:sp>
      <p:sp>
        <p:nvSpPr>
          <p:cNvPr id="13" name="Rectangle 12"/>
          <p:cNvSpPr/>
          <p:nvPr/>
        </p:nvSpPr>
        <p:spPr>
          <a:xfrm>
            <a:off x="3870923" y="2248987"/>
            <a:ext cx="1164229" cy="461665"/>
          </a:xfrm>
          <a:prstGeom prst="rect">
            <a:avLst/>
          </a:prstGeom>
        </p:spPr>
        <p:txBody>
          <a:bodyPr wrap="none">
            <a:spAutoFit/>
          </a:bodyPr>
          <a:lstStyle/>
          <a:p>
            <a:pPr lvl="0" algn="ctr"/>
            <a:r>
              <a:rPr lang="en-GB" sz="2400" i="1" dirty="0">
                <a:solidFill>
                  <a:srgbClr val="7030A0"/>
                </a:solidFill>
                <a:latin typeface="+mj-lt"/>
              </a:rPr>
              <a:t>casually</a:t>
            </a:r>
          </a:p>
        </p:txBody>
      </p:sp>
      <p:sp>
        <p:nvSpPr>
          <p:cNvPr id="14" name="Rectangle 13"/>
          <p:cNvSpPr/>
          <p:nvPr/>
        </p:nvSpPr>
        <p:spPr>
          <a:xfrm>
            <a:off x="5441597" y="2239760"/>
            <a:ext cx="850939" cy="461665"/>
          </a:xfrm>
          <a:prstGeom prst="rect">
            <a:avLst/>
          </a:prstGeom>
        </p:spPr>
        <p:txBody>
          <a:bodyPr wrap="none">
            <a:spAutoFit/>
          </a:bodyPr>
          <a:lstStyle/>
          <a:p>
            <a:pPr lvl="0" algn="ctr"/>
            <a:r>
              <a:rPr lang="en-GB" sz="2400" i="1" dirty="0">
                <a:solidFill>
                  <a:srgbClr val="7030A0"/>
                </a:solidFill>
                <a:latin typeface="+mj-lt"/>
              </a:rPr>
              <a:t>stiffly</a:t>
            </a:r>
          </a:p>
        </p:txBody>
      </p:sp>
      <p:sp>
        <p:nvSpPr>
          <p:cNvPr id="15" name="Rectangle 14"/>
          <p:cNvSpPr/>
          <p:nvPr/>
        </p:nvSpPr>
        <p:spPr>
          <a:xfrm>
            <a:off x="6865973" y="2248988"/>
            <a:ext cx="1127232" cy="461665"/>
          </a:xfrm>
          <a:prstGeom prst="rect">
            <a:avLst/>
          </a:prstGeom>
        </p:spPr>
        <p:txBody>
          <a:bodyPr wrap="none">
            <a:spAutoFit/>
          </a:bodyPr>
          <a:lstStyle/>
          <a:p>
            <a:pPr lvl="0" algn="ctr"/>
            <a:r>
              <a:rPr lang="en-GB" sz="2400" i="1" dirty="0">
                <a:solidFill>
                  <a:srgbClr val="7030A0"/>
                </a:solidFill>
                <a:latin typeface="+mj-lt"/>
              </a:rPr>
              <a:t>horribly</a:t>
            </a:r>
          </a:p>
        </p:txBody>
      </p:sp>
      <p:sp>
        <p:nvSpPr>
          <p:cNvPr id="16" name="Rectangle 15"/>
          <p:cNvSpPr/>
          <p:nvPr/>
        </p:nvSpPr>
        <p:spPr>
          <a:xfrm>
            <a:off x="2862931" y="3724720"/>
            <a:ext cx="6037294" cy="461665"/>
          </a:xfrm>
          <a:prstGeom prst="rect">
            <a:avLst/>
          </a:prstGeom>
        </p:spPr>
        <p:txBody>
          <a:bodyPr wrap="none">
            <a:spAutoFit/>
          </a:bodyPr>
          <a:lstStyle/>
          <a:p>
            <a:r>
              <a:rPr lang="en-GB" sz="2400" i="1" dirty="0">
                <a:solidFill>
                  <a:schemeClr val="accent5">
                    <a:lumMod val="75000"/>
                  </a:schemeClr>
                </a:solidFill>
              </a:rPr>
              <a:t>Which</a:t>
            </a:r>
            <a:r>
              <a:rPr lang="en-GB" sz="2400" b="1" i="1" dirty="0">
                <a:solidFill>
                  <a:schemeClr val="accent5">
                    <a:lumMod val="75000"/>
                  </a:schemeClr>
                </a:solidFill>
              </a:rPr>
              <a:t> verb </a:t>
            </a:r>
            <a:r>
              <a:rPr lang="en-GB" sz="2400" i="1" dirty="0">
                <a:solidFill>
                  <a:schemeClr val="accent5">
                    <a:lumMod val="75000"/>
                  </a:schemeClr>
                </a:solidFill>
              </a:rPr>
              <a:t>is being modified by the </a:t>
            </a:r>
            <a:r>
              <a:rPr lang="en-GB" sz="2400" b="1" i="1" dirty="0">
                <a:solidFill>
                  <a:schemeClr val="accent5">
                    <a:lumMod val="75000"/>
                  </a:schemeClr>
                </a:solidFill>
              </a:rPr>
              <a:t>adverbs</a:t>
            </a:r>
            <a:r>
              <a:rPr lang="en-GB" sz="2400" i="1" dirty="0">
                <a:solidFill>
                  <a:schemeClr val="accent5">
                    <a:lumMod val="75000"/>
                  </a:schemeClr>
                </a:solidFill>
              </a:rPr>
              <a:t>?</a:t>
            </a:r>
          </a:p>
        </p:txBody>
      </p:sp>
      <p:sp>
        <p:nvSpPr>
          <p:cNvPr id="18" name="Rectangle 17"/>
          <p:cNvSpPr/>
          <p:nvPr/>
        </p:nvSpPr>
        <p:spPr>
          <a:xfrm>
            <a:off x="913604" y="2903153"/>
            <a:ext cx="2909451" cy="461665"/>
          </a:xfrm>
          <a:prstGeom prst="rect">
            <a:avLst/>
          </a:prstGeom>
        </p:spPr>
        <p:txBody>
          <a:bodyPr wrap="none">
            <a:spAutoFit/>
          </a:bodyPr>
          <a:lstStyle/>
          <a:p>
            <a:pPr lvl="0" algn="ctr"/>
            <a:r>
              <a:rPr lang="en-GB" sz="2400" i="1" dirty="0">
                <a:latin typeface="+mj-lt"/>
              </a:rPr>
              <a:t>“No,” she said </a:t>
            </a:r>
            <a:r>
              <a:rPr lang="en-GB" sz="2400" i="1" dirty="0">
                <a:solidFill>
                  <a:srgbClr val="7030A0"/>
                </a:solidFill>
                <a:latin typeface="+mj-lt"/>
              </a:rPr>
              <a:t>sharply.</a:t>
            </a:r>
          </a:p>
        </p:txBody>
      </p:sp>
      <p:sp>
        <p:nvSpPr>
          <p:cNvPr id="19" name="Rectangle 18"/>
          <p:cNvSpPr/>
          <p:nvPr/>
        </p:nvSpPr>
        <p:spPr>
          <a:xfrm>
            <a:off x="3945376" y="2903262"/>
            <a:ext cx="4263731" cy="461665"/>
          </a:xfrm>
          <a:prstGeom prst="rect">
            <a:avLst/>
          </a:prstGeom>
        </p:spPr>
        <p:txBody>
          <a:bodyPr wrap="none">
            <a:spAutoFit/>
          </a:bodyPr>
          <a:lstStyle/>
          <a:p>
            <a:pPr lvl="0" algn="ctr"/>
            <a:r>
              <a:rPr lang="en-GB" sz="2400" i="1" dirty="0">
                <a:latin typeface="+mj-lt"/>
              </a:rPr>
              <a:t>He spoke as </a:t>
            </a:r>
            <a:r>
              <a:rPr lang="en-GB" sz="2400" i="1" dirty="0">
                <a:solidFill>
                  <a:srgbClr val="7030A0"/>
                </a:solidFill>
                <a:latin typeface="+mj-lt"/>
              </a:rPr>
              <a:t>casually</a:t>
            </a:r>
            <a:r>
              <a:rPr lang="en-GB" sz="2400" i="1" dirty="0">
                <a:solidFill>
                  <a:srgbClr val="0000FF"/>
                </a:solidFill>
                <a:latin typeface="+mj-lt"/>
              </a:rPr>
              <a:t> </a:t>
            </a:r>
            <a:r>
              <a:rPr lang="en-GB" sz="2400" i="1" dirty="0">
                <a:latin typeface="+mj-lt"/>
              </a:rPr>
              <a:t>as he could.</a:t>
            </a:r>
            <a:r>
              <a:rPr lang="en-GB" sz="2400" i="1" dirty="0">
                <a:solidFill>
                  <a:srgbClr val="00B050"/>
                </a:solidFill>
                <a:latin typeface="+mj-lt"/>
              </a:rPr>
              <a:t> </a:t>
            </a:r>
            <a:endParaRPr lang="en-GB" sz="2400" i="1" dirty="0">
              <a:solidFill>
                <a:srgbClr val="7030A0"/>
              </a:solidFill>
              <a:latin typeface="+mj-lt"/>
            </a:endParaRPr>
          </a:p>
        </p:txBody>
      </p:sp>
      <p:sp>
        <p:nvSpPr>
          <p:cNvPr id="20" name="Rectangle 19"/>
          <p:cNvSpPr/>
          <p:nvPr/>
        </p:nvSpPr>
        <p:spPr>
          <a:xfrm>
            <a:off x="8688427" y="2897484"/>
            <a:ext cx="2596929" cy="461665"/>
          </a:xfrm>
          <a:prstGeom prst="rect">
            <a:avLst/>
          </a:prstGeom>
        </p:spPr>
        <p:txBody>
          <a:bodyPr wrap="none">
            <a:spAutoFit/>
          </a:bodyPr>
          <a:lstStyle/>
          <a:p>
            <a:pPr lvl="0" algn="ctr"/>
            <a:r>
              <a:rPr lang="en-GB" sz="2400" i="1" dirty="0">
                <a:latin typeface="+mj-lt"/>
              </a:rPr>
              <a:t>His heart sank </a:t>
            </a:r>
            <a:r>
              <a:rPr lang="en-GB" sz="2400" i="1" dirty="0">
                <a:solidFill>
                  <a:srgbClr val="7030A0"/>
                </a:solidFill>
                <a:latin typeface="+mj-lt"/>
              </a:rPr>
              <a:t>fast</a:t>
            </a:r>
            <a:r>
              <a:rPr lang="en-GB" sz="2400" i="1" dirty="0">
                <a:solidFill>
                  <a:srgbClr val="0000FF"/>
                </a:solidFill>
                <a:latin typeface="+mj-lt"/>
              </a:rPr>
              <a:t>.</a:t>
            </a:r>
            <a:r>
              <a:rPr lang="en-GB" sz="2400" i="1" dirty="0">
                <a:solidFill>
                  <a:srgbClr val="00B050"/>
                </a:solidFill>
                <a:latin typeface="+mj-lt"/>
              </a:rPr>
              <a:t> </a:t>
            </a:r>
            <a:endParaRPr lang="en-GB" sz="2400" i="1" dirty="0">
              <a:solidFill>
                <a:srgbClr val="7030A0"/>
              </a:solidFill>
              <a:latin typeface="+mj-lt"/>
            </a:endParaRPr>
          </a:p>
        </p:txBody>
      </p:sp>
      <p:sp>
        <p:nvSpPr>
          <p:cNvPr id="21" name="Rectangle 20">
            <a:extLst>
              <a:ext uri="{FF2B5EF4-FFF2-40B4-BE49-F238E27FC236}">
                <a16:creationId xmlns:a16="http://schemas.microsoft.com/office/drawing/2014/main" id="{D80A3334-AB2A-470B-80E7-79AACC5D7F2C}"/>
              </a:ext>
            </a:extLst>
          </p:cNvPr>
          <p:cNvSpPr/>
          <p:nvPr/>
        </p:nvSpPr>
        <p:spPr>
          <a:xfrm>
            <a:off x="10607729" y="6504993"/>
            <a:ext cx="1547218"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28" name="Rectangle 27">
            <a:extLst>
              <a:ext uri="{FF2B5EF4-FFF2-40B4-BE49-F238E27FC236}">
                <a16:creationId xmlns:a16="http://schemas.microsoft.com/office/drawing/2014/main" id="{9A0FCC2D-1248-474D-8FB0-C871F9453506}"/>
              </a:ext>
            </a:extLst>
          </p:cNvPr>
          <p:cNvSpPr/>
          <p:nvPr/>
        </p:nvSpPr>
        <p:spPr>
          <a:xfrm>
            <a:off x="8666376" y="2237624"/>
            <a:ext cx="642869" cy="461665"/>
          </a:xfrm>
          <a:prstGeom prst="rect">
            <a:avLst/>
          </a:prstGeom>
        </p:spPr>
        <p:txBody>
          <a:bodyPr wrap="none">
            <a:spAutoFit/>
          </a:bodyPr>
          <a:lstStyle/>
          <a:p>
            <a:pPr lvl="0" algn="ctr"/>
            <a:r>
              <a:rPr lang="en-GB" sz="2400" i="1" dirty="0">
                <a:solidFill>
                  <a:srgbClr val="7030A0"/>
                </a:solidFill>
                <a:latin typeface="+mj-lt"/>
              </a:rPr>
              <a:t>fast</a:t>
            </a:r>
          </a:p>
        </p:txBody>
      </p:sp>
    </p:spTree>
    <p:extLst>
      <p:ext uri="{BB962C8B-B14F-4D97-AF65-F5344CB8AC3E}">
        <p14:creationId xmlns:p14="http://schemas.microsoft.com/office/powerpoint/2010/main" val="1682571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ppt_x"/>
                                          </p:val>
                                        </p:tav>
                                        <p:tav tm="100000">
                                          <p:val>
                                            <p:strVal val="#ppt_x"/>
                                          </p:val>
                                        </p:tav>
                                      </p:tavLst>
                                    </p:anim>
                                    <p:anim calcmode="lin" valueType="num">
                                      <p:cBhvr additive="base">
                                        <p:cTn id="2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ppt_x"/>
                                          </p:val>
                                        </p:tav>
                                        <p:tav tm="100000">
                                          <p:val>
                                            <p:strVal val="#ppt_x"/>
                                          </p:val>
                                        </p:tav>
                                      </p:tavLst>
                                    </p:anim>
                                    <p:anim calcmode="lin" valueType="num">
                                      <p:cBhvr additive="base">
                                        <p:cTn id="4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anim calcmode="lin" valueType="num">
                                      <p:cBhvr>
                                        <p:cTn id="46" dur="1000" fill="hold"/>
                                        <p:tgtEl>
                                          <p:spTgt spid="16"/>
                                        </p:tgtEl>
                                        <p:attrNameLst>
                                          <p:attrName>ppt_x</p:attrName>
                                        </p:attrNameLst>
                                      </p:cBhvr>
                                      <p:tavLst>
                                        <p:tav tm="0">
                                          <p:val>
                                            <p:strVal val="#ppt_x"/>
                                          </p:val>
                                        </p:tav>
                                        <p:tav tm="100000">
                                          <p:val>
                                            <p:strVal val="#ppt_x"/>
                                          </p:val>
                                        </p:tav>
                                      </p:tavLst>
                                    </p:anim>
                                    <p:anim calcmode="lin" valueType="num">
                                      <p:cBhvr>
                                        <p:cTn id="4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8" grpId="0"/>
      <p:bldP spid="19" grpId="0"/>
      <p:bldP spid="20"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42286" y="801715"/>
            <a:ext cx="1869912" cy="646331"/>
          </a:xfrm>
          <a:prstGeom prst="rect">
            <a:avLst/>
          </a:prstGeom>
          <a:noFill/>
        </p:spPr>
        <p:txBody>
          <a:bodyPr wrap="square" rtlCol="0">
            <a:spAutoFit/>
          </a:bodyPr>
          <a:lstStyle/>
          <a:p>
            <a:r>
              <a:rPr lang="en-GB" sz="3600" b="1" dirty="0">
                <a:solidFill>
                  <a:srgbClr val="7030A0"/>
                </a:solidFill>
              </a:rPr>
              <a:t>Adverbs</a:t>
            </a:r>
            <a:r>
              <a:rPr lang="en-GB" sz="3600" b="1" dirty="0"/>
              <a:t> </a:t>
            </a: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3029242" y="1583232"/>
            <a:ext cx="6096000" cy="523220"/>
          </a:xfrm>
          <a:prstGeom prst="rect">
            <a:avLst/>
          </a:prstGeom>
        </p:spPr>
        <p:txBody>
          <a:bodyPr>
            <a:spAutoFit/>
          </a:bodyPr>
          <a:lstStyle/>
          <a:p>
            <a:r>
              <a:rPr lang="en-GB" sz="2800" dirty="0">
                <a:latin typeface="Calibri" panose="020F0502020204030204" pitchFamily="34" charset="0"/>
              </a:rPr>
              <a:t>An </a:t>
            </a:r>
            <a:r>
              <a:rPr lang="en-GB" sz="2800" dirty="0">
                <a:solidFill>
                  <a:srgbClr val="7030A0"/>
                </a:solidFill>
                <a:latin typeface="Calibri" panose="020F0502020204030204" pitchFamily="34" charset="0"/>
              </a:rPr>
              <a:t>adverb</a:t>
            </a:r>
            <a:r>
              <a:rPr lang="en-GB" sz="2800" dirty="0">
                <a:latin typeface="Calibri" panose="020F0502020204030204" pitchFamily="34" charset="0"/>
              </a:rPr>
              <a:t> tells you more about a </a:t>
            </a:r>
            <a:r>
              <a:rPr lang="en-GB" sz="2800" dirty="0">
                <a:solidFill>
                  <a:srgbClr val="008000"/>
                </a:solidFill>
                <a:latin typeface="Calibri" panose="020F0502020204030204" pitchFamily="34" charset="0"/>
              </a:rPr>
              <a:t>verb</a:t>
            </a:r>
            <a:r>
              <a:rPr lang="en-GB" sz="2800" dirty="0">
                <a:latin typeface="Calibri" panose="020F0502020204030204" pitchFamily="34" charset="0"/>
              </a:rPr>
              <a:t>.</a:t>
            </a:r>
            <a:endParaRPr lang="en-GB" sz="2800" dirty="0"/>
          </a:p>
        </p:txBody>
      </p:sp>
      <p:sp>
        <p:nvSpPr>
          <p:cNvPr id="12" name="Rectangle 11"/>
          <p:cNvSpPr/>
          <p:nvPr/>
        </p:nvSpPr>
        <p:spPr>
          <a:xfrm>
            <a:off x="2325765" y="2248988"/>
            <a:ext cx="1074333" cy="461665"/>
          </a:xfrm>
          <a:prstGeom prst="rect">
            <a:avLst/>
          </a:prstGeom>
        </p:spPr>
        <p:txBody>
          <a:bodyPr wrap="none">
            <a:spAutoFit/>
          </a:bodyPr>
          <a:lstStyle/>
          <a:p>
            <a:pPr lvl="0" algn="ctr"/>
            <a:r>
              <a:rPr lang="en-GB" sz="2400" i="1" dirty="0">
                <a:solidFill>
                  <a:srgbClr val="7030A0"/>
                </a:solidFill>
                <a:latin typeface="+mj-lt"/>
              </a:rPr>
              <a:t>sharply</a:t>
            </a:r>
          </a:p>
        </p:txBody>
      </p:sp>
      <p:sp>
        <p:nvSpPr>
          <p:cNvPr id="13" name="Rectangle 12"/>
          <p:cNvSpPr/>
          <p:nvPr/>
        </p:nvSpPr>
        <p:spPr>
          <a:xfrm>
            <a:off x="3870923" y="2248987"/>
            <a:ext cx="1164229" cy="461665"/>
          </a:xfrm>
          <a:prstGeom prst="rect">
            <a:avLst/>
          </a:prstGeom>
        </p:spPr>
        <p:txBody>
          <a:bodyPr wrap="none">
            <a:spAutoFit/>
          </a:bodyPr>
          <a:lstStyle/>
          <a:p>
            <a:pPr lvl="0" algn="ctr"/>
            <a:r>
              <a:rPr lang="en-GB" sz="2400" i="1" dirty="0">
                <a:solidFill>
                  <a:srgbClr val="7030A0"/>
                </a:solidFill>
                <a:latin typeface="+mj-lt"/>
              </a:rPr>
              <a:t>casually</a:t>
            </a:r>
          </a:p>
        </p:txBody>
      </p:sp>
      <p:sp>
        <p:nvSpPr>
          <p:cNvPr id="14" name="Rectangle 13"/>
          <p:cNvSpPr/>
          <p:nvPr/>
        </p:nvSpPr>
        <p:spPr>
          <a:xfrm>
            <a:off x="5441597" y="2239760"/>
            <a:ext cx="850939" cy="461665"/>
          </a:xfrm>
          <a:prstGeom prst="rect">
            <a:avLst/>
          </a:prstGeom>
        </p:spPr>
        <p:txBody>
          <a:bodyPr wrap="none">
            <a:spAutoFit/>
          </a:bodyPr>
          <a:lstStyle/>
          <a:p>
            <a:pPr lvl="0" algn="ctr"/>
            <a:r>
              <a:rPr lang="en-GB" sz="2400" i="1" dirty="0">
                <a:solidFill>
                  <a:srgbClr val="7030A0"/>
                </a:solidFill>
                <a:latin typeface="+mj-lt"/>
              </a:rPr>
              <a:t>stiffly</a:t>
            </a:r>
          </a:p>
        </p:txBody>
      </p:sp>
      <p:sp>
        <p:nvSpPr>
          <p:cNvPr id="15" name="Rectangle 14"/>
          <p:cNvSpPr/>
          <p:nvPr/>
        </p:nvSpPr>
        <p:spPr>
          <a:xfrm>
            <a:off x="6865973" y="2248988"/>
            <a:ext cx="1127232" cy="461665"/>
          </a:xfrm>
          <a:prstGeom prst="rect">
            <a:avLst/>
          </a:prstGeom>
        </p:spPr>
        <p:txBody>
          <a:bodyPr wrap="none">
            <a:spAutoFit/>
          </a:bodyPr>
          <a:lstStyle/>
          <a:p>
            <a:pPr lvl="0" algn="ctr"/>
            <a:r>
              <a:rPr lang="en-GB" sz="2400" i="1" dirty="0">
                <a:solidFill>
                  <a:srgbClr val="7030A0"/>
                </a:solidFill>
                <a:latin typeface="+mj-lt"/>
              </a:rPr>
              <a:t>horribly</a:t>
            </a:r>
          </a:p>
        </p:txBody>
      </p:sp>
      <p:sp>
        <p:nvSpPr>
          <p:cNvPr id="16" name="Rectangle 15"/>
          <p:cNvSpPr/>
          <p:nvPr/>
        </p:nvSpPr>
        <p:spPr>
          <a:xfrm>
            <a:off x="2862931" y="3724720"/>
            <a:ext cx="6037294" cy="461665"/>
          </a:xfrm>
          <a:prstGeom prst="rect">
            <a:avLst/>
          </a:prstGeom>
        </p:spPr>
        <p:txBody>
          <a:bodyPr wrap="none">
            <a:spAutoFit/>
          </a:bodyPr>
          <a:lstStyle/>
          <a:p>
            <a:r>
              <a:rPr lang="en-GB" sz="2400" i="1" dirty="0">
                <a:solidFill>
                  <a:schemeClr val="accent5">
                    <a:lumMod val="75000"/>
                  </a:schemeClr>
                </a:solidFill>
              </a:rPr>
              <a:t>Which</a:t>
            </a:r>
            <a:r>
              <a:rPr lang="en-GB" sz="2400" b="1" i="1" dirty="0">
                <a:solidFill>
                  <a:schemeClr val="accent5">
                    <a:lumMod val="75000"/>
                  </a:schemeClr>
                </a:solidFill>
              </a:rPr>
              <a:t> verb </a:t>
            </a:r>
            <a:r>
              <a:rPr lang="en-GB" sz="2400" i="1" dirty="0">
                <a:solidFill>
                  <a:schemeClr val="accent5">
                    <a:lumMod val="75000"/>
                  </a:schemeClr>
                </a:solidFill>
              </a:rPr>
              <a:t>is being modified by the </a:t>
            </a:r>
            <a:r>
              <a:rPr lang="en-GB" sz="2400" b="1" i="1" dirty="0">
                <a:solidFill>
                  <a:schemeClr val="accent5">
                    <a:lumMod val="75000"/>
                  </a:schemeClr>
                </a:solidFill>
              </a:rPr>
              <a:t>adverbs</a:t>
            </a:r>
            <a:r>
              <a:rPr lang="en-GB" sz="2400" i="1" dirty="0">
                <a:solidFill>
                  <a:schemeClr val="accent5">
                    <a:lumMod val="75000"/>
                  </a:schemeClr>
                </a:solidFill>
              </a:rPr>
              <a:t>?</a:t>
            </a:r>
          </a:p>
        </p:txBody>
      </p:sp>
      <p:sp>
        <p:nvSpPr>
          <p:cNvPr id="18" name="Rectangle 17"/>
          <p:cNvSpPr/>
          <p:nvPr/>
        </p:nvSpPr>
        <p:spPr>
          <a:xfrm>
            <a:off x="913604" y="2903153"/>
            <a:ext cx="2909451" cy="461665"/>
          </a:xfrm>
          <a:prstGeom prst="rect">
            <a:avLst/>
          </a:prstGeom>
        </p:spPr>
        <p:txBody>
          <a:bodyPr wrap="none">
            <a:spAutoFit/>
          </a:bodyPr>
          <a:lstStyle/>
          <a:p>
            <a:pPr lvl="0" algn="ctr"/>
            <a:r>
              <a:rPr lang="en-GB" sz="2400" i="1" dirty="0">
                <a:latin typeface="+mj-lt"/>
              </a:rPr>
              <a:t>“No,” she </a:t>
            </a:r>
            <a:r>
              <a:rPr lang="en-GB" sz="2400" i="1" dirty="0">
                <a:solidFill>
                  <a:srgbClr val="008000"/>
                </a:solidFill>
                <a:latin typeface="+mj-lt"/>
              </a:rPr>
              <a:t>said</a:t>
            </a:r>
            <a:r>
              <a:rPr lang="en-GB" sz="2400" i="1" dirty="0">
                <a:latin typeface="+mj-lt"/>
              </a:rPr>
              <a:t> </a:t>
            </a:r>
            <a:r>
              <a:rPr lang="en-GB" sz="2400" i="1" dirty="0">
                <a:solidFill>
                  <a:srgbClr val="7030A0"/>
                </a:solidFill>
                <a:latin typeface="+mj-lt"/>
              </a:rPr>
              <a:t>sharply.</a:t>
            </a:r>
          </a:p>
        </p:txBody>
      </p:sp>
      <p:sp>
        <p:nvSpPr>
          <p:cNvPr id="19" name="Rectangle 18"/>
          <p:cNvSpPr/>
          <p:nvPr/>
        </p:nvSpPr>
        <p:spPr>
          <a:xfrm>
            <a:off x="3945376" y="2903262"/>
            <a:ext cx="4263731" cy="461665"/>
          </a:xfrm>
          <a:prstGeom prst="rect">
            <a:avLst/>
          </a:prstGeom>
        </p:spPr>
        <p:txBody>
          <a:bodyPr wrap="none">
            <a:spAutoFit/>
          </a:bodyPr>
          <a:lstStyle/>
          <a:p>
            <a:pPr lvl="0" algn="ctr"/>
            <a:r>
              <a:rPr lang="en-GB" sz="2400" i="1" dirty="0">
                <a:latin typeface="+mj-lt"/>
              </a:rPr>
              <a:t>He </a:t>
            </a:r>
            <a:r>
              <a:rPr lang="en-GB" sz="2400" i="1" dirty="0">
                <a:solidFill>
                  <a:srgbClr val="008000"/>
                </a:solidFill>
                <a:latin typeface="+mj-lt"/>
              </a:rPr>
              <a:t>spoke</a:t>
            </a:r>
            <a:r>
              <a:rPr lang="en-GB" sz="2400" i="1" dirty="0">
                <a:latin typeface="+mj-lt"/>
              </a:rPr>
              <a:t> as </a:t>
            </a:r>
            <a:r>
              <a:rPr lang="en-GB" sz="2400" i="1" dirty="0">
                <a:solidFill>
                  <a:srgbClr val="7030A0"/>
                </a:solidFill>
                <a:latin typeface="+mj-lt"/>
              </a:rPr>
              <a:t>casually</a:t>
            </a:r>
            <a:r>
              <a:rPr lang="en-GB" sz="2400" i="1" dirty="0">
                <a:solidFill>
                  <a:srgbClr val="0000FF"/>
                </a:solidFill>
                <a:latin typeface="+mj-lt"/>
              </a:rPr>
              <a:t> </a:t>
            </a:r>
            <a:r>
              <a:rPr lang="en-GB" sz="2400" i="1" dirty="0">
                <a:latin typeface="+mj-lt"/>
              </a:rPr>
              <a:t>as he could.</a:t>
            </a:r>
            <a:r>
              <a:rPr lang="en-GB" sz="2400" i="1" dirty="0">
                <a:solidFill>
                  <a:srgbClr val="00B050"/>
                </a:solidFill>
                <a:latin typeface="+mj-lt"/>
              </a:rPr>
              <a:t> </a:t>
            </a:r>
            <a:endParaRPr lang="en-GB" sz="2400" i="1" dirty="0">
              <a:solidFill>
                <a:srgbClr val="7030A0"/>
              </a:solidFill>
              <a:latin typeface="+mj-lt"/>
            </a:endParaRPr>
          </a:p>
        </p:txBody>
      </p:sp>
      <p:sp>
        <p:nvSpPr>
          <p:cNvPr id="20" name="Rectangle 19"/>
          <p:cNvSpPr/>
          <p:nvPr/>
        </p:nvSpPr>
        <p:spPr>
          <a:xfrm>
            <a:off x="8688427" y="2897484"/>
            <a:ext cx="2596929" cy="461665"/>
          </a:xfrm>
          <a:prstGeom prst="rect">
            <a:avLst/>
          </a:prstGeom>
        </p:spPr>
        <p:txBody>
          <a:bodyPr wrap="none">
            <a:spAutoFit/>
          </a:bodyPr>
          <a:lstStyle/>
          <a:p>
            <a:pPr lvl="0" algn="ctr"/>
            <a:r>
              <a:rPr lang="en-GB" sz="2400" i="1" dirty="0">
                <a:latin typeface="+mj-lt"/>
              </a:rPr>
              <a:t>His heart </a:t>
            </a:r>
            <a:r>
              <a:rPr lang="en-GB" sz="2400" i="1" dirty="0">
                <a:solidFill>
                  <a:srgbClr val="008000"/>
                </a:solidFill>
                <a:latin typeface="+mj-lt"/>
              </a:rPr>
              <a:t>sank</a:t>
            </a:r>
            <a:r>
              <a:rPr lang="en-GB" sz="2400" i="1" dirty="0">
                <a:latin typeface="+mj-lt"/>
              </a:rPr>
              <a:t> </a:t>
            </a:r>
            <a:r>
              <a:rPr lang="en-GB" sz="2400" i="1" dirty="0">
                <a:solidFill>
                  <a:srgbClr val="7030A0"/>
                </a:solidFill>
                <a:latin typeface="+mj-lt"/>
              </a:rPr>
              <a:t>fast</a:t>
            </a:r>
            <a:r>
              <a:rPr lang="en-GB" sz="2400" i="1" dirty="0">
                <a:solidFill>
                  <a:srgbClr val="0000FF"/>
                </a:solidFill>
                <a:latin typeface="+mj-lt"/>
              </a:rPr>
              <a:t>.</a:t>
            </a:r>
            <a:r>
              <a:rPr lang="en-GB" sz="2400" i="1" dirty="0">
                <a:solidFill>
                  <a:srgbClr val="00B050"/>
                </a:solidFill>
                <a:latin typeface="+mj-lt"/>
              </a:rPr>
              <a:t> </a:t>
            </a:r>
            <a:endParaRPr lang="en-GB" sz="2400" i="1" dirty="0">
              <a:solidFill>
                <a:srgbClr val="7030A0"/>
              </a:solidFill>
              <a:latin typeface="+mj-lt"/>
            </a:endParaRPr>
          </a:p>
        </p:txBody>
      </p:sp>
      <p:sp>
        <p:nvSpPr>
          <p:cNvPr id="21" name="Rectangle 20">
            <a:extLst>
              <a:ext uri="{FF2B5EF4-FFF2-40B4-BE49-F238E27FC236}">
                <a16:creationId xmlns:a16="http://schemas.microsoft.com/office/drawing/2014/main" id="{D80A3334-AB2A-470B-80E7-79AACC5D7F2C}"/>
              </a:ext>
            </a:extLst>
          </p:cNvPr>
          <p:cNvSpPr/>
          <p:nvPr/>
        </p:nvSpPr>
        <p:spPr>
          <a:xfrm>
            <a:off x="10497320" y="6514589"/>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28" name="Rectangle 27">
            <a:extLst>
              <a:ext uri="{FF2B5EF4-FFF2-40B4-BE49-F238E27FC236}">
                <a16:creationId xmlns:a16="http://schemas.microsoft.com/office/drawing/2014/main" id="{9A0FCC2D-1248-474D-8FB0-C871F9453506}"/>
              </a:ext>
            </a:extLst>
          </p:cNvPr>
          <p:cNvSpPr/>
          <p:nvPr/>
        </p:nvSpPr>
        <p:spPr>
          <a:xfrm>
            <a:off x="8666376" y="2237624"/>
            <a:ext cx="642869" cy="461665"/>
          </a:xfrm>
          <a:prstGeom prst="rect">
            <a:avLst/>
          </a:prstGeom>
        </p:spPr>
        <p:txBody>
          <a:bodyPr wrap="none">
            <a:spAutoFit/>
          </a:bodyPr>
          <a:lstStyle/>
          <a:p>
            <a:pPr lvl="0" algn="ctr"/>
            <a:r>
              <a:rPr lang="en-GB" sz="2400" i="1" dirty="0">
                <a:solidFill>
                  <a:srgbClr val="7030A0"/>
                </a:solidFill>
                <a:latin typeface="+mj-lt"/>
              </a:rPr>
              <a:t>fast</a:t>
            </a:r>
          </a:p>
        </p:txBody>
      </p:sp>
      <p:sp>
        <p:nvSpPr>
          <p:cNvPr id="29" name="Rectangle 28">
            <a:extLst>
              <a:ext uri="{FF2B5EF4-FFF2-40B4-BE49-F238E27FC236}">
                <a16:creationId xmlns:a16="http://schemas.microsoft.com/office/drawing/2014/main" id="{AFF5A858-FE5A-48DC-945C-A387B01E0129}"/>
              </a:ext>
            </a:extLst>
          </p:cNvPr>
          <p:cNvSpPr/>
          <p:nvPr/>
        </p:nvSpPr>
        <p:spPr>
          <a:xfrm>
            <a:off x="2862931" y="3693942"/>
            <a:ext cx="5862996" cy="523220"/>
          </a:xfrm>
          <a:prstGeom prst="rect">
            <a:avLst/>
          </a:prstGeom>
        </p:spPr>
        <p:txBody>
          <a:bodyPr wrap="square">
            <a:spAutoFit/>
          </a:bodyPr>
          <a:lstStyle/>
          <a:p>
            <a:r>
              <a:rPr lang="en-GB" sz="2800" dirty="0">
                <a:latin typeface="Calibri" panose="020F0502020204030204" pitchFamily="34" charset="0"/>
              </a:rPr>
              <a:t>An </a:t>
            </a:r>
            <a:r>
              <a:rPr lang="en-GB" sz="2800" dirty="0">
                <a:solidFill>
                  <a:srgbClr val="7030A0"/>
                </a:solidFill>
                <a:latin typeface="Calibri" panose="020F0502020204030204" pitchFamily="34" charset="0"/>
              </a:rPr>
              <a:t>adverb</a:t>
            </a:r>
            <a:r>
              <a:rPr lang="en-GB" sz="2800" dirty="0">
                <a:latin typeface="Calibri" panose="020F0502020204030204" pitchFamily="34" charset="0"/>
              </a:rPr>
              <a:t> can also add to an </a:t>
            </a:r>
            <a:r>
              <a:rPr lang="en-GB" sz="2800" dirty="0">
                <a:solidFill>
                  <a:srgbClr val="00CC00"/>
                </a:solidFill>
                <a:latin typeface="Calibri" panose="020F0502020204030204" pitchFamily="34" charset="0"/>
              </a:rPr>
              <a:t>adjective</a:t>
            </a:r>
            <a:r>
              <a:rPr lang="en-GB" sz="2800" dirty="0">
                <a:latin typeface="Calibri" panose="020F0502020204030204" pitchFamily="34" charset="0"/>
              </a:rPr>
              <a:t>.</a:t>
            </a:r>
            <a:endParaRPr lang="en-GB" sz="2800" dirty="0"/>
          </a:p>
        </p:txBody>
      </p:sp>
      <p:sp>
        <p:nvSpPr>
          <p:cNvPr id="30" name="Rectangle 29">
            <a:extLst>
              <a:ext uri="{FF2B5EF4-FFF2-40B4-BE49-F238E27FC236}">
                <a16:creationId xmlns:a16="http://schemas.microsoft.com/office/drawing/2014/main" id="{47AA0D62-0105-4149-A5A4-423F522A192A}"/>
              </a:ext>
            </a:extLst>
          </p:cNvPr>
          <p:cNvSpPr/>
          <p:nvPr/>
        </p:nvSpPr>
        <p:spPr>
          <a:xfrm>
            <a:off x="1028379" y="4495981"/>
            <a:ext cx="4616520" cy="461665"/>
          </a:xfrm>
          <a:prstGeom prst="rect">
            <a:avLst/>
          </a:prstGeom>
        </p:spPr>
        <p:txBody>
          <a:bodyPr wrap="none">
            <a:spAutoFit/>
          </a:bodyPr>
          <a:lstStyle/>
          <a:p>
            <a:pPr lvl="0" algn="ctr"/>
            <a:r>
              <a:rPr lang="en-GB" sz="2400" i="1" dirty="0">
                <a:latin typeface="+mj-lt"/>
              </a:rPr>
              <a:t>He had a perfectly normal morning.</a:t>
            </a:r>
            <a:endParaRPr lang="en-GB" sz="2400" i="1" dirty="0">
              <a:solidFill>
                <a:srgbClr val="7030A0"/>
              </a:solidFill>
              <a:latin typeface="+mj-lt"/>
            </a:endParaRPr>
          </a:p>
        </p:txBody>
      </p:sp>
      <p:sp>
        <p:nvSpPr>
          <p:cNvPr id="31" name="Rectangle 30">
            <a:extLst>
              <a:ext uri="{FF2B5EF4-FFF2-40B4-BE49-F238E27FC236}">
                <a16:creationId xmlns:a16="http://schemas.microsoft.com/office/drawing/2014/main" id="{168FED66-2C91-4FCA-B829-EE8AF4BC6AD7}"/>
              </a:ext>
            </a:extLst>
          </p:cNvPr>
          <p:cNvSpPr/>
          <p:nvPr/>
        </p:nvSpPr>
        <p:spPr>
          <a:xfrm>
            <a:off x="4583745" y="5097965"/>
            <a:ext cx="627095" cy="338554"/>
          </a:xfrm>
          <a:prstGeom prst="rect">
            <a:avLst/>
          </a:prstGeom>
          <a:ln>
            <a:solidFill>
              <a:srgbClr val="0000FF"/>
            </a:solidFill>
          </a:ln>
        </p:spPr>
        <p:txBody>
          <a:bodyPr wrap="none">
            <a:spAutoFit/>
          </a:bodyPr>
          <a:lstStyle/>
          <a:p>
            <a:r>
              <a:rPr lang="en-GB" sz="1600" b="1" dirty="0">
                <a:solidFill>
                  <a:srgbClr val="0000FF"/>
                </a:solidFill>
              </a:rPr>
              <a:t>noun</a:t>
            </a:r>
            <a:endParaRPr lang="en-GB" sz="1600" dirty="0"/>
          </a:p>
        </p:txBody>
      </p:sp>
      <p:sp>
        <p:nvSpPr>
          <p:cNvPr id="32" name="Rectangle 31">
            <a:extLst>
              <a:ext uri="{FF2B5EF4-FFF2-40B4-BE49-F238E27FC236}">
                <a16:creationId xmlns:a16="http://schemas.microsoft.com/office/drawing/2014/main" id="{10AC212C-1C2E-4430-A781-2DB847492148}"/>
              </a:ext>
            </a:extLst>
          </p:cNvPr>
          <p:cNvSpPr/>
          <p:nvPr/>
        </p:nvSpPr>
        <p:spPr>
          <a:xfrm>
            <a:off x="3453455" y="5101255"/>
            <a:ext cx="956993" cy="338554"/>
          </a:xfrm>
          <a:prstGeom prst="rect">
            <a:avLst/>
          </a:prstGeom>
          <a:ln>
            <a:solidFill>
              <a:srgbClr val="00CC00"/>
            </a:solidFill>
          </a:ln>
        </p:spPr>
        <p:txBody>
          <a:bodyPr wrap="none">
            <a:spAutoFit/>
          </a:bodyPr>
          <a:lstStyle/>
          <a:p>
            <a:r>
              <a:rPr lang="en-GB" sz="1600" b="1" dirty="0">
                <a:solidFill>
                  <a:srgbClr val="00CC00"/>
                </a:solidFill>
              </a:rPr>
              <a:t>adjective</a:t>
            </a:r>
            <a:endParaRPr lang="en-GB" sz="1600" dirty="0">
              <a:solidFill>
                <a:srgbClr val="00CC00"/>
              </a:solidFill>
            </a:endParaRPr>
          </a:p>
        </p:txBody>
      </p:sp>
      <p:sp>
        <p:nvSpPr>
          <p:cNvPr id="33" name="Rectangle 32">
            <a:extLst>
              <a:ext uri="{FF2B5EF4-FFF2-40B4-BE49-F238E27FC236}">
                <a16:creationId xmlns:a16="http://schemas.microsoft.com/office/drawing/2014/main" id="{3D69B3C1-1F41-4E49-B3CA-7F4531A58A31}"/>
              </a:ext>
            </a:extLst>
          </p:cNvPr>
          <p:cNvSpPr/>
          <p:nvPr/>
        </p:nvSpPr>
        <p:spPr>
          <a:xfrm>
            <a:off x="2473401" y="5104487"/>
            <a:ext cx="779059" cy="338554"/>
          </a:xfrm>
          <a:prstGeom prst="rect">
            <a:avLst/>
          </a:prstGeom>
          <a:ln>
            <a:solidFill>
              <a:srgbClr val="7030A0"/>
            </a:solidFill>
          </a:ln>
        </p:spPr>
        <p:txBody>
          <a:bodyPr wrap="none">
            <a:spAutoFit/>
          </a:bodyPr>
          <a:lstStyle/>
          <a:p>
            <a:r>
              <a:rPr lang="en-GB" sz="1600" b="1" dirty="0">
                <a:solidFill>
                  <a:srgbClr val="7030A0"/>
                </a:solidFill>
              </a:rPr>
              <a:t>adverb</a:t>
            </a:r>
            <a:endParaRPr lang="en-GB" sz="1600" dirty="0">
              <a:solidFill>
                <a:srgbClr val="7030A0"/>
              </a:solidFill>
            </a:endParaRPr>
          </a:p>
        </p:txBody>
      </p:sp>
      <p:sp>
        <p:nvSpPr>
          <p:cNvPr id="34" name="Rectangle 33">
            <a:extLst>
              <a:ext uri="{FF2B5EF4-FFF2-40B4-BE49-F238E27FC236}">
                <a16:creationId xmlns:a16="http://schemas.microsoft.com/office/drawing/2014/main" id="{4E6969DD-9428-4C25-87AA-BD206C4E8928}"/>
              </a:ext>
            </a:extLst>
          </p:cNvPr>
          <p:cNvSpPr/>
          <p:nvPr/>
        </p:nvSpPr>
        <p:spPr>
          <a:xfrm>
            <a:off x="6439700" y="4498564"/>
            <a:ext cx="3799182" cy="461665"/>
          </a:xfrm>
          <a:prstGeom prst="rect">
            <a:avLst/>
          </a:prstGeom>
        </p:spPr>
        <p:txBody>
          <a:bodyPr wrap="none">
            <a:spAutoFit/>
          </a:bodyPr>
          <a:lstStyle/>
          <a:p>
            <a:pPr lvl="0" algn="ctr"/>
            <a:r>
              <a:rPr lang="en-GB" sz="2400" i="1" dirty="0">
                <a:latin typeface="+mj-lt"/>
              </a:rPr>
              <a:t>It was an obviously silly stunt.</a:t>
            </a:r>
            <a:endParaRPr lang="en-GB" sz="2400" i="1" dirty="0">
              <a:solidFill>
                <a:srgbClr val="7030A0"/>
              </a:solidFill>
              <a:latin typeface="+mj-lt"/>
            </a:endParaRPr>
          </a:p>
        </p:txBody>
      </p:sp>
      <p:sp>
        <p:nvSpPr>
          <p:cNvPr id="35" name="Rectangle 34">
            <a:extLst>
              <a:ext uri="{FF2B5EF4-FFF2-40B4-BE49-F238E27FC236}">
                <a16:creationId xmlns:a16="http://schemas.microsoft.com/office/drawing/2014/main" id="{C7708A97-8003-4C8A-A7C7-C78102AEE5F1}"/>
              </a:ext>
            </a:extLst>
          </p:cNvPr>
          <p:cNvSpPr/>
          <p:nvPr/>
        </p:nvSpPr>
        <p:spPr>
          <a:xfrm>
            <a:off x="9744749" y="5128386"/>
            <a:ext cx="627095" cy="338554"/>
          </a:xfrm>
          <a:prstGeom prst="rect">
            <a:avLst/>
          </a:prstGeom>
          <a:ln>
            <a:solidFill>
              <a:srgbClr val="0000FF"/>
            </a:solidFill>
          </a:ln>
        </p:spPr>
        <p:txBody>
          <a:bodyPr wrap="none">
            <a:spAutoFit/>
          </a:bodyPr>
          <a:lstStyle/>
          <a:p>
            <a:r>
              <a:rPr lang="en-GB" sz="1600" b="1" dirty="0">
                <a:solidFill>
                  <a:srgbClr val="0000FF"/>
                </a:solidFill>
              </a:rPr>
              <a:t>noun</a:t>
            </a:r>
            <a:endParaRPr lang="en-GB" sz="1600" dirty="0"/>
          </a:p>
        </p:txBody>
      </p:sp>
      <p:sp>
        <p:nvSpPr>
          <p:cNvPr id="36" name="Rectangle 35">
            <a:extLst>
              <a:ext uri="{FF2B5EF4-FFF2-40B4-BE49-F238E27FC236}">
                <a16:creationId xmlns:a16="http://schemas.microsoft.com/office/drawing/2014/main" id="{99EE5255-86CE-4864-B16B-F62B73FE73D2}"/>
              </a:ext>
            </a:extLst>
          </p:cNvPr>
          <p:cNvSpPr/>
          <p:nvPr/>
        </p:nvSpPr>
        <p:spPr>
          <a:xfrm>
            <a:off x="8677383" y="5128386"/>
            <a:ext cx="956993" cy="338554"/>
          </a:xfrm>
          <a:prstGeom prst="rect">
            <a:avLst/>
          </a:prstGeom>
          <a:ln>
            <a:solidFill>
              <a:srgbClr val="00CC00"/>
            </a:solidFill>
          </a:ln>
        </p:spPr>
        <p:txBody>
          <a:bodyPr wrap="none">
            <a:spAutoFit/>
          </a:bodyPr>
          <a:lstStyle/>
          <a:p>
            <a:r>
              <a:rPr lang="en-GB" sz="1600" b="1" dirty="0">
                <a:solidFill>
                  <a:srgbClr val="00CC00"/>
                </a:solidFill>
              </a:rPr>
              <a:t>adjective</a:t>
            </a:r>
            <a:endParaRPr lang="en-GB" sz="1600" dirty="0">
              <a:solidFill>
                <a:srgbClr val="00CC00"/>
              </a:solidFill>
            </a:endParaRPr>
          </a:p>
        </p:txBody>
      </p:sp>
      <p:sp>
        <p:nvSpPr>
          <p:cNvPr id="37" name="Rectangle 36">
            <a:extLst>
              <a:ext uri="{FF2B5EF4-FFF2-40B4-BE49-F238E27FC236}">
                <a16:creationId xmlns:a16="http://schemas.microsoft.com/office/drawing/2014/main" id="{15580EE1-E028-43D9-8B00-F0C469D2432C}"/>
              </a:ext>
            </a:extLst>
          </p:cNvPr>
          <p:cNvSpPr/>
          <p:nvPr/>
        </p:nvSpPr>
        <p:spPr>
          <a:xfrm>
            <a:off x="7787951" y="5128386"/>
            <a:ext cx="779059" cy="338554"/>
          </a:xfrm>
          <a:prstGeom prst="rect">
            <a:avLst/>
          </a:prstGeom>
          <a:ln>
            <a:solidFill>
              <a:srgbClr val="7030A0"/>
            </a:solidFill>
          </a:ln>
        </p:spPr>
        <p:txBody>
          <a:bodyPr wrap="none">
            <a:spAutoFit/>
          </a:bodyPr>
          <a:lstStyle/>
          <a:p>
            <a:r>
              <a:rPr lang="en-GB" sz="1600" b="1" dirty="0">
                <a:solidFill>
                  <a:srgbClr val="7030A0"/>
                </a:solidFill>
              </a:rPr>
              <a:t>adverb</a:t>
            </a:r>
            <a:endParaRPr lang="en-GB" sz="1600" dirty="0">
              <a:solidFill>
                <a:srgbClr val="7030A0"/>
              </a:solidFill>
            </a:endParaRPr>
          </a:p>
        </p:txBody>
      </p:sp>
      <p:sp>
        <p:nvSpPr>
          <p:cNvPr id="38" name="Rectangle 37">
            <a:extLst>
              <a:ext uri="{FF2B5EF4-FFF2-40B4-BE49-F238E27FC236}">
                <a16:creationId xmlns:a16="http://schemas.microsoft.com/office/drawing/2014/main" id="{8918C98A-D3D3-4A64-8C61-A0694884EA40}"/>
              </a:ext>
            </a:extLst>
          </p:cNvPr>
          <p:cNvSpPr/>
          <p:nvPr/>
        </p:nvSpPr>
        <p:spPr>
          <a:xfrm>
            <a:off x="3118585" y="5803848"/>
            <a:ext cx="6338979" cy="461665"/>
          </a:xfrm>
          <a:prstGeom prst="rect">
            <a:avLst/>
          </a:prstGeom>
        </p:spPr>
        <p:txBody>
          <a:bodyPr wrap="none">
            <a:spAutoFit/>
          </a:bodyPr>
          <a:lstStyle/>
          <a:p>
            <a:r>
              <a:rPr lang="en-GB" sz="2400" i="1" dirty="0">
                <a:solidFill>
                  <a:schemeClr val="accent5">
                    <a:lumMod val="75000"/>
                  </a:schemeClr>
                </a:solidFill>
              </a:rPr>
              <a:t>Can you identify the </a:t>
            </a:r>
            <a:r>
              <a:rPr lang="en-GB" sz="2400" b="1" i="1" dirty="0">
                <a:solidFill>
                  <a:schemeClr val="accent5">
                    <a:lumMod val="75000"/>
                  </a:schemeClr>
                </a:solidFill>
              </a:rPr>
              <a:t>noun</a:t>
            </a:r>
            <a:r>
              <a:rPr lang="en-GB" sz="2400" i="1" dirty="0">
                <a:solidFill>
                  <a:schemeClr val="accent5">
                    <a:lumMod val="75000"/>
                  </a:schemeClr>
                </a:solidFill>
              </a:rPr>
              <a:t>, </a:t>
            </a:r>
            <a:r>
              <a:rPr lang="en-GB" sz="2400" b="1" i="1" dirty="0">
                <a:solidFill>
                  <a:schemeClr val="accent5">
                    <a:lumMod val="75000"/>
                  </a:schemeClr>
                </a:solidFill>
              </a:rPr>
              <a:t>adjective</a:t>
            </a:r>
            <a:r>
              <a:rPr lang="en-GB" sz="2400" i="1" dirty="0">
                <a:solidFill>
                  <a:schemeClr val="accent5">
                    <a:lumMod val="75000"/>
                  </a:schemeClr>
                </a:solidFill>
              </a:rPr>
              <a:t> and </a:t>
            </a:r>
            <a:r>
              <a:rPr lang="en-GB" sz="2400" b="1" i="1" dirty="0">
                <a:solidFill>
                  <a:schemeClr val="accent5">
                    <a:lumMod val="75000"/>
                  </a:schemeClr>
                </a:solidFill>
              </a:rPr>
              <a:t>adverb</a:t>
            </a:r>
            <a:r>
              <a:rPr lang="en-GB" sz="2400" i="1" dirty="0">
                <a:solidFill>
                  <a:schemeClr val="accent5">
                    <a:lumMod val="75000"/>
                  </a:schemeClr>
                </a:solidFill>
              </a:rPr>
              <a:t>?</a:t>
            </a:r>
          </a:p>
        </p:txBody>
      </p:sp>
    </p:spTree>
    <p:extLst>
      <p:ext uri="{BB962C8B-B14F-4D97-AF65-F5344CB8AC3E}">
        <p14:creationId xmlns:p14="http://schemas.microsoft.com/office/powerpoint/2010/main" val="18256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fill="hold"/>
                                        <p:tgtEl>
                                          <p:spTgt spid="30"/>
                                        </p:tgtEl>
                                        <p:attrNameLst>
                                          <p:attrName>ppt_x</p:attrName>
                                        </p:attrNameLst>
                                      </p:cBhvr>
                                      <p:tavLst>
                                        <p:tav tm="0">
                                          <p:val>
                                            <p:strVal val="#ppt_x"/>
                                          </p:val>
                                        </p:tav>
                                        <p:tav tm="100000">
                                          <p:val>
                                            <p:strVal val="#ppt_x"/>
                                          </p:val>
                                        </p:tav>
                                      </p:tavLst>
                                    </p:anim>
                                    <p:anim calcmode="lin" valueType="num">
                                      <p:cBhvr additive="base">
                                        <p:cTn id="1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2"/>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3"/>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4"/>
                                        </p:tgtEl>
                                        <p:attrNameLst>
                                          <p:attrName>style.visibility</p:attrName>
                                        </p:attrNameLst>
                                      </p:cBhvr>
                                      <p:to>
                                        <p:strVal val="visible"/>
                                      </p:to>
                                    </p:set>
                                    <p:anim calcmode="lin" valueType="num">
                                      <p:cBhvr additive="base">
                                        <p:cTn id="34" dur="500" fill="hold"/>
                                        <p:tgtEl>
                                          <p:spTgt spid="34"/>
                                        </p:tgtEl>
                                        <p:attrNameLst>
                                          <p:attrName>ppt_x</p:attrName>
                                        </p:attrNameLst>
                                      </p:cBhvr>
                                      <p:tavLst>
                                        <p:tav tm="0">
                                          <p:val>
                                            <p:strVal val="#ppt_x"/>
                                          </p:val>
                                        </p:tav>
                                        <p:tav tm="100000">
                                          <p:val>
                                            <p:strVal val="#ppt_x"/>
                                          </p:val>
                                        </p:tav>
                                      </p:tavLst>
                                    </p:anim>
                                    <p:anim calcmode="lin" valueType="num">
                                      <p:cBhvr additive="base">
                                        <p:cTn id="35"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38"/>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35"/>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36"/>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9" grpId="0"/>
      <p:bldP spid="30" grpId="0"/>
      <p:bldP spid="31" grpId="0" animBg="1"/>
      <p:bldP spid="32" grpId="0" animBg="1"/>
      <p:bldP spid="33" grpId="0" animBg="1"/>
      <p:bldP spid="34" grpId="0"/>
      <p:bldP spid="35" grpId="0" animBg="1"/>
      <p:bldP spid="36" grpId="0" animBg="1"/>
      <p:bldP spid="37" grpId="0" animBg="1"/>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610" y="780208"/>
            <a:ext cx="10573555" cy="1138773"/>
          </a:xfrm>
          <a:prstGeom prst="rect">
            <a:avLst/>
          </a:prstGeom>
          <a:noFill/>
        </p:spPr>
        <p:txBody>
          <a:bodyPr wrap="square" rtlCol="0">
            <a:spAutoFit/>
          </a:bodyPr>
          <a:lstStyle/>
          <a:p>
            <a:pPr algn="ctr"/>
            <a:r>
              <a:rPr lang="en-GB" sz="4000" b="1" dirty="0">
                <a:solidFill>
                  <a:srgbClr val="00B0F0"/>
                </a:solidFill>
              </a:rPr>
              <a:t>Prepositions</a:t>
            </a:r>
            <a:r>
              <a:rPr lang="en-GB" sz="4000" b="1" dirty="0">
                <a:solidFill>
                  <a:schemeClr val="accent1">
                    <a:lumMod val="75000"/>
                  </a:schemeClr>
                </a:solidFill>
              </a:rPr>
              <a:t> </a:t>
            </a:r>
          </a:p>
          <a:p>
            <a:pPr algn="ctr"/>
            <a:r>
              <a:rPr lang="en-GB" sz="2800" dirty="0">
                <a:solidFill>
                  <a:srgbClr val="00B0F0"/>
                </a:solidFill>
              </a:rPr>
              <a:t>Prepositions</a:t>
            </a:r>
            <a:r>
              <a:rPr lang="en-GB" sz="2800" dirty="0"/>
              <a:t> link a </a:t>
            </a:r>
            <a:r>
              <a:rPr lang="en-GB" sz="2800" i="1" dirty="0"/>
              <a:t>noun</a:t>
            </a:r>
            <a:r>
              <a:rPr lang="en-GB" sz="2800" dirty="0"/>
              <a:t> or </a:t>
            </a:r>
            <a:r>
              <a:rPr lang="en-GB" sz="2800" i="1" dirty="0"/>
              <a:t>noun</a:t>
            </a:r>
            <a:r>
              <a:rPr lang="en-GB" sz="2800" dirty="0"/>
              <a:t> </a:t>
            </a:r>
            <a:r>
              <a:rPr lang="en-GB" sz="2800" i="1" dirty="0"/>
              <a:t>phrase</a:t>
            </a:r>
            <a:r>
              <a:rPr lang="en-GB" sz="2800" dirty="0"/>
              <a:t> to a sentence.</a:t>
            </a:r>
          </a:p>
        </p:txBody>
      </p:sp>
      <p:sp>
        <p:nvSpPr>
          <p:cNvPr id="5" name="TextBox 4"/>
          <p:cNvSpPr txBox="1"/>
          <p:nvPr/>
        </p:nvSpPr>
        <p:spPr>
          <a:xfrm>
            <a:off x="2396772" y="2279362"/>
            <a:ext cx="4837471" cy="589072"/>
          </a:xfrm>
          <a:prstGeom prst="rect">
            <a:avLst/>
          </a:prstGeom>
          <a:noFill/>
        </p:spPr>
        <p:txBody>
          <a:bodyPr wrap="square" rtlCol="0">
            <a:spAutoFit/>
          </a:bodyPr>
          <a:lstStyle/>
          <a:p>
            <a:pPr>
              <a:lnSpc>
                <a:spcPct val="150000"/>
              </a:lnSpc>
            </a:pPr>
            <a:r>
              <a:rPr lang="en-GB" sz="2400" dirty="0">
                <a:latin typeface="+mj-lt"/>
              </a:rPr>
              <a:t>There was a cat reading a map</a:t>
            </a: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6166031" y="2283602"/>
            <a:ext cx="3834581" cy="646331"/>
          </a:xfrm>
          <a:prstGeom prst="rect">
            <a:avLst/>
          </a:prstGeom>
          <a:noFill/>
        </p:spPr>
        <p:txBody>
          <a:bodyPr wrap="square" rtlCol="0">
            <a:spAutoFit/>
          </a:bodyPr>
          <a:lstStyle/>
          <a:p>
            <a:pPr>
              <a:lnSpc>
                <a:spcPct val="150000"/>
              </a:lnSpc>
            </a:pPr>
            <a:r>
              <a:rPr lang="en-GB" sz="2400" i="1" dirty="0">
                <a:solidFill>
                  <a:srgbClr val="00B0F0"/>
                </a:solidFill>
                <a:latin typeface="+mj-lt"/>
              </a:rPr>
              <a:t>on</a:t>
            </a:r>
            <a:r>
              <a:rPr lang="en-GB" sz="2400" i="1" dirty="0">
                <a:solidFill>
                  <a:srgbClr val="0000FF"/>
                </a:solidFill>
                <a:latin typeface="+mj-lt"/>
              </a:rPr>
              <a:t> </a:t>
            </a:r>
            <a:r>
              <a:rPr lang="en-GB" sz="2400" i="1" dirty="0">
                <a:latin typeface="+mj-lt"/>
              </a:rPr>
              <a:t>the corner.</a:t>
            </a:r>
          </a:p>
        </p:txBody>
      </p:sp>
      <p:sp>
        <p:nvSpPr>
          <p:cNvPr id="8" name="TextBox 7"/>
          <p:cNvSpPr txBox="1"/>
          <p:nvPr/>
        </p:nvSpPr>
        <p:spPr>
          <a:xfrm>
            <a:off x="2420608" y="2792222"/>
            <a:ext cx="2805596" cy="589072"/>
          </a:xfrm>
          <a:prstGeom prst="rect">
            <a:avLst/>
          </a:prstGeom>
          <a:noFill/>
        </p:spPr>
        <p:txBody>
          <a:bodyPr wrap="square" rtlCol="0">
            <a:spAutoFit/>
          </a:bodyPr>
          <a:lstStyle/>
          <a:p>
            <a:pPr>
              <a:lnSpc>
                <a:spcPct val="150000"/>
              </a:lnSpc>
            </a:pPr>
            <a:r>
              <a:rPr lang="en-GB" sz="2400" dirty="0">
                <a:latin typeface="+mj-lt"/>
              </a:rPr>
              <a:t>Owls swooped</a:t>
            </a:r>
          </a:p>
        </p:txBody>
      </p:sp>
      <p:sp>
        <p:nvSpPr>
          <p:cNvPr id="9" name="TextBox 8"/>
          <p:cNvSpPr txBox="1"/>
          <p:nvPr/>
        </p:nvSpPr>
        <p:spPr>
          <a:xfrm>
            <a:off x="4267513" y="2792222"/>
            <a:ext cx="3834581" cy="589072"/>
          </a:xfrm>
          <a:prstGeom prst="rect">
            <a:avLst/>
          </a:prstGeom>
          <a:noFill/>
        </p:spPr>
        <p:txBody>
          <a:bodyPr wrap="square" rtlCol="0">
            <a:spAutoFit/>
          </a:bodyPr>
          <a:lstStyle/>
          <a:p>
            <a:pPr>
              <a:lnSpc>
                <a:spcPct val="150000"/>
              </a:lnSpc>
            </a:pPr>
            <a:r>
              <a:rPr lang="en-GB" sz="2400" i="1" dirty="0">
                <a:solidFill>
                  <a:srgbClr val="00B0F0"/>
                </a:solidFill>
                <a:latin typeface="+mj-lt"/>
              </a:rPr>
              <a:t>in</a:t>
            </a:r>
            <a:r>
              <a:rPr lang="en-GB" sz="2400" i="1" dirty="0">
                <a:solidFill>
                  <a:srgbClr val="0000FF"/>
                </a:solidFill>
                <a:latin typeface="+mj-lt"/>
              </a:rPr>
              <a:t> </a:t>
            </a:r>
            <a:r>
              <a:rPr lang="en-GB" sz="2400" i="1" dirty="0">
                <a:latin typeface="+mj-lt"/>
              </a:rPr>
              <a:t>broad daylight.</a:t>
            </a:r>
          </a:p>
        </p:txBody>
      </p:sp>
      <p:sp>
        <p:nvSpPr>
          <p:cNvPr id="11" name="TextBox 10"/>
          <p:cNvSpPr txBox="1"/>
          <p:nvPr/>
        </p:nvSpPr>
        <p:spPr>
          <a:xfrm>
            <a:off x="2439841" y="3305082"/>
            <a:ext cx="3215147" cy="589072"/>
          </a:xfrm>
          <a:prstGeom prst="rect">
            <a:avLst/>
          </a:prstGeom>
          <a:noFill/>
        </p:spPr>
        <p:txBody>
          <a:bodyPr wrap="square" rtlCol="0">
            <a:spAutoFit/>
          </a:bodyPr>
          <a:lstStyle/>
          <a:p>
            <a:pPr>
              <a:lnSpc>
                <a:spcPct val="150000"/>
              </a:lnSpc>
            </a:pPr>
            <a:r>
              <a:rPr lang="en-GB" sz="2400" dirty="0">
                <a:latin typeface="+mj-lt"/>
              </a:rPr>
              <a:t>He yelled</a:t>
            </a:r>
          </a:p>
        </p:txBody>
      </p:sp>
      <p:sp>
        <p:nvSpPr>
          <p:cNvPr id="12" name="TextBox 11"/>
          <p:cNvSpPr txBox="1"/>
          <p:nvPr/>
        </p:nvSpPr>
        <p:spPr>
          <a:xfrm>
            <a:off x="3648079" y="3317675"/>
            <a:ext cx="3834581" cy="589072"/>
          </a:xfrm>
          <a:prstGeom prst="rect">
            <a:avLst/>
          </a:prstGeom>
          <a:noFill/>
        </p:spPr>
        <p:txBody>
          <a:bodyPr wrap="square" rtlCol="0">
            <a:spAutoFit/>
          </a:bodyPr>
          <a:lstStyle/>
          <a:p>
            <a:pPr>
              <a:lnSpc>
                <a:spcPct val="150000"/>
              </a:lnSpc>
            </a:pPr>
            <a:r>
              <a:rPr lang="en-GB" sz="2400" i="1" dirty="0">
                <a:solidFill>
                  <a:srgbClr val="00B0F0"/>
                </a:solidFill>
                <a:latin typeface="+mj-lt"/>
              </a:rPr>
              <a:t>at</a:t>
            </a:r>
            <a:r>
              <a:rPr lang="en-GB" sz="2400" i="1" dirty="0">
                <a:solidFill>
                  <a:srgbClr val="0000FF"/>
                </a:solidFill>
                <a:latin typeface="+mj-lt"/>
              </a:rPr>
              <a:t> </a:t>
            </a:r>
            <a:r>
              <a:rPr lang="en-GB" sz="2400" i="1" dirty="0">
                <a:latin typeface="+mj-lt"/>
              </a:rPr>
              <a:t>five different people.</a:t>
            </a:r>
          </a:p>
        </p:txBody>
      </p:sp>
      <p:sp>
        <p:nvSpPr>
          <p:cNvPr id="13" name="TextBox 12"/>
          <p:cNvSpPr txBox="1"/>
          <p:nvPr/>
        </p:nvSpPr>
        <p:spPr>
          <a:xfrm>
            <a:off x="2420608" y="3925606"/>
            <a:ext cx="4904284" cy="589072"/>
          </a:xfrm>
          <a:prstGeom prst="rect">
            <a:avLst/>
          </a:prstGeom>
          <a:noFill/>
        </p:spPr>
        <p:txBody>
          <a:bodyPr wrap="square" rtlCol="0">
            <a:spAutoFit/>
          </a:bodyPr>
          <a:lstStyle/>
          <a:p>
            <a:pPr>
              <a:lnSpc>
                <a:spcPct val="150000"/>
              </a:lnSpc>
            </a:pPr>
            <a:r>
              <a:rPr lang="en-GB" sz="2400" dirty="0">
                <a:latin typeface="+mj-lt"/>
              </a:rPr>
              <a:t>He found it hard to concentrate</a:t>
            </a:r>
          </a:p>
        </p:txBody>
      </p:sp>
      <p:sp>
        <p:nvSpPr>
          <p:cNvPr id="14" name="TextBox 13"/>
          <p:cNvSpPr txBox="1"/>
          <p:nvPr/>
        </p:nvSpPr>
        <p:spPr>
          <a:xfrm>
            <a:off x="6387044" y="3925606"/>
            <a:ext cx="1875695" cy="589072"/>
          </a:xfrm>
          <a:prstGeom prst="rect">
            <a:avLst/>
          </a:prstGeom>
          <a:noFill/>
        </p:spPr>
        <p:txBody>
          <a:bodyPr wrap="square" rtlCol="0">
            <a:spAutoFit/>
          </a:bodyPr>
          <a:lstStyle/>
          <a:p>
            <a:pPr>
              <a:lnSpc>
                <a:spcPct val="150000"/>
              </a:lnSpc>
            </a:pPr>
            <a:r>
              <a:rPr lang="en-GB" sz="2400" i="1" dirty="0">
                <a:solidFill>
                  <a:srgbClr val="00B0F0"/>
                </a:solidFill>
                <a:latin typeface="+mj-lt"/>
              </a:rPr>
              <a:t>after</a:t>
            </a:r>
            <a:r>
              <a:rPr lang="en-GB" sz="2400" i="1" dirty="0">
                <a:solidFill>
                  <a:schemeClr val="accent1">
                    <a:lumMod val="75000"/>
                  </a:schemeClr>
                </a:solidFill>
                <a:latin typeface="+mj-lt"/>
              </a:rPr>
              <a:t> </a:t>
            </a:r>
            <a:r>
              <a:rPr lang="en-GB" sz="2400" i="1" dirty="0">
                <a:latin typeface="+mj-lt"/>
              </a:rPr>
              <a:t>lunch.</a:t>
            </a:r>
          </a:p>
        </p:txBody>
      </p:sp>
      <p:sp>
        <p:nvSpPr>
          <p:cNvPr id="4" name="Rectangle 3">
            <a:extLst>
              <a:ext uri="{FF2B5EF4-FFF2-40B4-BE49-F238E27FC236}">
                <a16:creationId xmlns:a16="http://schemas.microsoft.com/office/drawing/2014/main" id="{8561B086-0990-4D1C-AAB2-444B95F638C2}"/>
              </a:ext>
            </a:extLst>
          </p:cNvPr>
          <p:cNvSpPr/>
          <p:nvPr/>
        </p:nvSpPr>
        <p:spPr>
          <a:xfrm>
            <a:off x="3283784" y="4875238"/>
            <a:ext cx="5802038" cy="1292662"/>
          </a:xfrm>
          <a:prstGeom prst="rect">
            <a:avLst/>
          </a:prstGeom>
        </p:spPr>
        <p:txBody>
          <a:bodyPr wrap="none">
            <a:spAutoFit/>
          </a:bodyPr>
          <a:lstStyle/>
          <a:p>
            <a:pPr algn="ctr">
              <a:lnSpc>
                <a:spcPct val="150000"/>
              </a:lnSpc>
            </a:pPr>
            <a:r>
              <a:rPr lang="en-GB" sz="2800" b="1" dirty="0">
                <a:solidFill>
                  <a:srgbClr val="00B0F0"/>
                </a:solidFill>
              </a:rPr>
              <a:t>Prepositions</a:t>
            </a:r>
            <a:r>
              <a:rPr lang="en-GB" sz="2400" dirty="0"/>
              <a:t> tell us how words are related.</a:t>
            </a:r>
          </a:p>
          <a:p>
            <a:pPr algn="ctr">
              <a:lnSpc>
                <a:spcPct val="150000"/>
              </a:lnSpc>
            </a:pPr>
            <a:r>
              <a:rPr lang="en-GB" sz="2400" dirty="0"/>
              <a:t>They can tell us about time, place and cause.</a:t>
            </a:r>
          </a:p>
        </p:txBody>
      </p:sp>
      <p:sp>
        <p:nvSpPr>
          <p:cNvPr id="15" name="Rectangle 14">
            <a:extLst>
              <a:ext uri="{FF2B5EF4-FFF2-40B4-BE49-F238E27FC236}">
                <a16:creationId xmlns:a16="http://schemas.microsoft.com/office/drawing/2014/main" id="{24F2D059-E4E2-4149-AD91-F0EDA93EBE86}"/>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pic>
        <p:nvPicPr>
          <p:cNvPr id="18" name="Picture 17" descr="A close up of a logo&#10;&#10;Description generated with very high confidence">
            <a:extLst>
              <a:ext uri="{FF2B5EF4-FFF2-40B4-BE49-F238E27FC236}">
                <a16:creationId xmlns:a16="http://schemas.microsoft.com/office/drawing/2014/main" id="{60961621-7D27-41DB-8899-CA9A038E5A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37177">
            <a:off x="597240" y="1459373"/>
            <a:ext cx="1540134" cy="865530"/>
          </a:xfrm>
          <a:prstGeom prst="rect">
            <a:avLst/>
          </a:prstGeom>
        </p:spPr>
      </p:pic>
    </p:spTree>
    <p:extLst>
      <p:ext uri="{BB962C8B-B14F-4D97-AF65-F5344CB8AC3E}">
        <p14:creationId xmlns:p14="http://schemas.microsoft.com/office/powerpoint/2010/main" val="920222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6" grpId="0" uiExpand="1" build="p"/>
      <p:bldP spid="8" grpId="0" uiExpand="1" build="p"/>
      <p:bldP spid="9" grpId="0" uiExpand="1" build="p"/>
      <p:bldP spid="11" grpId="0" uiExpand="1" build="p"/>
      <p:bldP spid="12" grpId="0" uiExpand="1" build="p"/>
      <p:bldP spid="13" grpId="0" uiExpand="1" build="p"/>
      <p:bldP spid="14" grpId="0" uiExpand="1" build="p"/>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6811648" y="536168"/>
            <a:ext cx="4726294" cy="1200329"/>
          </a:xfrm>
          <a:prstGeom prst="rect">
            <a:avLst/>
          </a:prstGeom>
        </p:spPr>
        <p:txBody>
          <a:bodyPr wrap="none">
            <a:spAutoFit/>
          </a:bodyPr>
          <a:lstStyle/>
          <a:p>
            <a:pPr>
              <a:lnSpc>
                <a:spcPct val="150000"/>
              </a:lnSpc>
            </a:pPr>
            <a:r>
              <a:rPr lang="en-GB" sz="2400" dirty="0">
                <a:solidFill>
                  <a:srgbClr val="FF0000"/>
                </a:solidFill>
              </a:rPr>
              <a:t>Determiners </a:t>
            </a:r>
            <a:r>
              <a:rPr lang="en-GB" sz="2400" dirty="0"/>
              <a:t>stand in front of nouns.</a:t>
            </a:r>
            <a:endParaRPr lang="en-GB" sz="2400" dirty="0">
              <a:solidFill>
                <a:srgbClr val="FF0000"/>
              </a:solidFill>
            </a:endParaRPr>
          </a:p>
          <a:p>
            <a:pPr>
              <a:lnSpc>
                <a:spcPct val="150000"/>
              </a:lnSpc>
            </a:pPr>
            <a:r>
              <a:rPr lang="en-GB" sz="2400" dirty="0"/>
              <a:t>They specify a noun.</a:t>
            </a:r>
          </a:p>
        </p:txBody>
      </p:sp>
      <p:sp>
        <p:nvSpPr>
          <p:cNvPr id="8" name="TextBox 7"/>
          <p:cNvSpPr txBox="1"/>
          <p:nvPr/>
        </p:nvSpPr>
        <p:spPr>
          <a:xfrm>
            <a:off x="649667" y="536168"/>
            <a:ext cx="5824875" cy="646331"/>
          </a:xfrm>
          <a:prstGeom prst="rect">
            <a:avLst/>
          </a:prstGeom>
          <a:noFill/>
        </p:spPr>
        <p:txBody>
          <a:bodyPr wrap="square" rtlCol="0">
            <a:spAutoFit/>
          </a:bodyPr>
          <a:lstStyle/>
          <a:p>
            <a:r>
              <a:rPr lang="en-GB" sz="3600" b="1" dirty="0">
                <a:solidFill>
                  <a:srgbClr val="FF0000"/>
                </a:solidFill>
              </a:rPr>
              <a:t>Determiners</a:t>
            </a:r>
            <a:r>
              <a:rPr lang="en-GB" sz="800" b="1" dirty="0">
                <a:solidFill>
                  <a:srgbClr val="FF0066"/>
                </a:solidFill>
              </a:rPr>
              <a:t> </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21" name="TextBox 20">
            <a:extLst>
              <a:ext uri="{FF2B5EF4-FFF2-40B4-BE49-F238E27FC236}">
                <a16:creationId xmlns:a16="http://schemas.microsoft.com/office/drawing/2014/main" id="{5816B06D-0556-446C-9E9B-1B379BCF9FB8}"/>
              </a:ext>
            </a:extLst>
          </p:cNvPr>
          <p:cNvSpPr txBox="1"/>
          <p:nvPr/>
        </p:nvSpPr>
        <p:spPr>
          <a:xfrm>
            <a:off x="396150" y="1387426"/>
            <a:ext cx="3889100" cy="646331"/>
          </a:xfrm>
          <a:prstGeom prst="rect">
            <a:avLst/>
          </a:prstGeom>
          <a:noFill/>
        </p:spPr>
        <p:txBody>
          <a:bodyPr wrap="square" rtlCol="0">
            <a:spAutoFit/>
          </a:bodyPr>
          <a:lstStyle/>
          <a:p>
            <a:pPr algn="ctr">
              <a:lnSpc>
                <a:spcPct val="150000"/>
              </a:lnSpc>
            </a:pPr>
            <a:r>
              <a:rPr lang="en-GB" sz="2400" i="1" dirty="0">
                <a:solidFill>
                  <a:srgbClr val="FF0000"/>
                </a:solidFill>
                <a:latin typeface="+mj-lt"/>
              </a:rPr>
              <a:t>A</a:t>
            </a:r>
            <a:r>
              <a:rPr lang="en-GB" sz="2400" i="1" dirty="0">
                <a:latin typeface="+mj-lt"/>
              </a:rPr>
              <a:t> cat stood on the corner.</a:t>
            </a:r>
          </a:p>
        </p:txBody>
      </p:sp>
      <p:sp>
        <p:nvSpPr>
          <p:cNvPr id="22" name="TextBox 21">
            <a:extLst>
              <a:ext uri="{FF2B5EF4-FFF2-40B4-BE49-F238E27FC236}">
                <a16:creationId xmlns:a16="http://schemas.microsoft.com/office/drawing/2014/main" id="{CFC4EB97-C888-4208-BBE0-7CF863A567F6}"/>
              </a:ext>
            </a:extLst>
          </p:cNvPr>
          <p:cNvSpPr txBox="1"/>
          <p:nvPr/>
        </p:nvSpPr>
        <p:spPr>
          <a:xfrm>
            <a:off x="506437" y="2136933"/>
            <a:ext cx="3889100" cy="589072"/>
          </a:xfrm>
          <a:prstGeom prst="rect">
            <a:avLst/>
          </a:prstGeom>
          <a:noFill/>
        </p:spPr>
        <p:txBody>
          <a:bodyPr wrap="square" rtlCol="0">
            <a:spAutoFit/>
          </a:bodyPr>
          <a:lstStyle/>
          <a:p>
            <a:pPr algn="ctr">
              <a:lnSpc>
                <a:spcPct val="150000"/>
              </a:lnSpc>
            </a:pPr>
            <a:r>
              <a:rPr lang="en-GB" sz="2400" i="1" dirty="0">
                <a:solidFill>
                  <a:srgbClr val="FF0000"/>
                </a:solidFill>
                <a:latin typeface="+mj-lt"/>
              </a:rPr>
              <a:t>The </a:t>
            </a:r>
            <a:r>
              <a:rPr lang="en-GB" sz="2400" i="1" dirty="0">
                <a:latin typeface="+mj-lt"/>
              </a:rPr>
              <a:t>cat stood on the corner.</a:t>
            </a:r>
          </a:p>
        </p:txBody>
      </p:sp>
      <p:pic>
        <p:nvPicPr>
          <p:cNvPr id="5" name="Picture 4">
            <a:extLst>
              <a:ext uri="{FF2B5EF4-FFF2-40B4-BE49-F238E27FC236}">
                <a16:creationId xmlns:a16="http://schemas.microsoft.com/office/drawing/2014/main" id="{F4832D43-0CE8-41DB-9725-317A1036D1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2613" y="4852238"/>
            <a:ext cx="1065436" cy="1731634"/>
          </a:xfrm>
          <a:prstGeom prst="rect">
            <a:avLst/>
          </a:prstGeom>
        </p:spPr>
      </p:pic>
      <p:sp>
        <p:nvSpPr>
          <p:cNvPr id="23" name="Rounded Rectangular Callout 5">
            <a:extLst>
              <a:ext uri="{FF2B5EF4-FFF2-40B4-BE49-F238E27FC236}">
                <a16:creationId xmlns:a16="http://schemas.microsoft.com/office/drawing/2014/main" id="{5A8C01E2-05CF-41A7-8825-F81A226D8F8F}"/>
              </a:ext>
            </a:extLst>
          </p:cNvPr>
          <p:cNvSpPr/>
          <p:nvPr/>
        </p:nvSpPr>
        <p:spPr>
          <a:xfrm>
            <a:off x="4667696" y="1469311"/>
            <a:ext cx="1026910" cy="534371"/>
          </a:xfrm>
          <a:prstGeom prst="wedgeRoundRectCallout">
            <a:avLst>
              <a:gd name="adj1" fmla="val 34204"/>
              <a:gd name="adj2" fmla="val 7916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600" i="1" dirty="0">
                <a:solidFill>
                  <a:schemeClr val="tx1"/>
                </a:solidFill>
                <a:latin typeface="Comic Sans MS" panose="030F0702030302020204" pitchFamily="66" charset="0"/>
                <a:ea typeface="Times New Roman" panose="02020603050405020304" pitchFamily="18" charset="0"/>
                <a:cs typeface="Arial" panose="020B0604020202020204" pitchFamily="34" charset="0"/>
              </a:rPr>
              <a:t>any cat</a:t>
            </a:r>
            <a:endParaRPr lang="en-GB" sz="1600" i="1" dirty="0">
              <a:solidFill>
                <a:schemeClr val="tx1"/>
              </a:solidFill>
              <a:latin typeface="Comic Sans MS" panose="030F0702030302020204" pitchFamily="66" charset="0"/>
              <a:ea typeface="Times New Roman" panose="02020603050405020304" pitchFamily="18" charset="0"/>
            </a:endParaRPr>
          </a:p>
          <a:p>
            <a:pPr algn="ctr"/>
            <a:endParaRPr lang="en-GB" sz="1600" b="1" dirty="0">
              <a:solidFill>
                <a:srgbClr val="0000FF"/>
              </a:solidFill>
              <a:latin typeface="Comic Sans MS" panose="030F0702030302020204" pitchFamily="66" charset="0"/>
            </a:endParaRPr>
          </a:p>
        </p:txBody>
      </p:sp>
      <p:sp>
        <p:nvSpPr>
          <p:cNvPr id="24" name="Rounded Rectangular Callout 5">
            <a:extLst>
              <a:ext uri="{FF2B5EF4-FFF2-40B4-BE49-F238E27FC236}">
                <a16:creationId xmlns:a16="http://schemas.microsoft.com/office/drawing/2014/main" id="{1B7DEA9B-2B45-49EE-88A5-3F499C0D3CC9}"/>
              </a:ext>
            </a:extLst>
          </p:cNvPr>
          <p:cNvSpPr/>
          <p:nvPr/>
        </p:nvSpPr>
        <p:spPr>
          <a:xfrm>
            <a:off x="4667696" y="2391816"/>
            <a:ext cx="2143952" cy="534371"/>
          </a:xfrm>
          <a:prstGeom prst="wedgeRoundRectCallout">
            <a:avLst>
              <a:gd name="adj1" fmla="val 34204"/>
              <a:gd name="adj2" fmla="val 7916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600" i="1" dirty="0">
                <a:solidFill>
                  <a:schemeClr val="tx1"/>
                </a:solidFill>
                <a:latin typeface="Comic Sans MS" panose="030F0702030302020204" pitchFamily="66" charset="0"/>
                <a:ea typeface="Times New Roman" panose="02020603050405020304" pitchFamily="18" charset="0"/>
                <a:cs typeface="Arial" panose="020B0604020202020204" pitchFamily="34" charset="0"/>
              </a:rPr>
              <a:t>a particular cat</a:t>
            </a:r>
            <a:endParaRPr lang="en-GB" sz="1600" i="1" dirty="0">
              <a:solidFill>
                <a:schemeClr val="tx1"/>
              </a:solidFill>
              <a:latin typeface="Comic Sans MS" panose="030F0702030302020204" pitchFamily="66" charset="0"/>
              <a:ea typeface="Times New Roman" panose="02020603050405020304" pitchFamily="18" charset="0"/>
            </a:endParaRPr>
          </a:p>
          <a:p>
            <a:pPr algn="ctr"/>
            <a:endParaRPr lang="en-GB" sz="1600" b="1" dirty="0">
              <a:solidFill>
                <a:srgbClr val="0000FF"/>
              </a:solidFill>
              <a:latin typeface="Comic Sans MS" panose="030F0702030302020204" pitchFamily="66" charset="0"/>
            </a:endParaRPr>
          </a:p>
        </p:txBody>
      </p:sp>
      <p:sp>
        <p:nvSpPr>
          <p:cNvPr id="25" name="TextBox 24">
            <a:extLst>
              <a:ext uri="{FF2B5EF4-FFF2-40B4-BE49-F238E27FC236}">
                <a16:creationId xmlns:a16="http://schemas.microsoft.com/office/drawing/2014/main" id="{2A228C84-D35C-4B7A-AB5E-54A6CC7F316F}"/>
              </a:ext>
            </a:extLst>
          </p:cNvPr>
          <p:cNvSpPr txBox="1"/>
          <p:nvPr/>
        </p:nvSpPr>
        <p:spPr>
          <a:xfrm>
            <a:off x="555752" y="2536579"/>
            <a:ext cx="3889100" cy="646331"/>
          </a:xfrm>
          <a:prstGeom prst="rect">
            <a:avLst/>
          </a:prstGeom>
          <a:noFill/>
        </p:spPr>
        <p:txBody>
          <a:bodyPr wrap="square" rtlCol="0">
            <a:spAutoFit/>
          </a:bodyPr>
          <a:lstStyle/>
          <a:p>
            <a:pPr algn="ctr">
              <a:lnSpc>
                <a:spcPct val="150000"/>
              </a:lnSpc>
            </a:pPr>
            <a:r>
              <a:rPr lang="en-GB" sz="2400" i="1" dirty="0">
                <a:solidFill>
                  <a:srgbClr val="FF0000"/>
                </a:solidFill>
                <a:latin typeface="+mj-lt"/>
              </a:rPr>
              <a:t>That </a:t>
            </a:r>
            <a:r>
              <a:rPr lang="en-GB" sz="2400" i="1" dirty="0">
                <a:latin typeface="+mj-lt"/>
              </a:rPr>
              <a:t>cat stood on the corner.</a:t>
            </a:r>
          </a:p>
        </p:txBody>
      </p:sp>
      <p:sp>
        <p:nvSpPr>
          <p:cNvPr id="27" name="TextBox 26">
            <a:extLst>
              <a:ext uri="{FF2B5EF4-FFF2-40B4-BE49-F238E27FC236}">
                <a16:creationId xmlns:a16="http://schemas.microsoft.com/office/drawing/2014/main" id="{EB8FAD08-A1B1-447D-AB15-C543AEDF4C3A}"/>
              </a:ext>
            </a:extLst>
          </p:cNvPr>
          <p:cNvSpPr txBox="1"/>
          <p:nvPr/>
        </p:nvSpPr>
        <p:spPr>
          <a:xfrm>
            <a:off x="457122" y="3286088"/>
            <a:ext cx="3889100" cy="646331"/>
          </a:xfrm>
          <a:prstGeom prst="rect">
            <a:avLst/>
          </a:prstGeom>
          <a:noFill/>
        </p:spPr>
        <p:txBody>
          <a:bodyPr wrap="square" rtlCol="0">
            <a:spAutoFit/>
          </a:bodyPr>
          <a:lstStyle/>
          <a:p>
            <a:pPr algn="ctr">
              <a:lnSpc>
                <a:spcPct val="150000"/>
              </a:lnSpc>
            </a:pPr>
            <a:r>
              <a:rPr lang="en-GB" sz="2400" i="1" dirty="0">
                <a:solidFill>
                  <a:srgbClr val="FF0000"/>
                </a:solidFill>
                <a:latin typeface="+mj-lt"/>
              </a:rPr>
              <a:t>My </a:t>
            </a:r>
            <a:r>
              <a:rPr lang="en-GB" sz="2400" i="1" dirty="0">
                <a:latin typeface="+mj-lt"/>
              </a:rPr>
              <a:t>cat stood on the corner.</a:t>
            </a:r>
          </a:p>
        </p:txBody>
      </p:sp>
      <p:sp>
        <p:nvSpPr>
          <p:cNvPr id="28" name="Rounded Rectangular Callout 5">
            <a:extLst>
              <a:ext uri="{FF2B5EF4-FFF2-40B4-BE49-F238E27FC236}">
                <a16:creationId xmlns:a16="http://schemas.microsoft.com/office/drawing/2014/main" id="{DC022BEB-A37A-4A57-B2DA-0669C55CB977}"/>
              </a:ext>
            </a:extLst>
          </p:cNvPr>
          <p:cNvSpPr/>
          <p:nvPr/>
        </p:nvSpPr>
        <p:spPr>
          <a:xfrm>
            <a:off x="4667696" y="3457005"/>
            <a:ext cx="2539016" cy="534371"/>
          </a:xfrm>
          <a:prstGeom prst="wedgeRoundRectCallout">
            <a:avLst>
              <a:gd name="adj1" fmla="val 34204"/>
              <a:gd name="adj2" fmla="val 7916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600" i="1" dirty="0">
                <a:solidFill>
                  <a:schemeClr val="tx1"/>
                </a:solidFill>
                <a:latin typeface="Comic Sans MS" panose="030F0702030302020204" pitchFamily="66" charset="0"/>
                <a:ea typeface="Times New Roman" panose="02020603050405020304" pitchFamily="18" charset="0"/>
                <a:cs typeface="Arial" panose="020B0604020202020204" pitchFamily="34" charset="0"/>
              </a:rPr>
              <a:t>a cat which belongs to…</a:t>
            </a:r>
            <a:endParaRPr lang="en-GB" sz="1600" b="1" dirty="0">
              <a:solidFill>
                <a:srgbClr val="0000FF"/>
              </a:solidFill>
              <a:latin typeface="Comic Sans MS" panose="030F0702030302020204" pitchFamily="66" charset="0"/>
            </a:endParaRPr>
          </a:p>
        </p:txBody>
      </p:sp>
      <p:sp>
        <p:nvSpPr>
          <p:cNvPr id="29" name="TextBox 28">
            <a:extLst>
              <a:ext uri="{FF2B5EF4-FFF2-40B4-BE49-F238E27FC236}">
                <a16:creationId xmlns:a16="http://schemas.microsoft.com/office/drawing/2014/main" id="{F4ABAE8B-7E67-4499-AA8D-0C836A529475}"/>
              </a:ext>
            </a:extLst>
          </p:cNvPr>
          <p:cNvSpPr txBox="1"/>
          <p:nvPr/>
        </p:nvSpPr>
        <p:spPr>
          <a:xfrm>
            <a:off x="506437" y="3685734"/>
            <a:ext cx="3889100" cy="646331"/>
          </a:xfrm>
          <a:prstGeom prst="rect">
            <a:avLst/>
          </a:prstGeom>
          <a:noFill/>
        </p:spPr>
        <p:txBody>
          <a:bodyPr wrap="square" rtlCol="0">
            <a:spAutoFit/>
          </a:bodyPr>
          <a:lstStyle/>
          <a:p>
            <a:pPr algn="ctr">
              <a:lnSpc>
                <a:spcPct val="150000"/>
              </a:lnSpc>
            </a:pPr>
            <a:r>
              <a:rPr lang="en-GB" sz="2400" i="1" dirty="0">
                <a:solidFill>
                  <a:srgbClr val="FF0000"/>
                </a:solidFill>
                <a:latin typeface="+mj-lt"/>
              </a:rPr>
              <a:t>Your </a:t>
            </a:r>
            <a:r>
              <a:rPr lang="en-GB" sz="2400" i="1" dirty="0">
                <a:latin typeface="+mj-lt"/>
              </a:rPr>
              <a:t>cat stood on the corner.</a:t>
            </a:r>
          </a:p>
        </p:txBody>
      </p:sp>
      <p:sp>
        <p:nvSpPr>
          <p:cNvPr id="30" name="TextBox 29">
            <a:extLst>
              <a:ext uri="{FF2B5EF4-FFF2-40B4-BE49-F238E27FC236}">
                <a16:creationId xmlns:a16="http://schemas.microsoft.com/office/drawing/2014/main" id="{5A446EE0-C019-4ABB-9305-7A26BD79A42B}"/>
              </a:ext>
            </a:extLst>
          </p:cNvPr>
          <p:cNvSpPr txBox="1"/>
          <p:nvPr/>
        </p:nvSpPr>
        <p:spPr>
          <a:xfrm>
            <a:off x="649667" y="4297143"/>
            <a:ext cx="3889100" cy="646331"/>
          </a:xfrm>
          <a:prstGeom prst="rect">
            <a:avLst/>
          </a:prstGeom>
          <a:noFill/>
        </p:spPr>
        <p:txBody>
          <a:bodyPr wrap="square" rtlCol="0">
            <a:spAutoFit/>
          </a:bodyPr>
          <a:lstStyle/>
          <a:p>
            <a:pPr>
              <a:lnSpc>
                <a:spcPct val="150000"/>
              </a:lnSpc>
            </a:pPr>
            <a:r>
              <a:rPr lang="en-GB" sz="2400" i="1" dirty="0">
                <a:solidFill>
                  <a:srgbClr val="FF0000"/>
                </a:solidFill>
                <a:latin typeface="+mj-lt"/>
              </a:rPr>
              <a:t>Every </a:t>
            </a:r>
            <a:r>
              <a:rPr lang="en-GB" sz="2400" i="1" dirty="0">
                <a:latin typeface="+mj-lt"/>
              </a:rPr>
              <a:t>cat stood on the corner.</a:t>
            </a:r>
          </a:p>
        </p:txBody>
      </p:sp>
      <p:sp>
        <p:nvSpPr>
          <p:cNvPr id="31" name="Rounded Rectangular Callout 5">
            <a:extLst>
              <a:ext uri="{FF2B5EF4-FFF2-40B4-BE49-F238E27FC236}">
                <a16:creationId xmlns:a16="http://schemas.microsoft.com/office/drawing/2014/main" id="{E08180A4-91AE-4EDC-8C97-AB03B0E98C7C}"/>
              </a:ext>
            </a:extLst>
          </p:cNvPr>
          <p:cNvSpPr/>
          <p:nvPr/>
        </p:nvSpPr>
        <p:spPr>
          <a:xfrm>
            <a:off x="4708119" y="4591679"/>
            <a:ext cx="2831669" cy="534371"/>
          </a:xfrm>
          <a:prstGeom prst="wedgeRoundRectCallout">
            <a:avLst>
              <a:gd name="adj1" fmla="val 34204"/>
              <a:gd name="adj2" fmla="val 7916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600" i="1" dirty="0">
                <a:solidFill>
                  <a:schemeClr val="tx1"/>
                </a:solidFill>
                <a:latin typeface="Comic Sans MS" panose="030F0702030302020204" pitchFamily="66" charset="0"/>
                <a:ea typeface="Times New Roman" panose="02020603050405020304" pitchFamily="18" charset="0"/>
                <a:cs typeface="Arial" panose="020B0604020202020204" pitchFamily="34" charset="0"/>
              </a:rPr>
              <a:t>a specified number of cats</a:t>
            </a:r>
            <a:endParaRPr lang="en-GB" sz="1600" b="1" dirty="0">
              <a:solidFill>
                <a:srgbClr val="0000FF"/>
              </a:solidFill>
              <a:latin typeface="Comic Sans MS" panose="030F0702030302020204" pitchFamily="66" charset="0"/>
            </a:endParaRPr>
          </a:p>
        </p:txBody>
      </p:sp>
      <p:sp>
        <p:nvSpPr>
          <p:cNvPr id="32" name="TextBox 31">
            <a:extLst>
              <a:ext uri="{FF2B5EF4-FFF2-40B4-BE49-F238E27FC236}">
                <a16:creationId xmlns:a16="http://schemas.microsoft.com/office/drawing/2014/main" id="{0857D88D-D7E3-4416-9811-87E5C6F4D937}"/>
              </a:ext>
            </a:extLst>
          </p:cNvPr>
          <p:cNvSpPr txBox="1"/>
          <p:nvPr/>
        </p:nvSpPr>
        <p:spPr>
          <a:xfrm>
            <a:off x="649667" y="4671947"/>
            <a:ext cx="4058452" cy="646331"/>
          </a:xfrm>
          <a:prstGeom prst="rect">
            <a:avLst/>
          </a:prstGeom>
          <a:noFill/>
        </p:spPr>
        <p:txBody>
          <a:bodyPr wrap="square" rtlCol="0">
            <a:spAutoFit/>
          </a:bodyPr>
          <a:lstStyle/>
          <a:p>
            <a:pPr>
              <a:lnSpc>
                <a:spcPct val="150000"/>
              </a:lnSpc>
            </a:pPr>
            <a:r>
              <a:rPr lang="en-GB" sz="2400" i="1" dirty="0">
                <a:solidFill>
                  <a:srgbClr val="FF0000"/>
                </a:solidFill>
                <a:latin typeface="+mj-lt"/>
              </a:rPr>
              <a:t>Some </a:t>
            </a:r>
            <a:r>
              <a:rPr lang="en-GB" sz="2400" i="1" dirty="0">
                <a:latin typeface="+mj-lt"/>
              </a:rPr>
              <a:t>cats stood on the corner.</a:t>
            </a:r>
          </a:p>
        </p:txBody>
      </p:sp>
      <p:sp>
        <p:nvSpPr>
          <p:cNvPr id="33" name="Rectangle 32">
            <a:extLst>
              <a:ext uri="{FF2B5EF4-FFF2-40B4-BE49-F238E27FC236}">
                <a16:creationId xmlns:a16="http://schemas.microsoft.com/office/drawing/2014/main" id="{239C0D49-9593-49A3-A19C-8AE2FDAF834C}"/>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Tree>
    <p:extLst>
      <p:ext uri="{BB962C8B-B14F-4D97-AF65-F5344CB8AC3E}">
        <p14:creationId xmlns:p14="http://schemas.microsoft.com/office/powerpoint/2010/main" val="1994734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2">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1" grpId="0" uiExpand="1" build="p"/>
      <p:bldP spid="22" grpId="0" uiExpand="1" build="p"/>
      <p:bldP spid="23" grpId="0" animBg="1"/>
      <p:bldP spid="24" grpId="0" animBg="1"/>
      <p:bldP spid="25" grpId="0" uiExpand="1" build="p"/>
      <p:bldP spid="27" grpId="0" uiExpand="1" build="p"/>
      <p:bldP spid="28" grpId="0" animBg="1"/>
      <p:bldP spid="29" grpId="0" uiExpand="1" build="p"/>
      <p:bldP spid="30" grpId="0" uiExpand="1" build="p"/>
      <p:bldP spid="31" grpId="0" animBg="1"/>
      <p:bldP spid="32"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9667" y="547878"/>
            <a:ext cx="10573555" cy="646331"/>
          </a:xfrm>
          <a:prstGeom prst="rect">
            <a:avLst/>
          </a:prstGeom>
          <a:noFill/>
        </p:spPr>
        <p:txBody>
          <a:bodyPr wrap="square" rtlCol="0">
            <a:spAutoFit/>
          </a:bodyPr>
          <a:lstStyle/>
          <a:p>
            <a:r>
              <a:rPr lang="en-GB" sz="3600" b="1" dirty="0">
                <a:solidFill>
                  <a:srgbClr val="FF6600"/>
                </a:solidFill>
              </a:rPr>
              <a:t>Pronouns</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4118861" y="564011"/>
            <a:ext cx="7463710" cy="589072"/>
          </a:xfrm>
          <a:prstGeom prst="rect">
            <a:avLst/>
          </a:prstGeom>
        </p:spPr>
        <p:txBody>
          <a:bodyPr wrap="none">
            <a:spAutoFit/>
          </a:bodyPr>
          <a:lstStyle/>
          <a:p>
            <a:pPr>
              <a:lnSpc>
                <a:spcPct val="150000"/>
              </a:lnSpc>
            </a:pPr>
            <a:r>
              <a:rPr lang="en-GB" sz="2400" dirty="0">
                <a:solidFill>
                  <a:srgbClr val="FF6600"/>
                </a:solidFill>
              </a:rPr>
              <a:t>Pronouns</a:t>
            </a:r>
            <a:r>
              <a:rPr lang="en-GB" sz="2400" dirty="0"/>
              <a:t> can stand in the place of a noun or noun phrase.</a:t>
            </a:r>
          </a:p>
        </p:txBody>
      </p:sp>
      <p:sp>
        <p:nvSpPr>
          <p:cNvPr id="22" name="Rounded Rectangular Callout 2">
            <a:extLst>
              <a:ext uri="{FF2B5EF4-FFF2-40B4-BE49-F238E27FC236}">
                <a16:creationId xmlns:a16="http://schemas.microsoft.com/office/drawing/2014/main" id="{14B2424B-C77C-4020-932A-B559725D8593}"/>
              </a:ext>
            </a:extLst>
          </p:cNvPr>
          <p:cNvSpPr/>
          <p:nvPr/>
        </p:nvSpPr>
        <p:spPr>
          <a:xfrm>
            <a:off x="9138869" y="1886767"/>
            <a:ext cx="2388175" cy="1647025"/>
          </a:xfrm>
          <a:prstGeom prst="wedgeRoundRectCallout">
            <a:avLst>
              <a:gd name="adj1" fmla="val 46048"/>
              <a:gd name="adj2" fmla="val 67205"/>
              <a:gd name="adj3" fmla="val 16667"/>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000" dirty="0">
                <a:solidFill>
                  <a:schemeClr val="tx1"/>
                </a:solidFill>
              </a:rPr>
              <a:t>What pronouns could replace these </a:t>
            </a:r>
            <a:r>
              <a:rPr lang="en-GB" sz="2000" b="1" dirty="0">
                <a:solidFill>
                  <a:schemeClr val="tx1"/>
                </a:solidFill>
              </a:rPr>
              <a:t>nouns</a:t>
            </a:r>
            <a:r>
              <a:rPr lang="en-GB" sz="2000" dirty="0">
                <a:solidFill>
                  <a:schemeClr val="tx1"/>
                </a:solidFill>
              </a:rPr>
              <a:t> and </a:t>
            </a:r>
            <a:r>
              <a:rPr lang="en-GB" sz="2000" b="1" dirty="0">
                <a:solidFill>
                  <a:schemeClr val="tx1"/>
                </a:solidFill>
              </a:rPr>
              <a:t>noun phrases</a:t>
            </a:r>
            <a:r>
              <a:rPr lang="en-GB" sz="2000" dirty="0">
                <a:solidFill>
                  <a:schemeClr val="tx1"/>
                </a:solidFill>
              </a:rPr>
              <a:t>?</a:t>
            </a:r>
          </a:p>
        </p:txBody>
      </p:sp>
      <p:sp>
        <p:nvSpPr>
          <p:cNvPr id="34" name="Rectangle 33">
            <a:extLst>
              <a:ext uri="{FF2B5EF4-FFF2-40B4-BE49-F238E27FC236}">
                <a16:creationId xmlns:a16="http://schemas.microsoft.com/office/drawing/2014/main" id="{17F21139-5CB8-43AE-B191-963723C46392}"/>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pic>
        <p:nvPicPr>
          <p:cNvPr id="35" name="Picture 34" descr="A close up of a logo&#10;&#10;Description generated with very high confidence">
            <a:extLst>
              <a:ext uri="{FF2B5EF4-FFF2-40B4-BE49-F238E27FC236}">
                <a16:creationId xmlns:a16="http://schemas.microsoft.com/office/drawing/2014/main" id="{C380B88B-DE7D-422A-8602-277C6843C3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3324" y="5673918"/>
            <a:ext cx="1966240" cy="1028495"/>
          </a:xfrm>
          <a:prstGeom prst="rect">
            <a:avLst/>
          </a:prstGeom>
        </p:spPr>
      </p:pic>
    </p:spTree>
    <p:extLst>
      <p:ext uri="{BB962C8B-B14F-4D97-AF65-F5344CB8AC3E}">
        <p14:creationId xmlns:p14="http://schemas.microsoft.com/office/powerpoint/2010/main" val="3269829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Callout: Line 32">
            <a:extLst>
              <a:ext uri="{FF2B5EF4-FFF2-40B4-BE49-F238E27FC236}">
                <a16:creationId xmlns:a16="http://schemas.microsoft.com/office/drawing/2014/main" id="{504FD555-A238-4804-88EF-7F49D8F3D389}"/>
              </a:ext>
            </a:extLst>
          </p:cNvPr>
          <p:cNvSpPr/>
          <p:nvPr/>
        </p:nvSpPr>
        <p:spPr>
          <a:xfrm>
            <a:off x="9568698" y="4526768"/>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Callout: Line 31">
            <a:extLst>
              <a:ext uri="{FF2B5EF4-FFF2-40B4-BE49-F238E27FC236}">
                <a16:creationId xmlns:a16="http://schemas.microsoft.com/office/drawing/2014/main" id="{B7D61A54-42A6-479C-9175-BF7D58EC5E73}"/>
              </a:ext>
            </a:extLst>
          </p:cNvPr>
          <p:cNvSpPr/>
          <p:nvPr/>
        </p:nvSpPr>
        <p:spPr>
          <a:xfrm>
            <a:off x="5526920" y="4518857"/>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649667" y="547878"/>
            <a:ext cx="10573555" cy="646331"/>
          </a:xfrm>
          <a:prstGeom prst="rect">
            <a:avLst/>
          </a:prstGeom>
          <a:noFill/>
        </p:spPr>
        <p:txBody>
          <a:bodyPr wrap="square" rtlCol="0">
            <a:spAutoFit/>
          </a:bodyPr>
          <a:lstStyle/>
          <a:p>
            <a:r>
              <a:rPr lang="en-GB" sz="3600" b="1" dirty="0">
                <a:solidFill>
                  <a:srgbClr val="FF6600"/>
                </a:solidFill>
              </a:rPr>
              <a:t>Pronouns</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3" name="Rectangle 2"/>
          <p:cNvSpPr/>
          <p:nvPr/>
        </p:nvSpPr>
        <p:spPr>
          <a:xfrm>
            <a:off x="4118861" y="564011"/>
            <a:ext cx="7463710" cy="589072"/>
          </a:xfrm>
          <a:prstGeom prst="rect">
            <a:avLst/>
          </a:prstGeom>
        </p:spPr>
        <p:txBody>
          <a:bodyPr wrap="none">
            <a:spAutoFit/>
          </a:bodyPr>
          <a:lstStyle/>
          <a:p>
            <a:pPr>
              <a:lnSpc>
                <a:spcPct val="150000"/>
              </a:lnSpc>
            </a:pPr>
            <a:r>
              <a:rPr lang="en-GB" sz="2400" dirty="0">
                <a:solidFill>
                  <a:srgbClr val="FF6600"/>
                </a:solidFill>
              </a:rPr>
              <a:t>Pronouns</a:t>
            </a:r>
            <a:r>
              <a:rPr lang="en-GB" sz="2400" dirty="0"/>
              <a:t> can stand in the place of a noun or noun phrase.</a:t>
            </a:r>
          </a:p>
        </p:txBody>
      </p:sp>
      <p:sp>
        <p:nvSpPr>
          <p:cNvPr id="17" name="Rectangle 16">
            <a:extLst>
              <a:ext uri="{FF2B5EF4-FFF2-40B4-BE49-F238E27FC236}">
                <a16:creationId xmlns:a16="http://schemas.microsoft.com/office/drawing/2014/main" id="{F41C36DC-E0C7-42D0-B728-2A9AFAA537F6}"/>
              </a:ext>
            </a:extLst>
          </p:cNvPr>
          <p:cNvSpPr/>
          <p:nvPr/>
        </p:nvSpPr>
        <p:spPr>
          <a:xfrm>
            <a:off x="858458" y="2589648"/>
            <a:ext cx="7397371" cy="487506"/>
          </a:xfrm>
          <a:prstGeom prst="rect">
            <a:avLst/>
          </a:prstGeom>
          <a:solidFill>
            <a:srgbClr val="CEE1F2"/>
          </a:solidFill>
        </p:spPr>
        <p:txBody>
          <a:bodyPr wrap="square">
            <a:spAutoFit/>
          </a:bodyPr>
          <a:lstStyle/>
          <a:p>
            <a:pPr algn="ctr">
              <a:lnSpc>
                <a:spcPct val="107000"/>
              </a:lnSpc>
              <a:spcAft>
                <a:spcPts val="800"/>
              </a:spcAft>
            </a:pPr>
            <a:r>
              <a:rPr lang="en-GB" sz="2400" b="1" i="1" dirty="0">
                <a:effectLst/>
                <a:latin typeface="+mj-lt"/>
                <a:ea typeface="Calibri" panose="020F0502020204030204" pitchFamily="34" charset="0"/>
                <a:cs typeface="Times New Roman" panose="02020603050405020304" pitchFamily="18" charset="0"/>
              </a:rPr>
              <a:t>Mr Dursley </a:t>
            </a:r>
            <a:r>
              <a:rPr lang="en-GB" sz="2400" i="1" dirty="0">
                <a:effectLst/>
                <a:latin typeface="+mj-lt"/>
                <a:ea typeface="Calibri" panose="020F0502020204030204" pitchFamily="34" charset="0"/>
                <a:cs typeface="Times New Roman" panose="02020603050405020304" pitchFamily="18" charset="0"/>
              </a:rPr>
              <a:t>came into the room carrying </a:t>
            </a:r>
            <a:r>
              <a:rPr lang="en-GB" sz="2400" b="1" i="1" dirty="0">
                <a:effectLst/>
                <a:latin typeface="+mj-lt"/>
                <a:ea typeface="Calibri" panose="020F0502020204030204" pitchFamily="34" charset="0"/>
                <a:cs typeface="Times New Roman" panose="02020603050405020304" pitchFamily="18" charset="0"/>
              </a:rPr>
              <a:t>two cups of tea</a:t>
            </a:r>
            <a:r>
              <a:rPr lang="en-GB" sz="2400" i="1" dirty="0">
                <a:effectLst/>
                <a:latin typeface="+mj-lt"/>
                <a:ea typeface="Calibri" panose="020F0502020204030204" pitchFamily="34" charset="0"/>
                <a:cs typeface="Times New Roman" panose="02020603050405020304" pitchFamily="18" charset="0"/>
              </a:rPr>
              <a:t>.</a:t>
            </a:r>
          </a:p>
        </p:txBody>
      </p:sp>
      <p:sp>
        <p:nvSpPr>
          <p:cNvPr id="19" name="Rectangle 18">
            <a:extLst>
              <a:ext uri="{FF2B5EF4-FFF2-40B4-BE49-F238E27FC236}">
                <a16:creationId xmlns:a16="http://schemas.microsoft.com/office/drawing/2014/main" id="{00A5F09F-1572-46C9-B3FD-9E8D8698D61C}"/>
              </a:ext>
            </a:extLst>
          </p:cNvPr>
          <p:cNvSpPr/>
          <p:nvPr/>
        </p:nvSpPr>
        <p:spPr>
          <a:xfrm>
            <a:off x="858458" y="3883738"/>
            <a:ext cx="7089553" cy="487506"/>
          </a:xfrm>
          <a:prstGeom prst="rect">
            <a:avLst/>
          </a:prstGeom>
          <a:solidFill>
            <a:srgbClr val="CEE1F2"/>
          </a:solidFill>
        </p:spPr>
        <p:txBody>
          <a:bodyPr wrap="square">
            <a:spAutoFit/>
          </a:bodyPr>
          <a:lstStyle/>
          <a:p>
            <a:pPr algn="ctr">
              <a:lnSpc>
                <a:spcPct val="107000"/>
              </a:lnSpc>
              <a:spcAft>
                <a:spcPts val="800"/>
              </a:spcAft>
            </a:pPr>
            <a:r>
              <a:rPr lang="en-GB" sz="2400" b="1" i="1" dirty="0">
                <a:latin typeface="+mj-lt"/>
                <a:ea typeface="Calibri" panose="020F0502020204030204" pitchFamily="34" charset="0"/>
                <a:cs typeface="Times New Roman" panose="02020603050405020304" pitchFamily="18" charset="0"/>
              </a:rPr>
              <a:t>Mr Dursley </a:t>
            </a:r>
            <a:r>
              <a:rPr lang="en-GB" sz="2400" i="1" dirty="0">
                <a:latin typeface="+mj-lt"/>
                <a:ea typeface="Calibri" panose="020F0502020204030204" pitchFamily="34" charset="0"/>
                <a:cs typeface="Times New Roman" panose="02020603050405020304" pitchFamily="18" charset="0"/>
              </a:rPr>
              <a:t>would have to say something to </a:t>
            </a:r>
            <a:r>
              <a:rPr lang="en-GB" sz="2400" b="1" i="1" dirty="0">
                <a:latin typeface="+mj-lt"/>
                <a:ea typeface="Calibri" panose="020F0502020204030204" pitchFamily="34" charset="0"/>
                <a:cs typeface="Times New Roman" panose="02020603050405020304" pitchFamily="18" charset="0"/>
              </a:rPr>
              <a:t>Mrs Dursley</a:t>
            </a:r>
            <a:r>
              <a:rPr lang="en-GB" sz="2400" i="1" dirty="0">
                <a:latin typeface="+mj-lt"/>
                <a:ea typeface="Calibri" panose="020F0502020204030204" pitchFamily="34" charset="0"/>
                <a:cs typeface="Times New Roman" panose="02020603050405020304" pitchFamily="18" charset="0"/>
              </a:rPr>
              <a:t>.</a:t>
            </a:r>
            <a:endParaRPr lang="en-GB" sz="2400" i="1" dirty="0">
              <a:effectLst/>
              <a:latin typeface="+mj-lt"/>
              <a:ea typeface="Calibri" panose="020F0502020204030204" pitchFamily="34" charset="0"/>
              <a:cs typeface="Times New Roman" panose="02020603050405020304" pitchFamily="18" charset="0"/>
            </a:endParaRPr>
          </a:p>
        </p:txBody>
      </p:sp>
      <p:sp>
        <p:nvSpPr>
          <p:cNvPr id="20" name="Callout: Line 19">
            <a:extLst>
              <a:ext uri="{FF2B5EF4-FFF2-40B4-BE49-F238E27FC236}">
                <a16:creationId xmlns:a16="http://schemas.microsoft.com/office/drawing/2014/main" id="{58B043D7-10D5-46BD-BB4B-293C931DC8EE}"/>
              </a:ext>
            </a:extLst>
          </p:cNvPr>
          <p:cNvSpPr/>
          <p:nvPr/>
        </p:nvSpPr>
        <p:spPr>
          <a:xfrm>
            <a:off x="1365745" y="1936392"/>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Callout: Line 20">
            <a:extLst>
              <a:ext uri="{FF2B5EF4-FFF2-40B4-BE49-F238E27FC236}">
                <a16:creationId xmlns:a16="http://schemas.microsoft.com/office/drawing/2014/main" id="{6C1B1446-F218-4C8E-ABA4-CC50A5A37EC1}"/>
              </a:ext>
            </a:extLst>
          </p:cNvPr>
          <p:cNvSpPr/>
          <p:nvPr/>
        </p:nvSpPr>
        <p:spPr>
          <a:xfrm>
            <a:off x="1365745" y="3273814"/>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ounded Rectangular Callout 2">
            <a:extLst>
              <a:ext uri="{FF2B5EF4-FFF2-40B4-BE49-F238E27FC236}">
                <a16:creationId xmlns:a16="http://schemas.microsoft.com/office/drawing/2014/main" id="{14B2424B-C77C-4020-932A-B559725D8593}"/>
              </a:ext>
            </a:extLst>
          </p:cNvPr>
          <p:cNvSpPr/>
          <p:nvPr/>
        </p:nvSpPr>
        <p:spPr>
          <a:xfrm>
            <a:off x="9138869" y="1886767"/>
            <a:ext cx="2388175" cy="1647025"/>
          </a:xfrm>
          <a:prstGeom prst="wedgeRoundRectCallout">
            <a:avLst>
              <a:gd name="adj1" fmla="val 46048"/>
              <a:gd name="adj2" fmla="val 67205"/>
              <a:gd name="adj3" fmla="val 16667"/>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000" dirty="0">
                <a:solidFill>
                  <a:schemeClr val="tx1"/>
                </a:solidFill>
              </a:rPr>
              <a:t>What </a:t>
            </a:r>
            <a:r>
              <a:rPr lang="en-GB" sz="2000" dirty="0">
                <a:solidFill>
                  <a:srgbClr val="FF6600"/>
                </a:solidFill>
              </a:rPr>
              <a:t>pronouns</a:t>
            </a:r>
            <a:r>
              <a:rPr lang="en-GB" sz="2000" dirty="0">
                <a:solidFill>
                  <a:schemeClr val="tx1"/>
                </a:solidFill>
              </a:rPr>
              <a:t> could replace these </a:t>
            </a:r>
            <a:r>
              <a:rPr lang="en-GB" sz="2000" b="1" dirty="0">
                <a:solidFill>
                  <a:schemeClr val="tx1"/>
                </a:solidFill>
              </a:rPr>
              <a:t>nouns</a:t>
            </a:r>
            <a:r>
              <a:rPr lang="en-GB" sz="2000" dirty="0">
                <a:solidFill>
                  <a:schemeClr val="tx1"/>
                </a:solidFill>
              </a:rPr>
              <a:t> and </a:t>
            </a:r>
            <a:r>
              <a:rPr lang="en-GB" sz="2000" b="1" dirty="0">
                <a:solidFill>
                  <a:schemeClr val="tx1"/>
                </a:solidFill>
              </a:rPr>
              <a:t>noun phrases</a:t>
            </a:r>
            <a:r>
              <a:rPr lang="en-GB" sz="2000" dirty="0">
                <a:solidFill>
                  <a:schemeClr val="tx1"/>
                </a:solidFill>
              </a:rPr>
              <a:t>?</a:t>
            </a:r>
          </a:p>
        </p:txBody>
      </p:sp>
      <p:sp>
        <p:nvSpPr>
          <p:cNvPr id="23" name="Callout: Line 22">
            <a:extLst>
              <a:ext uri="{FF2B5EF4-FFF2-40B4-BE49-F238E27FC236}">
                <a16:creationId xmlns:a16="http://schemas.microsoft.com/office/drawing/2014/main" id="{E17943E0-D273-4C8A-86D4-8D017C182A58}"/>
              </a:ext>
            </a:extLst>
          </p:cNvPr>
          <p:cNvSpPr/>
          <p:nvPr/>
        </p:nvSpPr>
        <p:spPr>
          <a:xfrm>
            <a:off x="6528241" y="3192928"/>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E58B426D-537A-480C-83D4-91E69D7D5756}"/>
              </a:ext>
            </a:extLst>
          </p:cNvPr>
          <p:cNvSpPr/>
          <p:nvPr/>
        </p:nvSpPr>
        <p:spPr>
          <a:xfrm>
            <a:off x="858457" y="5177828"/>
            <a:ext cx="10501801" cy="487506"/>
          </a:xfrm>
          <a:prstGeom prst="rect">
            <a:avLst/>
          </a:prstGeom>
          <a:solidFill>
            <a:srgbClr val="CEE1F2"/>
          </a:solidFill>
        </p:spPr>
        <p:txBody>
          <a:bodyPr wrap="square">
            <a:spAutoFit/>
          </a:bodyPr>
          <a:lstStyle/>
          <a:p>
            <a:pPr algn="ctr">
              <a:lnSpc>
                <a:spcPct val="107000"/>
              </a:lnSpc>
              <a:spcAft>
                <a:spcPts val="800"/>
              </a:spcAft>
            </a:pPr>
            <a:r>
              <a:rPr lang="en-GB" sz="2400" b="1" i="1" dirty="0">
                <a:latin typeface="+mj-lt"/>
                <a:ea typeface="Calibri" panose="020F0502020204030204" pitchFamily="34" charset="0"/>
                <a:cs typeface="Times New Roman" panose="02020603050405020304" pitchFamily="18" charset="0"/>
              </a:rPr>
              <a:t>The news </a:t>
            </a:r>
            <a:r>
              <a:rPr lang="en-GB" sz="2400" i="1" dirty="0">
                <a:latin typeface="+mj-lt"/>
                <a:ea typeface="Calibri" panose="020F0502020204030204" pitchFamily="34" charset="0"/>
                <a:cs typeface="Times New Roman" panose="02020603050405020304" pitchFamily="18" charset="0"/>
              </a:rPr>
              <a:t>could not be ignored</a:t>
            </a:r>
            <a:r>
              <a:rPr lang="en-GB" sz="2400" i="1" dirty="0">
                <a:effectLst/>
                <a:latin typeface="+mj-lt"/>
                <a:ea typeface="Calibri" panose="020F0502020204030204" pitchFamily="34" charset="0"/>
                <a:cs typeface="Times New Roman" panose="02020603050405020304" pitchFamily="18" charset="0"/>
              </a:rPr>
              <a:t>. </a:t>
            </a:r>
            <a:r>
              <a:rPr lang="en-GB" sz="2400" b="1" i="1" dirty="0">
                <a:effectLst/>
                <a:latin typeface="+mj-lt"/>
                <a:ea typeface="Calibri" panose="020F0502020204030204" pitchFamily="34" charset="0"/>
                <a:cs typeface="Times New Roman" panose="02020603050405020304" pitchFamily="18" charset="0"/>
              </a:rPr>
              <a:t>Mr and Mrs Dursley </a:t>
            </a:r>
            <a:r>
              <a:rPr lang="en-GB" sz="2400" i="1" dirty="0">
                <a:effectLst/>
                <a:latin typeface="+mj-lt"/>
                <a:ea typeface="Calibri" panose="020F0502020204030204" pitchFamily="34" charset="0"/>
                <a:cs typeface="Times New Roman" panose="02020603050405020304" pitchFamily="18" charset="0"/>
              </a:rPr>
              <a:t>needed to talk about </a:t>
            </a:r>
            <a:r>
              <a:rPr lang="en-GB" sz="2400" b="1" i="1" dirty="0">
                <a:effectLst/>
                <a:latin typeface="+mj-lt"/>
                <a:ea typeface="Calibri" panose="020F0502020204030204" pitchFamily="34" charset="0"/>
                <a:cs typeface="Times New Roman" panose="02020603050405020304" pitchFamily="18" charset="0"/>
              </a:rPr>
              <a:t>the news</a:t>
            </a:r>
            <a:r>
              <a:rPr lang="en-GB" sz="2400" i="1" dirty="0">
                <a:effectLst/>
                <a:latin typeface="+mj-lt"/>
                <a:ea typeface="Calibri" panose="020F0502020204030204" pitchFamily="34" charset="0"/>
                <a:cs typeface="Times New Roman" panose="02020603050405020304" pitchFamily="18" charset="0"/>
              </a:rPr>
              <a:t>.</a:t>
            </a:r>
          </a:p>
        </p:txBody>
      </p:sp>
      <p:sp>
        <p:nvSpPr>
          <p:cNvPr id="25" name="Callout: Line 24">
            <a:extLst>
              <a:ext uri="{FF2B5EF4-FFF2-40B4-BE49-F238E27FC236}">
                <a16:creationId xmlns:a16="http://schemas.microsoft.com/office/drawing/2014/main" id="{EAA7A8B4-0A5C-4C2D-8F2A-E6F1CA5F60A6}"/>
              </a:ext>
            </a:extLst>
          </p:cNvPr>
          <p:cNvSpPr/>
          <p:nvPr/>
        </p:nvSpPr>
        <p:spPr>
          <a:xfrm>
            <a:off x="1295186" y="4581970"/>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Callout: Line 25">
            <a:extLst>
              <a:ext uri="{FF2B5EF4-FFF2-40B4-BE49-F238E27FC236}">
                <a16:creationId xmlns:a16="http://schemas.microsoft.com/office/drawing/2014/main" id="{59C8086A-B91C-4EBA-A55A-723264CFB162}"/>
              </a:ext>
            </a:extLst>
          </p:cNvPr>
          <p:cNvSpPr/>
          <p:nvPr/>
        </p:nvSpPr>
        <p:spPr>
          <a:xfrm>
            <a:off x="1365745" y="1936392"/>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He</a:t>
            </a:r>
            <a:endParaRPr lang="en-GB" dirty="0">
              <a:solidFill>
                <a:srgbClr val="FF6600"/>
              </a:solidFill>
            </a:endParaRPr>
          </a:p>
        </p:txBody>
      </p:sp>
      <p:sp>
        <p:nvSpPr>
          <p:cNvPr id="27" name="Callout: Line 26">
            <a:extLst>
              <a:ext uri="{FF2B5EF4-FFF2-40B4-BE49-F238E27FC236}">
                <a16:creationId xmlns:a16="http://schemas.microsoft.com/office/drawing/2014/main" id="{B77D3209-C9E9-45AB-8E8B-E68470AB6510}"/>
              </a:ext>
            </a:extLst>
          </p:cNvPr>
          <p:cNvSpPr/>
          <p:nvPr/>
        </p:nvSpPr>
        <p:spPr>
          <a:xfrm>
            <a:off x="1365745" y="3273814"/>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He</a:t>
            </a:r>
            <a:endParaRPr lang="en-GB" dirty="0">
              <a:solidFill>
                <a:srgbClr val="FF6600"/>
              </a:solidFill>
            </a:endParaRPr>
          </a:p>
        </p:txBody>
      </p:sp>
      <p:sp>
        <p:nvSpPr>
          <p:cNvPr id="28" name="Callout: Line 27">
            <a:extLst>
              <a:ext uri="{FF2B5EF4-FFF2-40B4-BE49-F238E27FC236}">
                <a16:creationId xmlns:a16="http://schemas.microsoft.com/office/drawing/2014/main" id="{744268C0-C7FC-465A-9DB8-E8898A3650BB}"/>
              </a:ext>
            </a:extLst>
          </p:cNvPr>
          <p:cNvSpPr/>
          <p:nvPr/>
        </p:nvSpPr>
        <p:spPr>
          <a:xfrm>
            <a:off x="6528241" y="3192928"/>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her</a:t>
            </a:r>
            <a:endParaRPr lang="en-GB" dirty="0">
              <a:solidFill>
                <a:srgbClr val="FF6600"/>
              </a:solidFill>
            </a:endParaRPr>
          </a:p>
        </p:txBody>
      </p:sp>
      <p:sp>
        <p:nvSpPr>
          <p:cNvPr id="29" name="Callout: Line 28">
            <a:extLst>
              <a:ext uri="{FF2B5EF4-FFF2-40B4-BE49-F238E27FC236}">
                <a16:creationId xmlns:a16="http://schemas.microsoft.com/office/drawing/2014/main" id="{D4E6C3D5-019E-403B-8212-2C549A24C1DC}"/>
              </a:ext>
            </a:extLst>
          </p:cNvPr>
          <p:cNvSpPr/>
          <p:nvPr/>
        </p:nvSpPr>
        <p:spPr>
          <a:xfrm>
            <a:off x="1295186" y="4581970"/>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It</a:t>
            </a:r>
            <a:endParaRPr lang="en-GB" dirty="0">
              <a:solidFill>
                <a:srgbClr val="FF6600"/>
              </a:solidFill>
            </a:endParaRPr>
          </a:p>
        </p:txBody>
      </p:sp>
      <p:sp>
        <p:nvSpPr>
          <p:cNvPr id="30" name="Callout: Line 29">
            <a:extLst>
              <a:ext uri="{FF2B5EF4-FFF2-40B4-BE49-F238E27FC236}">
                <a16:creationId xmlns:a16="http://schemas.microsoft.com/office/drawing/2014/main" id="{A029E501-8B65-4698-93C6-4D6B643A0CD2}"/>
              </a:ext>
            </a:extLst>
          </p:cNvPr>
          <p:cNvSpPr/>
          <p:nvPr/>
        </p:nvSpPr>
        <p:spPr>
          <a:xfrm>
            <a:off x="5526920" y="4526768"/>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They</a:t>
            </a:r>
            <a:endParaRPr lang="en-GB" dirty="0">
              <a:solidFill>
                <a:srgbClr val="FF6600"/>
              </a:solidFill>
            </a:endParaRPr>
          </a:p>
        </p:txBody>
      </p:sp>
      <p:sp>
        <p:nvSpPr>
          <p:cNvPr id="31" name="Callout: Line 30">
            <a:extLst>
              <a:ext uri="{FF2B5EF4-FFF2-40B4-BE49-F238E27FC236}">
                <a16:creationId xmlns:a16="http://schemas.microsoft.com/office/drawing/2014/main" id="{346E6390-89C4-4113-A1E9-C041A7B5B83E}"/>
              </a:ext>
            </a:extLst>
          </p:cNvPr>
          <p:cNvSpPr/>
          <p:nvPr/>
        </p:nvSpPr>
        <p:spPr>
          <a:xfrm>
            <a:off x="9568698" y="4526768"/>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it</a:t>
            </a:r>
            <a:endParaRPr lang="en-GB" dirty="0">
              <a:solidFill>
                <a:srgbClr val="FF6600"/>
              </a:solidFill>
            </a:endParaRPr>
          </a:p>
        </p:txBody>
      </p:sp>
      <p:sp>
        <p:nvSpPr>
          <p:cNvPr id="35" name="Callout: Line 34">
            <a:extLst>
              <a:ext uri="{FF2B5EF4-FFF2-40B4-BE49-F238E27FC236}">
                <a16:creationId xmlns:a16="http://schemas.microsoft.com/office/drawing/2014/main" id="{B9BD3489-3D7A-4CD7-960C-C8D7957781AE}"/>
              </a:ext>
            </a:extLst>
          </p:cNvPr>
          <p:cNvSpPr/>
          <p:nvPr/>
        </p:nvSpPr>
        <p:spPr>
          <a:xfrm>
            <a:off x="6493408" y="1936392"/>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Callout: Line 33">
            <a:extLst>
              <a:ext uri="{FF2B5EF4-FFF2-40B4-BE49-F238E27FC236}">
                <a16:creationId xmlns:a16="http://schemas.microsoft.com/office/drawing/2014/main" id="{0B33BD34-0419-4370-8F16-74309A39D9AA}"/>
              </a:ext>
            </a:extLst>
          </p:cNvPr>
          <p:cNvSpPr/>
          <p:nvPr/>
        </p:nvSpPr>
        <p:spPr>
          <a:xfrm>
            <a:off x="6493408" y="1922255"/>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them</a:t>
            </a:r>
            <a:endParaRPr lang="en-GB" dirty="0">
              <a:solidFill>
                <a:srgbClr val="FF6600"/>
              </a:solidFill>
            </a:endParaRPr>
          </a:p>
        </p:txBody>
      </p:sp>
      <p:pic>
        <p:nvPicPr>
          <p:cNvPr id="12" name="Picture 11" descr="A close up of a logo&#10;&#10;Description generated with very high confidence">
            <a:extLst>
              <a:ext uri="{FF2B5EF4-FFF2-40B4-BE49-F238E27FC236}">
                <a16:creationId xmlns:a16="http://schemas.microsoft.com/office/drawing/2014/main" id="{32B13863-7AAE-4800-AE63-5157AFAC7D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3324" y="5673918"/>
            <a:ext cx="1966240" cy="1028495"/>
          </a:xfrm>
          <a:prstGeom prst="rect">
            <a:avLst/>
          </a:prstGeom>
        </p:spPr>
      </p:pic>
      <p:sp>
        <p:nvSpPr>
          <p:cNvPr id="36" name="Rectangle 35">
            <a:extLst>
              <a:ext uri="{FF2B5EF4-FFF2-40B4-BE49-F238E27FC236}">
                <a16:creationId xmlns:a16="http://schemas.microsoft.com/office/drawing/2014/main" id="{59C6E4C2-3308-4E18-B17F-4EC7388581AB}"/>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Tree>
    <p:extLst>
      <p:ext uri="{BB962C8B-B14F-4D97-AF65-F5344CB8AC3E}">
        <p14:creationId xmlns:p14="http://schemas.microsoft.com/office/powerpoint/2010/main" val="411868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9667" y="547878"/>
            <a:ext cx="10573555" cy="523220"/>
          </a:xfrm>
          <a:prstGeom prst="rect">
            <a:avLst/>
          </a:prstGeom>
          <a:noFill/>
        </p:spPr>
        <p:txBody>
          <a:bodyPr wrap="square" rtlCol="0">
            <a:spAutoFit/>
          </a:bodyPr>
          <a:lstStyle/>
          <a:p>
            <a:r>
              <a:rPr lang="en-GB" sz="2800" b="1" dirty="0">
                <a:solidFill>
                  <a:schemeClr val="accent2">
                    <a:lumMod val="50000"/>
                  </a:schemeClr>
                </a:solidFill>
              </a:rPr>
              <a:t>Conjunctions</a:t>
            </a:r>
            <a:r>
              <a:rPr lang="en-GB" sz="2800" dirty="0">
                <a:solidFill>
                  <a:schemeClr val="accent2">
                    <a:lumMod val="50000"/>
                  </a:schemeClr>
                </a:solidFill>
                <a:ea typeface="Times New Roman" panose="02020603050405020304" pitchFamily="18" charset="0"/>
                <a:cs typeface="Arial" panose="020B0604020202020204" pitchFamily="34" charset="0"/>
              </a:rPr>
              <a:t> </a:t>
            </a:r>
            <a:endParaRPr lang="en-GB" sz="2800" dirty="0">
              <a:solidFill>
                <a:schemeClr val="accent2">
                  <a:lumMod val="50000"/>
                </a:schemeClr>
              </a:solidFill>
              <a:ea typeface="Times New Roman" panose="02020603050405020304" pitchFamily="18" charset="0"/>
            </a:endParaRP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636678" y="1088158"/>
            <a:ext cx="6820838" cy="646331"/>
          </a:xfrm>
          <a:prstGeom prst="rect">
            <a:avLst/>
          </a:prstGeom>
        </p:spPr>
        <p:txBody>
          <a:bodyPr wrap="square">
            <a:spAutoFit/>
          </a:bodyPr>
          <a:lstStyle/>
          <a:p>
            <a:pPr algn="ctr">
              <a:lnSpc>
                <a:spcPct val="150000"/>
              </a:lnSpc>
            </a:pPr>
            <a:r>
              <a:rPr lang="en-GB" sz="2400" dirty="0">
                <a:solidFill>
                  <a:schemeClr val="accent2">
                    <a:lumMod val="50000"/>
                  </a:schemeClr>
                </a:solidFill>
              </a:rPr>
              <a:t>Co-ordinating conjunctions</a:t>
            </a:r>
            <a:r>
              <a:rPr lang="en-GB" sz="2400" dirty="0"/>
              <a:t> join two words or clauses.</a:t>
            </a:r>
          </a:p>
        </p:txBody>
      </p:sp>
      <p:sp>
        <p:nvSpPr>
          <p:cNvPr id="12" name="TextBox 11">
            <a:extLst>
              <a:ext uri="{FF2B5EF4-FFF2-40B4-BE49-F238E27FC236}">
                <a16:creationId xmlns:a16="http://schemas.microsoft.com/office/drawing/2014/main" id="{0171C5CF-E6BD-4031-AF3E-59559EABA0EF}"/>
              </a:ext>
            </a:extLst>
          </p:cNvPr>
          <p:cNvSpPr txBox="1"/>
          <p:nvPr/>
        </p:nvSpPr>
        <p:spPr>
          <a:xfrm>
            <a:off x="9544893" y="638348"/>
            <a:ext cx="1925363" cy="1804749"/>
          </a:xfrm>
          <a:prstGeom prst="roundRect">
            <a:avLst/>
          </a:prstGeom>
          <a:solidFill>
            <a:schemeClr val="accent2">
              <a:lumMod val="60000"/>
              <a:lumOff val="40000"/>
            </a:schemeClr>
          </a:solidFill>
        </p:spPr>
        <p:txBody>
          <a:bodyPr wrap="square" rtlCol="0">
            <a:spAutoFit/>
          </a:bodyPr>
          <a:lstStyle/>
          <a:p>
            <a:pPr algn="ctr"/>
            <a:r>
              <a:rPr lang="en-GB" sz="2000" b="1" dirty="0"/>
              <a:t>Co-ordinating conjunctions</a:t>
            </a:r>
          </a:p>
          <a:p>
            <a:pPr algn="ctr"/>
            <a:r>
              <a:rPr lang="en-GB" sz="2000" dirty="0">
                <a:solidFill>
                  <a:schemeClr val="accent2">
                    <a:lumMod val="50000"/>
                  </a:schemeClr>
                </a:solidFill>
              </a:rPr>
              <a:t>and</a:t>
            </a:r>
          </a:p>
          <a:p>
            <a:pPr algn="ctr"/>
            <a:r>
              <a:rPr lang="en-GB" sz="2000" dirty="0">
                <a:solidFill>
                  <a:schemeClr val="accent2">
                    <a:lumMod val="50000"/>
                  </a:schemeClr>
                </a:solidFill>
              </a:rPr>
              <a:t>but</a:t>
            </a:r>
          </a:p>
          <a:p>
            <a:pPr algn="ctr"/>
            <a:r>
              <a:rPr lang="en-GB" sz="2000" dirty="0">
                <a:solidFill>
                  <a:schemeClr val="accent2">
                    <a:lumMod val="50000"/>
                  </a:schemeClr>
                </a:solidFill>
              </a:rPr>
              <a:t>or</a:t>
            </a:r>
          </a:p>
        </p:txBody>
      </p:sp>
      <p:sp>
        <p:nvSpPr>
          <p:cNvPr id="13" name="TextBox 12">
            <a:extLst>
              <a:ext uri="{FF2B5EF4-FFF2-40B4-BE49-F238E27FC236}">
                <a16:creationId xmlns:a16="http://schemas.microsoft.com/office/drawing/2014/main" id="{9696CFEB-CCA2-43A5-B53E-D1699546B082}"/>
              </a:ext>
            </a:extLst>
          </p:cNvPr>
          <p:cNvSpPr txBox="1"/>
          <p:nvPr/>
        </p:nvSpPr>
        <p:spPr>
          <a:xfrm>
            <a:off x="718907" y="2871400"/>
            <a:ext cx="9941051" cy="589072"/>
          </a:xfrm>
          <a:prstGeom prst="rect">
            <a:avLst/>
          </a:prstGeom>
          <a:noFill/>
        </p:spPr>
        <p:txBody>
          <a:bodyPr wrap="square" rtlCol="0">
            <a:spAutoFit/>
          </a:bodyPr>
          <a:lstStyle/>
          <a:p>
            <a:pPr>
              <a:lnSpc>
                <a:spcPct val="150000"/>
              </a:lnSpc>
            </a:pPr>
            <a:r>
              <a:rPr lang="en-GB" sz="2400" i="1" dirty="0">
                <a:latin typeface="+mj-lt"/>
              </a:rPr>
              <a:t>Mr Dursley was snoring </a:t>
            </a:r>
            <a:r>
              <a:rPr lang="en-GB" sz="2400" b="1" i="1" dirty="0">
                <a:solidFill>
                  <a:schemeClr val="accent2">
                    <a:lumMod val="50000"/>
                  </a:schemeClr>
                </a:solidFill>
                <a:latin typeface="+mj-lt"/>
              </a:rPr>
              <a:t>but</a:t>
            </a:r>
            <a:r>
              <a:rPr lang="en-GB" sz="2400" i="1" dirty="0">
                <a:latin typeface="+mj-lt"/>
              </a:rPr>
              <a:t> the cat was showing no sign of sleepiness.</a:t>
            </a:r>
          </a:p>
        </p:txBody>
      </p:sp>
      <p:sp>
        <p:nvSpPr>
          <p:cNvPr id="14" name="TextBox 13">
            <a:extLst>
              <a:ext uri="{FF2B5EF4-FFF2-40B4-BE49-F238E27FC236}">
                <a16:creationId xmlns:a16="http://schemas.microsoft.com/office/drawing/2014/main" id="{4183B6A4-4942-4344-B0FE-520FA8CC68FC}"/>
              </a:ext>
            </a:extLst>
          </p:cNvPr>
          <p:cNvSpPr txBox="1"/>
          <p:nvPr/>
        </p:nvSpPr>
        <p:spPr>
          <a:xfrm>
            <a:off x="718907" y="1812703"/>
            <a:ext cx="10435074" cy="589072"/>
          </a:xfrm>
          <a:prstGeom prst="rect">
            <a:avLst/>
          </a:prstGeom>
          <a:noFill/>
        </p:spPr>
        <p:txBody>
          <a:bodyPr wrap="square" rtlCol="0">
            <a:spAutoFit/>
          </a:bodyPr>
          <a:lstStyle/>
          <a:p>
            <a:pPr>
              <a:lnSpc>
                <a:spcPct val="150000"/>
              </a:lnSpc>
            </a:pPr>
            <a:r>
              <a:rPr lang="en-GB" sz="2400" i="1" dirty="0">
                <a:latin typeface="+mj-lt"/>
              </a:rPr>
              <a:t>The cat sat </a:t>
            </a:r>
            <a:r>
              <a:rPr lang="en-GB" sz="2400" b="1" i="1" dirty="0">
                <a:solidFill>
                  <a:schemeClr val="accent2">
                    <a:lumMod val="50000"/>
                  </a:schemeClr>
                </a:solidFill>
                <a:latin typeface="+mj-lt"/>
              </a:rPr>
              <a:t>and</a:t>
            </a:r>
            <a:r>
              <a:rPr lang="en-GB" sz="2400" i="1" dirty="0">
                <a:latin typeface="+mj-lt"/>
              </a:rPr>
              <a:t> waited.</a:t>
            </a:r>
          </a:p>
        </p:txBody>
      </p:sp>
      <p:sp>
        <p:nvSpPr>
          <p:cNvPr id="15" name="TextBox 14">
            <a:extLst>
              <a:ext uri="{FF2B5EF4-FFF2-40B4-BE49-F238E27FC236}">
                <a16:creationId xmlns:a16="http://schemas.microsoft.com/office/drawing/2014/main" id="{CDFA795A-0529-41FA-83A1-58A73034661E}"/>
              </a:ext>
            </a:extLst>
          </p:cNvPr>
          <p:cNvSpPr txBox="1"/>
          <p:nvPr/>
        </p:nvSpPr>
        <p:spPr>
          <a:xfrm>
            <a:off x="718907" y="2358281"/>
            <a:ext cx="10435074" cy="589072"/>
          </a:xfrm>
          <a:prstGeom prst="rect">
            <a:avLst/>
          </a:prstGeom>
          <a:noFill/>
        </p:spPr>
        <p:txBody>
          <a:bodyPr wrap="square" rtlCol="0">
            <a:spAutoFit/>
          </a:bodyPr>
          <a:lstStyle/>
          <a:p>
            <a:pPr>
              <a:lnSpc>
                <a:spcPct val="150000"/>
              </a:lnSpc>
            </a:pPr>
            <a:r>
              <a:rPr lang="en-GB" sz="2400" i="1" dirty="0">
                <a:latin typeface="+mj-lt"/>
              </a:rPr>
              <a:t>The cat might have been reading a map </a:t>
            </a:r>
            <a:r>
              <a:rPr lang="en-GB" sz="2400" b="1" i="1" dirty="0">
                <a:solidFill>
                  <a:schemeClr val="accent2">
                    <a:lumMod val="50000"/>
                  </a:schemeClr>
                </a:solidFill>
                <a:latin typeface="+mj-lt"/>
              </a:rPr>
              <a:t>or</a:t>
            </a:r>
            <a:r>
              <a:rPr lang="en-GB" sz="2400" i="1" dirty="0">
                <a:latin typeface="+mj-lt"/>
              </a:rPr>
              <a:t> he may have imagined it.</a:t>
            </a:r>
          </a:p>
        </p:txBody>
      </p:sp>
      <p:sp>
        <p:nvSpPr>
          <p:cNvPr id="5" name="Rectangle 4">
            <a:extLst>
              <a:ext uri="{FF2B5EF4-FFF2-40B4-BE49-F238E27FC236}">
                <a16:creationId xmlns:a16="http://schemas.microsoft.com/office/drawing/2014/main" id="{21112103-3D0F-4F08-9062-DFA8576A84C5}"/>
              </a:ext>
            </a:extLst>
          </p:cNvPr>
          <p:cNvSpPr/>
          <p:nvPr/>
        </p:nvSpPr>
        <p:spPr>
          <a:xfrm>
            <a:off x="718907" y="3630612"/>
            <a:ext cx="9536465" cy="646331"/>
          </a:xfrm>
          <a:prstGeom prst="rect">
            <a:avLst/>
          </a:prstGeom>
        </p:spPr>
        <p:txBody>
          <a:bodyPr wrap="square">
            <a:spAutoFit/>
          </a:bodyPr>
          <a:lstStyle/>
          <a:p>
            <a:pPr lvl="0">
              <a:lnSpc>
                <a:spcPct val="150000"/>
              </a:lnSpc>
            </a:pPr>
            <a:r>
              <a:rPr lang="en-GB" sz="2400" dirty="0">
                <a:solidFill>
                  <a:srgbClr val="ED7D31">
                    <a:lumMod val="50000"/>
                  </a:srgbClr>
                </a:solidFill>
              </a:rPr>
              <a:t>Subordinating conjunctions</a:t>
            </a:r>
            <a:r>
              <a:rPr lang="en-GB" sz="2400" dirty="0">
                <a:solidFill>
                  <a:prstClr val="black"/>
                </a:solidFill>
              </a:rPr>
              <a:t> introduce subordinate clauses.</a:t>
            </a:r>
          </a:p>
        </p:txBody>
      </p:sp>
      <p:sp>
        <p:nvSpPr>
          <p:cNvPr id="18" name="TextBox 17">
            <a:extLst>
              <a:ext uri="{FF2B5EF4-FFF2-40B4-BE49-F238E27FC236}">
                <a16:creationId xmlns:a16="http://schemas.microsoft.com/office/drawing/2014/main" id="{B8863F46-08CC-4DAC-8A45-96C0AC272434}"/>
              </a:ext>
            </a:extLst>
          </p:cNvPr>
          <p:cNvSpPr txBox="1"/>
          <p:nvPr/>
        </p:nvSpPr>
        <p:spPr>
          <a:xfrm>
            <a:off x="9544893" y="2770222"/>
            <a:ext cx="1925363" cy="3354050"/>
          </a:xfrm>
          <a:prstGeom prst="roundRect">
            <a:avLst/>
          </a:prstGeom>
          <a:solidFill>
            <a:schemeClr val="accent2">
              <a:lumMod val="60000"/>
              <a:lumOff val="40000"/>
            </a:schemeClr>
          </a:solidFill>
        </p:spPr>
        <p:txBody>
          <a:bodyPr wrap="square" rtlCol="0">
            <a:spAutoFit/>
          </a:bodyPr>
          <a:lstStyle/>
          <a:p>
            <a:pPr algn="ctr"/>
            <a:r>
              <a:rPr lang="en-GB" sz="2000" b="1" dirty="0"/>
              <a:t>Subordinating conjunctions</a:t>
            </a:r>
          </a:p>
          <a:p>
            <a:pPr algn="ctr"/>
            <a:r>
              <a:rPr lang="en-GB" sz="2000" dirty="0">
                <a:solidFill>
                  <a:schemeClr val="accent2">
                    <a:lumMod val="50000"/>
                  </a:schemeClr>
                </a:solidFill>
              </a:rPr>
              <a:t>when</a:t>
            </a:r>
          </a:p>
          <a:p>
            <a:pPr algn="ctr"/>
            <a:r>
              <a:rPr lang="en-GB" sz="2000" dirty="0">
                <a:solidFill>
                  <a:schemeClr val="accent2">
                    <a:lumMod val="50000"/>
                  </a:schemeClr>
                </a:solidFill>
              </a:rPr>
              <a:t>while</a:t>
            </a:r>
          </a:p>
          <a:p>
            <a:pPr algn="ctr"/>
            <a:r>
              <a:rPr lang="en-GB" sz="2000" dirty="0">
                <a:solidFill>
                  <a:schemeClr val="accent2">
                    <a:lumMod val="50000"/>
                  </a:schemeClr>
                </a:solidFill>
              </a:rPr>
              <a:t>before</a:t>
            </a:r>
          </a:p>
          <a:p>
            <a:pPr algn="ctr"/>
            <a:r>
              <a:rPr lang="en-GB" sz="2000" dirty="0">
                <a:solidFill>
                  <a:schemeClr val="accent2">
                    <a:lumMod val="50000"/>
                  </a:schemeClr>
                </a:solidFill>
              </a:rPr>
              <a:t>because</a:t>
            </a:r>
          </a:p>
          <a:p>
            <a:pPr algn="ctr"/>
            <a:r>
              <a:rPr lang="en-GB" sz="2000" dirty="0">
                <a:solidFill>
                  <a:schemeClr val="accent2">
                    <a:lumMod val="50000"/>
                  </a:schemeClr>
                </a:solidFill>
              </a:rPr>
              <a:t>so</a:t>
            </a:r>
          </a:p>
          <a:p>
            <a:pPr algn="ctr"/>
            <a:r>
              <a:rPr lang="en-GB" sz="2000" dirty="0">
                <a:solidFill>
                  <a:schemeClr val="accent2">
                    <a:lumMod val="50000"/>
                  </a:schemeClr>
                </a:solidFill>
              </a:rPr>
              <a:t>if</a:t>
            </a:r>
          </a:p>
          <a:p>
            <a:pPr algn="ctr"/>
            <a:r>
              <a:rPr lang="en-GB" sz="2000" dirty="0">
                <a:solidFill>
                  <a:schemeClr val="accent2">
                    <a:lumMod val="50000"/>
                  </a:schemeClr>
                </a:solidFill>
              </a:rPr>
              <a:t>unless</a:t>
            </a:r>
          </a:p>
          <a:p>
            <a:pPr algn="ctr"/>
            <a:r>
              <a:rPr lang="en-GB" sz="2000" dirty="0">
                <a:solidFill>
                  <a:schemeClr val="accent2">
                    <a:lumMod val="50000"/>
                  </a:schemeClr>
                </a:solidFill>
              </a:rPr>
              <a:t>although</a:t>
            </a:r>
          </a:p>
        </p:txBody>
      </p:sp>
      <p:sp>
        <p:nvSpPr>
          <p:cNvPr id="29" name="TextBox 28">
            <a:extLst>
              <a:ext uri="{FF2B5EF4-FFF2-40B4-BE49-F238E27FC236}">
                <a16:creationId xmlns:a16="http://schemas.microsoft.com/office/drawing/2014/main" id="{9A02889E-03DA-4526-9031-65526F2096C4}"/>
              </a:ext>
            </a:extLst>
          </p:cNvPr>
          <p:cNvSpPr txBox="1"/>
          <p:nvPr/>
        </p:nvSpPr>
        <p:spPr>
          <a:xfrm>
            <a:off x="718907" y="5324150"/>
            <a:ext cx="9941051" cy="646331"/>
          </a:xfrm>
          <a:prstGeom prst="rect">
            <a:avLst/>
          </a:prstGeom>
          <a:noFill/>
        </p:spPr>
        <p:txBody>
          <a:bodyPr wrap="square" rtlCol="0">
            <a:spAutoFit/>
          </a:bodyPr>
          <a:lstStyle/>
          <a:p>
            <a:pPr>
              <a:lnSpc>
                <a:spcPct val="150000"/>
              </a:lnSpc>
            </a:pPr>
            <a:r>
              <a:rPr lang="en-GB" sz="2400" b="1" i="1" dirty="0">
                <a:solidFill>
                  <a:schemeClr val="accent2">
                    <a:lumMod val="50000"/>
                  </a:schemeClr>
                </a:solidFill>
                <a:latin typeface="+mj-lt"/>
              </a:rPr>
              <a:t>Because</a:t>
            </a:r>
            <a:r>
              <a:rPr lang="en-GB" sz="2400" i="1" dirty="0">
                <a:latin typeface="+mj-lt"/>
              </a:rPr>
              <a:t> he sensed he was being watched, Dumbledore looked up.</a:t>
            </a:r>
          </a:p>
        </p:txBody>
      </p:sp>
      <p:sp>
        <p:nvSpPr>
          <p:cNvPr id="30" name="TextBox 29">
            <a:extLst>
              <a:ext uri="{FF2B5EF4-FFF2-40B4-BE49-F238E27FC236}">
                <a16:creationId xmlns:a16="http://schemas.microsoft.com/office/drawing/2014/main" id="{A30F88D0-6578-476E-9C72-0101C02F01F3}"/>
              </a:ext>
            </a:extLst>
          </p:cNvPr>
          <p:cNvSpPr txBox="1"/>
          <p:nvPr/>
        </p:nvSpPr>
        <p:spPr>
          <a:xfrm>
            <a:off x="718907" y="4265453"/>
            <a:ext cx="10435074" cy="646331"/>
          </a:xfrm>
          <a:prstGeom prst="rect">
            <a:avLst/>
          </a:prstGeom>
          <a:noFill/>
        </p:spPr>
        <p:txBody>
          <a:bodyPr wrap="square" rtlCol="0">
            <a:spAutoFit/>
          </a:bodyPr>
          <a:lstStyle/>
          <a:p>
            <a:pPr>
              <a:lnSpc>
                <a:spcPct val="150000"/>
              </a:lnSpc>
            </a:pPr>
            <a:r>
              <a:rPr lang="en-GB" sz="2400" i="1" dirty="0">
                <a:latin typeface="+mj-lt"/>
              </a:rPr>
              <a:t>It was nearly midnight </a:t>
            </a:r>
            <a:r>
              <a:rPr lang="en-GB" sz="2400" b="1" i="1" dirty="0">
                <a:solidFill>
                  <a:schemeClr val="accent2">
                    <a:lumMod val="50000"/>
                  </a:schemeClr>
                </a:solidFill>
                <a:latin typeface="+mj-lt"/>
              </a:rPr>
              <a:t>before</a:t>
            </a:r>
            <a:r>
              <a:rPr lang="en-GB" sz="2400" i="1" dirty="0">
                <a:latin typeface="+mj-lt"/>
              </a:rPr>
              <a:t> the cat moved.</a:t>
            </a:r>
          </a:p>
        </p:txBody>
      </p:sp>
      <p:sp>
        <p:nvSpPr>
          <p:cNvPr id="31" name="TextBox 30">
            <a:extLst>
              <a:ext uri="{FF2B5EF4-FFF2-40B4-BE49-F238E27FC236}">
                <a16:creationId xmlns:a16="http://schemas.microsoft.com/office/drawing/2014/main" id="{66773265-B71B-4563-ABD8-5E971875486F}"/>
              </a:ext>
            </a:extLst>
          </p:cNvPr>
          <p:cNvSpPr txBox="1"/>
          <p:nvPr/>
        </p:nvSpPr>
        <p:spPr>
          <a:xfrm>
            <a:off x="718907" y="4811031"/>
            <a:ext cx="10435074" cy="589072"/>
          </a:xfrm>
          <a:prstGeom prst="rect">
            <a:avLst/>
          </a:prstGeom>
          <a:noFill/>
        </p:spPr>
        <p:txBody>
          <a:bodyPr wrap="square" rtlCol="0">
            <a:spAutoFit/>
          </a:bodyPr>
          <a:lstStyle/>
          <a:p>
            <a:pPr>
              <a:lnSpc>
                <a:spcPct val="150000"/>
              </a:lnSpc>
            </a:pPr>
            <a:r>
              <a:rPr lang="en-GB" sz="2400" i="1" dirty="0">
                <a:latin typeface="+mj-lt"/>
              </a:rPr>
              <a:t>A man appeared </a:t>
            </a:r>
            <a:r>
              <a:rPr lang="en-GB" sz="2400" b="1" i="1" dirty="0">
                <a:solidFill>
                  <a:schemeClr val="accent2">
                    <a:lumMod val="50000"/>
                  </a:schemeClr>
                </a:solidFill>
                <a:latin typeface="+mj-lt"/>
              </a:rPr>
              <a:t>while</a:t>
            </a:r>
            <a:r>
              <a:rPr lang="en-GB" sz="2400" i="1" dirty="0">
                <a:latin typeface="+mj-lt"/>
              </a:rPr>
              <a:t> the cat waited.</a:t>
            </a:r>
          </a:p>
        </p:txBody>
      </p:sp>
      <p:sp>
        <p:nvSpPr>
          <p:cNvPr id="32" name="Rectangle 31">
            <a:extLst>
              <a:ext uri="{FF2B5EF4-FFF2-40B4-BE49-F238E27FC236}">
                <a16:creationId xmlns:a16="http://schemas.microsoft.com/office/drawing/2014/main" id="{C1ACF6C0-CE31-4B1B-8A3B-77897A39C6BD}"/>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33" name="Rounded Rectangular Callout 2">
            <a:extLst>
              <a:ext uri="{FF2B5EF4-FFF2-40B4-BE49-F238E27FC236}">
                <a16:creationId xmlns:a16="http://schemas.microsoft.com/office/drawing/2014/main" id="{8F2A77C2-2F5B-4F5C-8915-88F2C6832711}"/>
              </a:ext>
            </a:extLst>
          </p:cNvPr>
          <p:cNvSpPr/>
          <p:nvPr/>
        </p:nvSpPr>
        <p:spPr>
          <a:xfrm>
            <a:off x="7457516" y="1485578"/>
            <a:ext cx="2388175" cy="851001"/>
          </a:xfrm>
          <a:prstGeom prst="wedgeRoundRectCallout">
            <a:avLst>
              <a:gd name="adj1" fmla="val 46048"/>
              <a:gd name="adj2" fmla="val 67205"/>
              <a:gd name="adj3" fmla="val 16667"/>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000" dirty="0">
                <a:solidFill>
                  <a:schemeClr val="tx1"/>
                </a:solidFill>
              </a:rPr>
              <a:t>What </a:t>
            </a:r>
            <a:r>
              <a:rPr lang="en-GB" sz="2000" dirty="0">
                <a:solidFill>
                  <a:schemeClr val="accent2">
                    <a:lumMod val="50000"/>
                  </a:schemeClr>
                </a:solidFill>
              </a:rPr>
              <a:t>conjunctions</a:t>
            </a:r>
            <a:r>
              <a:rPr lang="en-GB" sz="2000" dirty="0">
                <a:solidFill>
                  <a:schemeClr val="tx1"/>
                </a:solidFill>
              </a:rPr>
              <a:t> could be inserted</a:t>
            </a:r>
          </a:p>
        </p:txBody>
      </p:sp>
      <p:sp>
        <p:nvSpPr>
          <p:cNvPr id="6" name="Rectangle 5">
            <a:extLst>
              <a:ext uri="{FF2B5EF4-FFF2-40B4-BE49-F238E27FC236}">
                <a16:creationId xmlns:a16="http://schemas.microsoft.com/office/drawing/2014/main" id="{B66F4BFD-938E-46DC-9B6F-3C3E57AD5B86}"/>
              </a:ext>
            </a:extLst>
          </p:cNvPr>
          <p:cNvSpPr/>
          <p:nvPr/>
        </p:nvSpPr>
        <p:spPr>
          <a:xfrm>
            <a:off x="2212712" y="1984080"/>
            <a:ext cx="483993" cy="29598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chemeClr val="tx1"/>
                </a:solidFill>
              </a:ln>
              <a:solidFill>
                <a:schemeClr val="bg1"/>
              </a:solidFill>
            </a:endParaRPr>
          </a:p>
        </p:txBody>
      </p:sp>
      <p:sp>
        <p:nvSpPr>
          <p:cNvPr id="34" name="Rectangle 33">
            <a:extLst>
              <a:ext uri="{FF2B5EF4-FFF2-40B4-BE49-F238E27FC236}">
                <a16:creationId xmlns:a16="http://schemas.microsoft.com/office/drawing/2014/main" id="{FAB98706-5A72-4F2B-A37F-2A2264AC6171}"/>
              </a:ext>
            </a:extLst>
          </p:cNvPr>
          <p:cNvSpPr/>
          <p:nvPr/>
        </p:nvSpPr>
        <p:spPr>
          <a:xfrm>
            <a:off x="5679872" y="2571535"/>
            <a:ext cx="333470" cy="299865"/>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chemeClr val="tx1"/>
                </a:solidFill>
              </a:ln>
              <a:solidFill>
                <a:schemeClr val="bg1"/>
              </a:solidFill>
            </a:endParaRPr>
          </a:p>
        </p:txBody>
      </p:sp>
      <p:sp>
        <p:nvSpPr>
          <p:cNvPr id="35" name="Rectangle 34">
            <a:extLst>
              <a:ext uri="{FF2B5EF4-FFF2-40B4-BE49-F238E27FC236}">
                <a16:creationId xmlns:a16="http://schemas.microsoft.com/office/drawing/2014/main" id="{C1863410-0045-48B3-A6EC-FF4E22C17BCB}"/>
              </a:ext>
            </a:extLst>
          </p:cNvPr>
          <p:cNvSpPr/>
          <p:nvPr/>
        </p:nvSpPr>
        <p:spPr>
          <a:xfrm>
            <a:off x="3704095" y="3036133"/>
            <a:ext cx="480448" cy="380845"/>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chemeClr val="tx1"/>
                </a:solidFill>
              </a:ln>
              <a:solidFill>
                <a:schemeClr val="bg1"/>
              </a:solidFill>
            </a:endParaRPr>
          </a:p>
        </p:txBody>
      </p:sp>
      <p:sp>
        <p:nvSpPr>
          <p:cNvPr id="36" name="Rectangle 35">
            <a:extLst>
              <a:ext uri="{FF2B5EF4-FFF2-40B4-BE49-F238E27FC236}">
                <a16:creationId xmlns:a16="http://schemas.microsoft.com/office/drawing/2014/main" id="{EF81A6C1-DF0E-4645-B089-2BF91E0EA006}"/>
              </a:ext>
            </a:extLst>
          </p:cNvPr>
          <p:cNvSpPr/>
          <p:nvPr/>
        </p:nvSpPr>
        <p:spPr>
          <a:xfrm>
            <a:off x="3563104" y="4514547"/>
            <a:ext cx="853913" cy="29648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chemeClr val="tx1"/>
                </a:solidFill>
              </a:ln>
              <a:solidFill>
                <a:schemeClr val="bg1"/>
              </a:solidFill>
            </a:endParaRPr>
          </a:p>
        </p:txBody>
      </p:sp>
      <p:sp>
        <p:nvSpPr>
          <p:cNvPr id="37" name="Rounded Rectangular Callout 2">
            <a:extLst>
              <a:ext uri="{FF2B5EF4-FFF2-40B4-BE49-F238E27FC236}">
                <a16:creationId xmlns:a16="http://schemas.microsoft.com/office/drawing/2014/main" id="{9D65AC30-DF67-46A5-B7F8-AD64A72DBB0B}"/>
              </a:ext>
            </a:extLst>
          </p:cNvPr>
          <p:cNvSpPr/>
          <p:nvPr/>
        </p:nvSpPr>
        <p:spPr>
          <a:xfrm>
            <a:off x="7457515" y="4514547"/>
            <a:ext cx="2388175" cy="851001"/>
          </a:xfrm>
          <a:prstGeom prst="wedgeRoundRectCallout">
            <a:avLst>
              <a:gd name="adj1" fmla="val 46048"/>
              <a:gd name="adj2" fmla="val 67205"/>
              <a:gd name="adj3" fmla="val 16667"/>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000" dirty="0">
                <a:solidFill>
                  <a:schemeClr val="tx1"/>
                </a:solidFill>
              </a:rPr>
              <a:t>What </a:t>
            </a:r>
            <a:r>
              <a:rPr lang="en-GB" sz="2000" dirty="0">
                <a:solidFill>
                  <a:schemeClr val="accent2">
                    <a:lumMod val="50000"/>
                  </a:schemeClr>
                </a:solidFill>
              </a:rPr>
              <a:t>conjunctions</a:t>
            </a:r>
            <a:r>
              <a:rPr lang="en-GB" sz="2000" dirty="0">
                <a:solidFill>
                  <a:schemeClr val="tx1"/>
                </a:solidFill>
              </a:rPr>
              <a:t> could be inserted</a:t>
            </a:r>
          </a:p>
        </p:txBody>
      </p:sp>
      <p:sp>
        <p:nvSpPr>
          <p:cNvPr id="38" name="Rectangle 37">
            <a:extLst>
              <a:ext uri="{FF2B5EF4-FFF2-40B4-BE49-F238E27FC236}">
                <a16:creationId xmlns:a16="http://schemas.microsoft.com/office/drawing/2014/main" id="{917880B1-7B35-492E-AA9F-32F4A7D2A95D}"/>
              </a:ext>
            </a:extLst>
          </p:cNvPr>
          <p:cNvSpPr/>
          <p:nvPr/>
        </p:nvSpPr>
        <p:spPr>
          <a:xfrm>
            <a:off x="2867185" y="5026186"/>
            <a:ext cx="695919" cy="29796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chemeClr val="tx1"/>
                </a:solidFill>
              </a:ln>
              <a:solidFill>
                <a:schemeClr val="bg1"/>
              </a:solidFill>
            </a:endParaRPr>
          </a:p>
        </p:txBody>
      </p:sp>
      <p:sp>
        <p:nvSpPr>
          <p:cNvPr id="39" name="Rectangle 38">
            <a:extLst>
              <a:ext uri="{FF2B5EF4-FFF2-40B4-BE49-F238E27FC236}">
                <a16:creationId xmlns:a16="http://schemas.microsoft.com/office/drawing/2014/main" id="{F8773ADB-4542-42AC-82D3-FF15FA80239A}"/>
              </a:ext>
            </a:extLst>
          </p:cNvPr>
          <p:cNvSpPr/>
          <p:nvPr/>
        </p:nvSpPr>
        <p:spPr>
          <a:xfrm>
            <a:off x="779394" y="5547605"/>
            <a:ext cx="1064904" cy="26486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chemeClr val="tx1"/>
                </a:solidFill>
              </a:ln>
              <a:solidFill>
                <a:schemeClr val="bg1"/>
              </a:solidFill>
            </a:endParaRPr>
          </a:p>
        </p:txBody>
      </p:sp>
    </p:spTree>
    <p:extLst>
      <p:ext uri="{BB962C8B-B14F-4D97-AF65-F5344CB8AC3E}">
        <p14:creationId xmlns:p14="http://schemas.microsoft.com/office/powerpoint/2010/main" val="3689670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childTnLst>
                                </p:cTn>
                              </p:par>
                              <p:par>
                                <p:cTn id="14" presetID="1" presetClass="entr" presetSubtype="0" fill="hold" grpId="1"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xEl>
                                              <p:pRg st="0" end="0"/>
                                            </p:txEl>
                                          </p:spTgt>
                                        </p:tgtEl>
                                        <p:attrNameLst>
                                          <p:attrName>style.visibility</p:attrName>
                                        </p:attrNameLst>
                                      </p:cBhvr>
                                      <p:to>
                                        <p:strVal val="visible"/>
                                      </p:to>
                                    </p:set>
                                  </p:childTnLst>
                                </p:cTn>
                              </p:par>
                              <p:par>
                                <p:cTn id="20" presetID="1" presetClass="entr" presetSubtype="0" fill="hold" grpId="1" nodeType="withEffect">
                                  <p:stCondLst>
                                    <p:cond delay="0"/>
                                  </p:stCondLst>
                                  <p:childTnLst>
                                    <p:set>
                                      <p:cBhvr>
                                        <p:cTn id="21" dur="1" fill="hold">
                                          <p:stCondLst>
                                            <p:cond delay="0"/>
                                          </p:stCondLst>
                                        </p:cTn>
                                        <p:tgtEl>
                                          <p:spTgt spid="3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3">
                                            <p:txEl>
                                              <p:pRg st="0" end="0"/>
                                            </p:txEl>
                                          </p:spTgt>
                                        </p:tgtEl>
                                        <p:attrNameLst>
                                          <p:attrName>style.visibility</p:attrName>
                                        </p:attrNameLst>
                                      </p:cBhvr>
                                      <p:to>
                                        <p:strVal val="visible"/>
                                      </p:to>
                                    </p:set>
                                  </p:childTnLst>
                                </p:cTn>
                              </p:par>
                              <p:par>
                                <p:cTn id="26" presetID="1" presetClass="entr" presetSubtype="0" fill="hold" grpId="1" nodeType="with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6"/>
                                        </p:tgtEl>
                                      </p:cBhvr>
                                    </p:animEffect>
                                    <p:set>
                                      <p:cBhvr>
                                        <p:cTn id="36" dur="1" fill="hold">
                                          <p:stCondLst>
                                            <p:cond delay="499"/>
                                          </p:stCondLst>
                                        </p:cTn>
                                        <p:tgtEl>
                                          <p:spTgt spid="6"/>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0" presetClass="exit" presetSubtype="0" fill="hold" grpId="0" nodeType="clickEffect">
                                  <p:stCondLst>
                                    <p:cond delay="0"/>
                                  </p:stCondLst>
                                  <p:childTnLst>
                                    <p:animEffect transition="out" filter="fade">
                                      <p:cBhvr>
                                        <p:cTn id="40" dur="500"/>
                                        <p:tgtEl>
                                          <p:spTgt spid="34"/>
                                        </p:tgtEl>
                                      </p:cBhvr>
                                    </p:animEffect>
                                    <p:set>
                                      <p:cBhvr>
                                        <p:cTn id="41" dur="1" fill="hold">
                                          <p:stCondLst>
                                            <p:cond delay="499"/>
                                          </p:stCondLst>
                                        </p:cTn>
                                        <p:tgtEl>
                                          <p:spTgt spid="34"/>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grpId="0" nodeType="clickEffect">
                                  <p:stCondLst>
                                    <p:cond delay="0"/>
                                  </p:stCondLst>
                                  <p:childTnLst>
                                    <p:animEffect transition="out" filter="fade">
                                      <p:cBhvr>
                                        <p:cTn id="45" dur="500"/>
                                        <p:tgtEl>
                                          <p:spTgt spid="35"/>
                                        </p:tgtEl>
                                      </p:cBhvr>
                                    </p:animEffect>
                                    <p:set>
                                      <p:cBhvr>
                                        <p:cTn id="46" dur="1" fill="hold">
                                          <p:stCondLst>
                                            <p:cond delay="499"/>
                                          </p:stCondLst>
                                        </p:cTn>
                                        <p:tgtEl>
                                          <p:spTgt spid="35"/>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Effect transition="in" filter="fade">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30">
                                            <p:txEl>
                                              <p:pRg st="0" end="0"/>
                                            </p:txEl>
                                          </p:spTgt>
                                        </p:tgtEl>
                                        <p:attrNameLst>
                                          <p:attrName>style.visibility</p:attrName>
                                        </p:attrNameLst>
                                      </p:cBhvr>
                                      <p:to>
                                        <p:strVal val="visible"/>
                                      </p:to>
                                    </p:set>
                                  </p:childTnLst>
                                </p:cTn>
                              </p:par>
                              <p:par>
                                <p:cTn id="62" presetID="1" presetClass="entr" presetSubtype="0" fill="hold" grpId="1" nodeType="withEffect">
                                  <p:stCondLst>
                                    <p:cond delay="0"/>
                                  </p:stCondLst>
                                  <p:childTnLst>
                                    <p:set>
                                      <p:cBhvr>
                                        <p:cTn id="63" dur="1" fill="hold">
                                          <p:stCondLst>
                                            <p:cond delay="0"/>
                                          </p:stCondLst>
                                        </p:cTn>
                                        <p:tgtEl>
                                          <p:spTgt spid="36"/>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grpId="0" nodeType="clickEffect">
                                  <p:stCondLst>
                                    <p:cond delay="0"/>
                                  </p:stCondLst>
                                  <p:childTnLst>
                                    <p:set>
                                      <p:cBhvr>
                                        <p:cTn id="67" dur="1" fill="hold">
                                          <p:stCondLst>
                                            <p:cond delay="0"/>
                                          </p:stCondLst>
                                        </p:cTn>
                                        <p:tgtEl>
                                          <p:spTgt spid="31">
                                            <p:txEl>
                                              <p:pRg st="0" end="0"/>
                                            </p:txEl>
                                          </p:spTgt>
                                        </p:tgtEl>
                                        <p:attrNameLst>
                                          <p:attrName>style.visibility</p:attrName>
                                        </p:attrNameLst>
                                      </p:cBhvr>
                                      <p:to>
                                        <p:strVal val="visible"/>
                                      </p:to>
                                    </p:set>
                                  </p:childTnLst>
                                </p:cTn>
                              </p:par>
                              <p:par>
                                <p:cTn id="68" presetID="1" presetClass="entr" presetSubtype="0" fill="hold" grpId="1" nodeType="withEffect">
                                  <p:stCondLst>
                                    <p:cond delay="0"/>
                                  </p:stCondLst>
                                  <p:childTnLst>
                                    <p:set>
                                      <p:cBhvr>
                                        <p:cTn id="69" dur="1" fill="hold">
                                          <p:stCondLst>
                                            <p:cond delay="0"/>
                                          </p:stCondLst>
                                        </p:cTn>
                                        <p:tgtEl>
                                          <p:spTgt spid="38"/>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29">
                                            <p:txEl>
                                              <p:pRg st="0" end="0"/>
                                            </p:txEl>
                                          </p:spTgt>
                                        </p:tgtEl>
                                        <p:attrNameLst>
                                          <p:attrName>style.visibility</p:attrName>
                                        </p:attrNameLst>
                                      </p:cBhvr>
                                      <p:to>
                                        <p:strVal val="visible"/>
                                      </p:to>
                                    </p:set>
                                  </p:childTnLst>
                                </p:cTn>
                              </p:par>
                              <p:par>
                                <p:cTn id="74" presetID="1" presetClass="entr" presetSubtype="0" fill="hold" grpId="1" nodeType="withEffect">
                                  <p:stCondLst>
                                    <p:cond delay="0"/>
                                  </p:stCondLst>
                                  <p:childTnLst>
                                    <p:set>
                                      <p:cBhvr>
                                        <p:cTn id="75" dur="1" fill="hold">
                                          <p:stCondLst>
                                            <p:cond delay="0"/>
                                          </p:stCondLst>
                                        </p:cTn>
                                        <p:tgtEl>
                                          <p:spTgt spid="39"/>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1" presetClass="entr" presetSubtype="0" fill="hold" grpId="0" nodeType="clickEffect">
                                  <p:stCondLst>
                                    <p:cond delay="0"/>
                                  </p:stCondLst>
                                  <p:childTnLst>
                                    <p:set>
                                      <p:cBhvr>
                                        <p:cTn id="79" dur="1" fill="hold">
                                          <p:stCondLst>
                                            <p:cond delay="0"/>
                                          </p:stCondLst>
                                        </p:cTn>
                                        <p:tgtEl>
                                          <p:spTgt spid="37"/>
                                        </p:tgtEl>
                                        <p:attrNameLst>
                                          <p:attrName>style.visibility</p:attrName>
                                        </p:attrNameLst>
                                      </p:cBhvr>
                                      <p:to>
                                        <p:strVal val="visible"/>
                                      </p:to>
                                    </p:set>
                                  </p:childTnLst>
                                </p:cTn>
                              </p:par>
                            </p:childTnLst>
                          </p:cTn>
                        </p:par>
                      </p:childTnLst>
                    </p:cTn>
                  </p:par>
                  <p:par>
                    <p:cTn id="80" fill="hold">
                      <p:stCondLst>
                        <p:cond delay="indefinite"/>
                      </p:stCondLst>
                      <p:childTnLst>
                        <p:par>
                          <p:cTn id="81" fill="hold">
                            <p:stCondLst>
                              <p:cond delay="0"/>
                            </p:stCondLst>
                            <p:childTnLst>
                              <p:par>
                                <p:cTn id="82" presetID="10" presetClass="exit" presetSubtype="0" fill="hold" grpId="0" nodeType="clickEffect">
                                  <p:stCondLst>
                                    <p:cond delay="0"/>
                                  </p:stCondLst>
                                  <p:childTnLst>
                                    <p:animEffect transition="out" filter="fade">
                                      <p:cBhvr>
                                        <p:cTn id="83" dur="500"/>
                                        <p:tgtEl>
                                          <p:spTgt spid="36"/>
                                        </p:tgtEl>
                                      </p:cBhvr>
                                    </p:animEffect>
                                    <p:set>
                                      <p:cBhvr>
                                        <p:cTn id="84" dur="1" fill="hold">
                                          <p:stCondLst>
                                            <p:cond delay="499"/>
                                          </p:stCondLst>
                                        </p:cTn>
                                        <p:tgtEl>
                                          <p:spTgt spid="36"/>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10" presetClass="exit" presetSubtype="0" fill="hold" grpId="0" nodeType="clickEffect">
                                  <p:stCondLst>
                                    <p:cond delay="0"/>
                                  </p:stCondLst>
                                  <p:childTnLst>
                                    <p:animEffect transition="out" filter="fade">
                                      <p:cBhvr>
                                        <p:cTn id="88" dur="500"/>
                                        <p:tgtEl>
                                          <p:spTgt spid="38"/>
                                        </p:tgtEl>
                                      </p:cBhvr>
                                    </p:animEffect>
                                    <p:set>
                                      <p:cBhvr>
                                        <p:cTn id="89" dur="1" fill="hold">
                                          <p:stCondLst>
                                            <p:cond delay="499"/>
                                          </p:stCondLst>
                                        </p:cTn>
                                        <p:tgtEl>
                                          <p:spTgt spid="38"/>
                                        </p:tgtEl>
                                        <p:attrNameLst>
                                          <p:attrName>style.visibility</p:attrName>
                                        </p:attrNameLst>
                                      </p:cBhvr>
                                      <p:to>
                                        <p:strVal val="hidden"/>
                                      </p:to>
                                    </p:set>
                                  </p:childTnLst>
                                </p:cTn>
                              </p:par>
                            </p:childTnLst>
                          </p:cTn>
                        </p:par>
                      </p:childTnLst>
                    </p:cTn>
                  </p:par>
                  <p:par>
                    <p:cTn id="90" fill="hold">
                      <p:stCondLst>
                        <p:cond delay="indefinite"/>
                      </p:stCondLst>
                      <p:childTnLst>
                        <p:par>
                          <p:cTn id="91" fill="hold">
                            <p:stCondLst>
                              <p:cond delay="0"/>
                            </p:stCondLst>
                            <p:childTnLst>
                              <p:par>
                                <p:cTn id="92" presetID="10" presetClass="exit" presetSubtype="0" fill="hold" grpId="0" nodeType="clickEffect">
                                  <p:stCondLst>
                                    <p:cond delay="0"/>
                                  </p:stCondLst>
                                  <p:childTnLst>
                                    <p:animEffect transition="out" filter="fade">
                                      <p:cBhvr>
                                        <p:cTn id="93" dur="500"/>
                                        <p:tgtEl>
                                          <p:spTgt spid="39"/>
                                        </p:tgtEl>
                                      </p:cBhvr>
                                    </p:animEffect>
                                    <p:set>
                                      <p:cBhvr>
                                        <p:cTn id="94" dur="1" fill="hold">
                                          <p:stCondLst>
                                            <p:cond delay="499"/>
                                          </p:stCondLst>
                                        </p:cTn>
                                        <p:tgtEl>
                                          <p:spTgt spid="3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uiExpand="1" build="p"/>
      <p:bldP spid="14" grpId="0" uiExpand="1" build="p"/>
      <p:bldP spid="15" grpId="0" uiExpand="1" build="p"/>
      <p:bldP spid="5" grpId="0"/>
      <p:bldP spid="18" grpId="0" animBg="1"/>
      <p:bldP spid="29" grpId="0" uiExpand="1" build="p"/>
      <p:bldP spid="30" grpId="0" uiExpand="1" build="p"/>
      <p:bldP spid="31" grpId="0" uiExpand="1" build="p"/>
      <p:bldP spid="33" grpId="0" animBg="1"/>
      <p:bldP spid="6" grpId="0" animBg="1"/>
      <p:bldP spid="6" grpId="1" animBg="1"/>
      <p:bldP spid="34" grpId="0" animBg="1"/>
      <p:bldP spid="34" grpId="1" animBg="1"/>
      <p:bldP spid="35" grpId="0" animBg="1"/>
      <p:bldP spid="35" grpId="1" animBg="1"/>
      <p:bldP spid="36" grpId="0" animBg="1"/>
      <p:bldP spid="36" grpId="1" animBg="1"/>
      <p:bldP spid="37" grpId="0" animBg="1"/>
      <p:bldP spid="38" grpId="0" animBg="1"/>
      <p:bldP spid="38" grpId="1" animBg="1"/>
      <p:bldP spid="39" grpId="0" animBg="1"/>
      <p:bldP spid="39"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6C3CBA-A70F-4842-8E8D-49B82EA1658A}"/>
              </a:ext>
            </a:extLst>
          </p:cNvPr>
          <p:cNvSpPr/>
          <p:nvPr/>
        </p:nvSpPr>
        <p:spPr>
          <a:xfrm>
            <a:off x="4866939" y="3320990"/>
            <a:ext cx="1637071" cy="973394"/>
          </a:xfrm>
          <a:prstGeom prst="roundRect">
            <a:avLst/>
          </a:prstGeom>
          <a:solidFill>
            <a:schemeClr val="accent2">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conjunction</a:t>
            </a:r>
          </a:p>
        </p:txBody>
      </p:sp>
      <p:sp>
        <p:nvSpPr>
          <p:cNvPr id="19" name="Rectangle: Rounded Corners 18">
            <a:extLst>
              <a:ext uri="{FF2B5EF4-FFF2-40B4-BE49-F238E27FC236}">
                <a16:creationId xmlns:a16="http://schemas.microsoft.com/office/drawing/2014/main" id="{3105517F-B810-41AD-B27B-D7169ECE8DF9}"/>
              </a:ext>
            </a:extLst>
          </p:cNvPr>
          <p:cNvSpPr/>
          <p:nvPr/>
        </p:nvSpPr>
        <p:spPr>
          <a:xfrm>
            <a:off x="9543014" y="2044697"/>
            <a:ext cx="1637071" cy="973394"/>
          </a:xfrm>
          <a:prstGeom prst="roundRect">
            <a:avLst/>
          </a:prstGeom>
          <a:solidFill>
            <a:srgbClr val="7030A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adverb</a:t>
            </a:r>
          </a:p>
        </p:txBody>
      </p:sp>
      <p:sp>
        <p:nvSpPr>
          <p:cNvPr id="17" name="Rectangle: Rounded Corners 16">
            <a:extLst>
              <a:ext uri="{FF2B5EF4-FFF2-40B4-BE49-F238E27FC236}">
                <a16:creationId xmlns:a16="http://schemas.microsoft.com/office/drawing/2014/main" id="{67FE8203-CDD4-40D2-84BC-917EB0100921}"/>
              </a:ext>
            </a:extLst>
          </p:cNvPr>
          <p:cNvSpPr/>
          <p:nvPr/>
        </p:nvSpPr>
        <p:spPr>
          <a:xfrm>
            <a:off x="7143966" y="3320990"/>
            <a:ext cx="1637071" cy="973394"/>
          </a:xfrm>
          <a:prstGeom prst="roundRect">
            <a:avLst/>
          </a:prstGeom>
          <a:solidFill>
            <a:srgbClr val="00B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adjective</a:t>
            </a:r>
          </a:p>
        </p:txBody>
      </p:sp>
      <p:sp>
        <p:nvSpPr>
          <p:cNvPr id="14" name="Rectangle: Rounded Corners 13">
            <a:extLst>
              <a:ext uri="{FF2B5EF4-FFF2-40B4-BE49-F238E27FC236}">
                <a16:creationId xmlns:a16="http://schemas.microsoft.com/office/drawing/2014/main" id="{6D1A7400-63C3-4075-ABE1-1E407A873134}"/>
              </a:ext>
            </a:extLst>
          </p:cNvPr>
          <p:cNvSpPr/>
          <p:nvPr/>
        </p:nvSpPr>
        <p:spPr>
          <a:xfrm>
            <a:off x="9510787" y="840079"/>
            <a:ext cx="1637071" cy="973394"/>
          </a:xfrm>
          <a:prstGeom prst="round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preposition</a:t>
            </a:r>
          </a:p>
        </p:txBody>
      </p:sp>
      <p:sp>
        <p:nvSpPr>
          <p:cNvPr id="10" name="Rectangle: Rounded Corners 9">
            <a:extLst>
              <a:ext uri="{FF2B5EF4-FFF2-40B4-BE49-F238E27FC236}">
                <a16:creationId xmlns:a16="http://schemas.microsoft.com/office/drawing/2014/main" id="{8CEF5FAD-EEB6-4B94-AC6A-5C30D8206807}"/>
              </a:ext>
            </a:extLst>
          </p:cNvPr>
          <p:cNvSpPr/>
          <p:nvPr/>
        </p:nvSpPr>
        <p:spPr>
          <a:xfrm>
            <a:off x="4872139" y="848098"/>
            <a:ext cx="1637071" cy="973394"/>
          </a:xfrm>
          <a:prstGeom prst="roundRect">
            <a:avLst/>
          </a:prstGeom>
          <a:solidFill>
            <a:srgbClr val="008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verb</a:t>
            </a:r>
            <a:endParaRPr lang="en-GB" sz="3600" b="1" dirty="0">
              <a:solidFill>
                <a:schemeClr val="tx1"/>
              </a:solidFill>
              <a:latin typeface="Comic Sans MS" panose="030F0702030302020204" pitchFamily="66" charset="0"/>
            </a:endParaRPr>
          </a:p>
        </p:txBody>
      </p:sp>
      <p:sp>
        <p:nvSpPr>
          <p:cNvPr id="9" name="Rectangle: Rounded Corners 8">
            <a:extLst>
              <a:ext uri="{FF2B5EF4-FFF2-40B4-BE49-F238E27FC236}">
                <a16:creationId xmlns:a16="http://schemas.microsoft.com/office/drawing/2014/main" id="{AC416662-A723-4A2D-AAE1-FA613AA69F14}"/>
              </a:ext>
            </a:extLst>
          </p:cNvPr>
          <p:cNvSpPr/>
          <p:nvPr/>
        </p:nvSpPr>
        <p:spPr>
          <a:xfrm>
            <a:off x="4866942" y="850755"/>
            <a:ext cx="1637071" cy="973394"/>
          </a:xfrm>
          <a:prstGeom prst="roundRect">
            <a:avLst/>
          </a:prstGeom>
          <a:solidFill>
            <a:srgbClr val="FF993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landed</a:t>
            </a:r>
          </a:p>
        </p:txBody>
      </p:sp>
      <p:sp>
        <p:nvSpPr>
          <p:cNvPr id="2" name="Title 1"/>
          <p:cNvSpPr>
            <a:spLocks noGrp="1"/>
          </p:cNvSpPr>
          <p:nvPr>
            <p:ph type="ctrTitle"/>
          </p:nvPr>
        </p:nvSpPr>
        <p:spPr>
          <a:xfrm>
            <a:off x="599409" y="204123"/>
            <a:ext cx="2936004" cy="4240535"/>
          </a:xfrm>
        </p:spPr>
        <p:txBody>
          <a:bodyPr>
            <a:noAutofit/>
          </a:bodyPr>
          <a:lstStyle/>
          <a:p>
            <a:pPr algn="l"/>
            <a:r>
              <a:rPr lang="en-GB" sz="3200" b="1" dirty="0">
                <a:latin typeface="+mn-lt"/>
              </a:rPr>
              <a:t>Word Classes – </a:t>
            </a:r>
            <a:r>
              <a:rPr lang="en-GB" sz="2400" b="1" dirty="0">
                <a:latin typeface="+mn-lt"/>
              </a:rPr>
              <a:t>Check your knowledge</a:t>
            </a:r>
            <a:br>
              <a:rPr lang="en-GB" dirty="0"/>
            </a:br>
            <a:br>
              <a:rPr lang="en-GB" sz="3200" dirty="0">
                <a:latin typeface="+mn-lt"/>
              </a:rPr>
            </a:br>
            <a:r>
              <a:rPr lang="en-GB" sz="2000" dirty="0">
                <a:latin typeface="+mn-lt"/>
              </a:rPr>
              <a:t>1) </a:t>
            </a:r>
            <a:r>
              <a:rPr lang="en-GB" sz="2000" b="1" dirty="0">
                <a:latin typeface="+mn-lt"/>
              </a:rPr>
              <a:t>Noun</a:t>
            </a:r>
            <a:br>
              <a:rPr lang="en-GB" sz="2000" dirty="0">
                <a:latin typeface="+mn-lt"/>
              </a:rPr>
            </a:br>
            <a:r>
              <a:rPr lang="en-GB" sz="2000" dirty="0">
                <a:latin typeface="+mn-lt"/>
              </a:rPr>
              <a:t>2) </a:t>
            </a:r>
            <a:r>
              <a:rPr lang="en-GB" sz="2000" b="1" dirty="0">
                <a:latin typeface="+mn-lt"/>
              </a:rPr>
              <a:t>Verb</a:t>
            </a:r>
            <a:br>
              <a:rPr lang="en-GB" sz="2000" b="1" dirty="0">
                <a:latin typeface="+mn-lt"/>
              </a:rPr>
            </a:br>
            <a:r>
              <a:rPr lang="en-GB" sz="2000" dirty="0">
                <a:latin typeface="+mn-lt"/>
              </a:rPr>
              <a:t>3) </a:t>
            </a:r>
            <a:r>
              <a:rPr lang="en-GB" sz="2000" b="1" dirty="0">
                <a:latin typeface="+mn-lt"/>
              </a:rPr>
              <a:t>Adjective</a:t>
            </a:r>
            <a:br>
              <a:rPr lang="en-GB" sz="2000" b="1" dirty="0">
                <a:latin typeface="+mn-lt"/>
              </a:rPr>
            </a:br>
            <a:r>
              <a:rPr lang="en-GB" sz="2000" dirty="0">
                <a:latin typeface="+mn-lt"/>
              </a:rPr>
              <a:t>4) </a:t>
            </a:r>
            <a:r>
              <a:rPr lang="en-GB" sz="2000" b="1" dirty="0">
                <a:latin typeface="+mn-lt"/>
              </a:rPr>
              <a:t>Adverb</a:t>
            </a:r>
            <a:br>
              <a:rPr lang="en-GB" sz="2000" dirty="0">
                <a:latin typeface="+mn-lt"/>
              </a:rPr>
            </a:br>
            <a:r>
              <a:rPr lang="en-GB" sz="2000" dirty="0">
                <a:latin typeface="+mn-lt"/>
              </a:rPr>
              <a:t>5) </a:t>
            </a:r>
            <a:r>
              <a:rPr lang="en-GB" sz="2000" b="1" dirty="0">
                <a:latin typeface="+mn-lt"/>
              </a:rPr>
              <a:t>Preposition</a:t>
            </a:r>
            <a:br>
              <a:rPr lang="en-GB" sz="2000" b="1" dirty="0">
                <a:latin typeface="+mn-lt"/>
              </a:rPr>
            </a:br>
            <a:r>
              <a:rPr lang="en-GB" sz="2000" dirty="0">
                <a:latin typeface="+mn-lt"/>
              </a:rPr>
              <a:t>6) </a:t>
            </a:r>
            <a:r>
              <a:rPr lang="en-GB" sz="2000" b="1" dirty="0">
                <a:latin typeface="+mn-lt"/>
              </a:rPr>
              <a:t>Determiner</a:t>
            </a:r>
            <a:br>
              <a:rPr lang="en-GB" sz="2000" b="1" dirty="0">
                <a:latin typeface="+mn-lt"/>
              </a:rPr>
            </a:br>
            <a:r>
              <a:rPr lang="en-GB" sz="2000" dirty="0">
                <a:latin typeface="+mn-lt"/>
              </a:rPr>
              <a:t>7) </a:t>
            </a:r>
            <a:r>
              <a:rPr lang="en-GB" sz="2000" b="1" dirty="0">
                <a:latin typeface="+mn-lt"/>
              </a:rPr>
              <a:t>Pronoun</a:t>
            </a:r>
            <a:br>
              <a:rPr lang="en-GB" sz="2000" b="1" dirty="0">
                <a:latin typeface="+mn-lt"/>
              </a:rPr>
            </a:br>
            <a:r>
              <a:rPr lang="en-GB" sz="2000" dirty="0">
                <a:latin typeface="+mn-lt"/>
              </a:rPr>
              <a:t>8) </a:t>
            </a:r>
            <a:r>
              <a:rPr lang="en-GB" sz="2000" b="1" dirty="0">
                <a:latin typeface="+mn-lt"/>
              </a:rPr>
              <a:t>Conjunction</a:t>
            </a:r>
            <a:endParaRPr lang="en-GB" sz="3200" dirty="0">
              <a:solidFill>
                <a:srgbClr val="7030A0"/>
              </a:solidFill>
              <a:latin typeface="+mn-lt"/>
            </a:endParaRPr>
          </a:p>
        </p:txBody>
      </p:sp>
      <p:sp>
        <p:nvSpPr>
          <p:cNvPr id="8" name="Rectangle: Rounded Corners 7">
            <a:extLst>
              <a:ext uri="{FF2B5EF4-FFF2-40B4-BE49-F238E27FC236}">
                <a16:creationId xmlns:a16="http://schemas.microsoft.com/office/drawing/2014/main" id="{7FC5A52D-9479-45D8-9D5B-B4A71F79BE7F}"/>
              </a:ext>
            </a:extLst>
          </p:cNvPr>
          <p:cNvSpPr/>
          <p:nvPr/>
        </p:nvSpPr>
        <p:spPr>
          <a:xfrm>
            <a:off x="7143965" y="848098"/>
            <a:ext cx="1637071" cy="973394"/>
          </a:xfrm>
          <a:prstGeom prst="roundRect">
            <a:avLst/>
          </a:prstGeom>
          <a:solidFill>
            <a:srgbClr val="0000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noun</a:t>
            </a:r>
          </a:p>
        </p:txBody>
      </p:sp>
      <p:sp>
        <p:nvSpPr>
          <p:cNvPr id="4" name="Rectangle: Rounded Corners 3">
            <a:extLst>
              <a:ext uri="{FF2B5EF4-FFF2-40B4-BE49-F238E27FC236}">
                <a16:creationId xmlns:a16="http://schemas.microsoft.com/office/drawing/2014/main" id="{01487A6D-924D-44E3-8BA0-CD473C5DBEC1}"/>
              </a:ext>
            </a:extLst>
          </p:cNvPr>
          <p:cNvSpPr/>
          <p:nvPr/>
        </p:nvSpPr>
        <p:spPr>
          <a:xfrm>
            <a:off x="7138768" y="840079"/>
            <a:ext cx="1637071" cy="1010199"/>
          </a:xfrm>
          <a:prstGeom prst="roundRect">
            <a:avLst/>
          </a:prstGeom>
          <a:solidFill>
            <a:srgbClr val="FF993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motorbike</a:t>
            </a: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5" name="Speech Bubble: Rectangle with Corners Rounded 4">
            <a:extLst>
              <a:ext uri="{FF2B5EF4-FFF2-40B4-BE49-F238E27FC236}">
                <a16:creationId xmlns:a16="http://schemas.microsoft.com/office/drawing/2014/main" id="{0679D9F7-C45F-4817-8F15-3C4033A71A53}"/>
              </a:ext>
            </a:extLst>
          </p:cNvPr>
          <p:cNvSpPr/>
          <p:nvPr/>
        </p:nvSpPr>
        <p:spPr>
          <a:xfrm>
            <a:off x="2917479" y="4648906"/>
            <a:ext cx="1579150" cy="731620"/>
          </a:xfrm>
          <a:prstGeom prst="wedgeRoundRectCallout">
            <a:avLst>
              <a:gd name="adj1" fmla="val -95814"/>
              <a:gd name="adj2" fmla="val 863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Click to check.</a:t>
            </a:r>
          </a:p>
        </p:txBody>
      </p:sp>
      <p:pic>
        <p:nvPicPr>
          <p:cNvPr id="7" name="Picture 6">
            <a:extLst>
              <a:ext uri="{FF2B5EF4-FFF2-40B4-BE49-F238E27FC236}">
                <a16:creationId xmlns:a16="http://schemas.microsoft.com/office/drawing/2014/main" id="{A042D1EB-D2DD-498E-B72A-327B243508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1053" y="4828669"/>
            <a:ext cx="1058267" cy="1103714"/>
          </a:xfrm>
          <a:prstGeom prst="rect">
            <a:avLst/>
          </a:prstGeom>
        </p:spPr>
      </p:pic>
      <p:sp>
        <p:nvSpPr>
          <p:cNvPr id="11" name="Rectangle: Rounded Corners 10">
            <a:extLst>
              <a:ext uri="{FF2B5EF4-FFF2-40B4-BE49-F238E27FC236}">
                <a16:creationId xmlns:a16="http://schemas.microsoft.com/office/drawing/2014/main" id="{B07EFCB7-09B9-47EA-B527-96A432AEABA5}"/>
              </a:ext>
            </a:extLst>
          </p:cNvPr>
          <p:cNvSpPr/>
          <p:nvPr/>
        </p:nvSpPr>
        <p:spPr>
          <a:xfrm>
            <a:off x="9505590" y="848400"/>
            <a:ext cx="1637071" cy="973394"/>
          </a:xfrm>
          <a:prstGeom prst="roundRect">
            <a:avLst/>
          </a:prstGeom>
          <a:solidFill>
            <a:srgbClr val="FF993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on</a:t>
            </a:r>
          </a:p>
        </p:txBody>
      </p:sp>
      <p:sp>
        <p:nvSpPr>
          <p:cNvPr id="15" name="Rectangle: Rounded Corners 14">
            <a:extLst>
              <a:ext uri="{FF2B5EF4-FFF2-40B4-BE49-F238E27FC236}">
                <a16:creationId xmlns:a16="http://schemas.microsoft.com/office/drawing/2014/main" id="{9702F11C-8C98-4D66-BB96-CF24748D2639}"/>
              </a:ext>
            </a:extLst>
          </p:cNvPr>
          <p:cNvSpPr/>
          <p:nvPr/>
        </p:nvSpPr>
        <p:spPr>
          <a:xfrm>
            <a:off x="7145567" y="3320990"/>
            <a:ext cx="1637071" cy="973394"/>
          </a:xfrm>
          <a:prstGeom prst="roundRect">
            <a:avLst/>
          </a:prstGeom>
          <a:solidFill>
            <a:srgbClr val="FF993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huge</a:t>
            </a:r>
          </a:p>
        </p:txBody>
      </p:sp>
      <p:sp>
        <p:nvSpPr>
          <p:cNvPr id="18" name="Rectangle: Rounded Corners 17">
            <a:extLst>
              <a:ext uri="{FF2B5EF4-FFF2-40B4-BE49-F238E27FC236}">
                <a16:creationId xmlns:a16="http://schemas.microsoft.com/office/drawing/2014/main" id="{EEB636CB-A88F-4297-A569-0CBD5CB2B0FF}"/>
              </a:ext>
            </a:extLst>
          </p:cNvPr>
          <p:cNvSpPr/>
          <p:nvPr/>
        </p:nvSpPr>
        <p:spPr>
          <a:xfrm>
            <a:off x="9537817" y="2047354"/>
            <a:ext cx="1637071" cy="973394"/>
          </a:xfrm>
          <a:prstGeom prst="roundRect">
            <a:avLst/>
          </a:prstGeom>
          <a:solidFill>
            <a:srgbClr val="FF993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steadily</a:t>
            </a:r>
          </a:p>
        </p:txBody>
      </p:sp>
      <p:sp>
        <p:nvSpPr>
          <p:cNvPr id="21" name="Rectangle: Rounded Corners 20">
            <a:extLst>
              <a:ext uri="{FF2B5EF4-FFF2-40B4-BE49-F238E27FC236}">
                <a16:creationId xmlns:a16="http://schemas.microsoft.com/office/drawing/2014/main" id="{C2FBA7EA-A6F8-4C69-A54F-000A2669AE0D}"/>
              </a:ext>
            </a:extLst>
          </p:cNvPr>
          <p:cNvSpPr/>
          <p:nvPr/>
        </p:nvSpPr>
        <p:spPr>
          <a:xfrm>
            <a:off x="4872138" y="2036650"/>
            <a:ext cx="1637071" cy="973394"/>
          </a:xfrm>
          <a:prstGeom prst="roundRect">
            <a:avLst/>
          </a:prstGeom>
          <a:solidFill>
            <a:srgbClr val="FF0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determiner</a:t>
            </a:r>
          </a:p>
        </p:txBody>
      </p:sp>
      <p:sp>
        <p:nvSpPr>
          <p:cNvPr id="22" name="Rectangle: Rounded Corners 21">
            <a:extLst>
              <a:ext uri="{FF2B5EF4-FFF2-40B4-BE49-F238E27FC236}">
                <a16:creationId xmlns:a16="http://schemas.microsoft.com/office/drawing/2014/main" id="{91043BD5-0080-4C24-BF74-A589EB249E38}"/>
              </a:ext>
            </a:extLst>
          </p:cNvPr>
          <p:cNvSpPr/>
          <p:nvPr/>
        </p:nvSpPr>
        <p:spPr>
          <a:xfrm>
            <a:off x="9570688" y="3324273"/>
            <a:ext cx="1637071" cy="973394"/>
          </a:xfrm>
          <a:prstGeom prst="roundRect">
            <a:avLst/>
          </a:prstGeom>
          <a:solidFill>
            <a:srgbClr val="FF66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pronoun</a:t>
            </a:r>
          </a:p>
        </p:txBody>
      </p:sp>
      <p:sp>
        <p:nvSpPr>
          <p:cNvPr id="20" name="Rectangle: Rounded Corners 19">
            <a:extLst>
              <a:ext uri="{FF2B5EF4-FFF2-40B4-BE49-F238E27FC236}">
                <a16:creationId xmlns:a16="http://schemas.microsoft.com/office/drawing/2014/main" id="{DDB988DB-D4AA-4E54-A113-FB7C6E9DBBE8}"/>
              </a:ext>
            </a:extLst>
          </p:cNvPr>
          <p:cNvSpPr/>
          <p:nvPr/>
        </p:nvSpPr>
        <p:spPr>
          <a:xfrm>
            <a:off x="4866940" y="2039307"/>
            <a:ext cx="1637071" cy="973394"/>
          </a:xfrm>
          <a:prstGeom prst="roundRect">
            <a:avLst/>
          </a:prstGeom>
          <a:solidFill>
            <a:srgbClr val="FF993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a</a:t>
            </a:r>
          </a:p>
        </p:txBody>
      </p:sp>
      <p:sp>
        <p:nvSpPr>
          <p:cNvPr id="23" name="Rectangle: Rounded Corners 22">
            <a:extLst>
              <a:ext uri="{FF2B5EF4-FFF2-40B4-BE49-F238E27FC236}">
                <a16:creationId xmlns:a16="http://schemas.microsoft.com/office/drawing/2014/main" id="{36046555-42BC-4026-9025-BF24C1A0A2D5}"/>
              </a:ext>
            </a:extLst>
          </p:cNvPr>
          <p:cNvSpPr/>
          <p:nvPr/>
        </p:nvSpPr>
        <p:spPr>
          <a:xfrm>
            <a:off x="9570688" y="3323647"/>
            <a:ext cx="1637071" cy="973394"/>
          </a:xfrm>
          <a:prstGeom prst="roundRect">
            <a:avLst/>
          </a:prstGeom>
          <a:solidFill>
            <a:srgbClr val="FF993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they</a:t>
            </a:r>
          </a:p>
        </p:txBody>
      </p:sp>
      <p:sp>
        <p:nvSpPr>
          <p:cNvPr id="24" name="Rectangle: Rounded Corners 23">
            <a:extLst>
              <a:ext uri="{FF2B5EF4-FFF2-40B4-BE49-F238E27FC236}">
                <a16:creationId xmlns:a16="http://schemas.microsoft.com/office/drawing/2014/main" id="{50D06C0C-A393-411D-928C-5D659A927058}"/>
              </a:ext>
            </a:extLst>
          </p:cNvPr>
          <p:cNvSpPr/>
          <p:nvPr/>
        </p:nvSpPr>
        <p:spPr>
          <a:xfrm>
            <a:off x="4865338" y="3320990"/>
            <a:ext cx="1637071" cy="973394"/>
          </a:xfrm>
          <a:prstGeom prst="roundRect">
            <a:avLst/>
          </a:prstGeom>
          <a:solidFill>
            <a:srgbClr val="FF993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although</a:t>
            </a:r>
          </a:p>
        </p:txBody>
      </p:sp>
      <p:sp>
        <p:nvSpPr>
          <p:cNvPr id="26" name="Rectangle: Rounded Corners 25">
            <a:extLst>
              <a:ext uri="{FF2B5EF4-FFF2-40B4-BE49-F238E27FC236}">
                <a16:creationId xmlns:a16="http://schemas.microsoft.com/office/drawing/2014/main" id="{E78BF679-FCB4-449E-A0A9-BF4284D28B8C}"/>
              </a:ext>
            </a:extLst>
          </p:cNvPr>
          <p:cNvSpPr/>
          <p:nvPr/>
        </p:nvSpPr>
        <p:spPr>
          <a:xfrm>
            <a:off x="7138769" y="2020529"/>
            <a:ext cx="1643869" cy="1111862"/>
          </a:xfrm>
          <a:prstGeom prst="roundRect">
            <a:avLst/>
          </a:prstGeom>
          <a:solidFill>
            <a:srgbClr val="FF9933"/>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Identify the Word Class</a:t>
            </a:r>
          </a:p>
        </p:txBody>
      </p:sp>
    </p:spTree>
    <p:extLst>
      <p:ext uri="{BB962C8B-B14F-4D97-AF65-F5344CB8AC3E}">
        <p14:creationId xmlns:p14="http://schemas.microsoft.com/office/powerpoint/2010/main" val="11394157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9"/>
                                        </p:tgtEl>
                                      </p:cBhvr>
                                    </p:animEffect>
                                    <p:set>
                                      <p:cBhvr>
                                        <p:cTn id="7" dur="1" fill="hold">
                                          <p:stCondLst>
                                            <p:cond delay="19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1" presetClass="exit" presetSubtype="1" fill="hold" grpId="0" nodeType="clickEffect">
                                  <p:stCondLst>
                                    <p:cond delay="0"/>
                                  </p:stCondLst>
                                  <p:childTnLst>
                                    <p:animEffect transition="out" filter="wheel(1)">
                                      <p:cBhvr>
                                        <p:cTn id="12" dur="2000"/>
                                        <p:tgtEl>
                                          <p:spTgt spid="4"/>
                                        </p:tgtEl>
                                      </p:cBhvr>
                                    </p:animEffect>
                                    <p:set>
                                      <p:cBhvr>
                                        <p:cTn id="13" dur="1" fill="hold">
                                          <p:stCondLst>
                                            <p:cond delay="1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4" restart="whenNotActive" fill="hold" evtFilter="cancelBubble" nodeType="interactiveSeq">
                <p:stCondLst>
                  <p:cond evt="onClick" delay="0">
                    <p:tgtEl>
                      <p:spTgt spid="11"/>
                    </p:tgtEl>
                  </p:cond>
                </p:stCondLst>
                <p:endSync evt="end" delay="0">
                  <p:rtn val="all"/>
                </p:endSync>
                <p:childTnLst>
                  <p:par>
                    <p:cTn id="15" fill="hold">
                      <p:stCondLst>
                        <p:cond delay="0"/>
                      </p:stCondLst>
                      <p:childTnLst>
                        <p:par>
                          <p:cTn id="16" fill="hold">
                            <p:stCondLst>
                              <p:cond delay="0"/>
                            </p:stCondLst>
                            <p:childTnLst>
                              <p:par>
                                <p:cTn id="17" presetID="21" presetClass="exit" presetSubtype="1" fill="hold" grpId="0" nodeType="clickEffect">
                                  <p:stCondLst>
                                    <p:cond delay="0"/>
                                  </p:stCondLst>
                                  <p:childTnLst>
                                    <p:animEffect transition="out" filter="wheel(1)">
                                      <p:cBhvr>
                                        <p:cTn id="18" dur="2000"/>
                                        <p:tgtEl>
                                          <p:spTgt spid="11"/>
                                        </p:tgtEl>
                                      </p:cBhvr>
                                    </p:animEffect>
                                    <p:set>
                                      <p:cBhvr>
                                        <p:cTn id="19" dur="1" fill="hold">
                                          <p:stCondLst>
                                            <p:cond delay="1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21" presetClass="exit" presetSubtype="1" fill="hold" grpId="0" nodeType="clickEffect">
                                  <p:stCondLst>
                                    <p:cond delay="0"/>
                                  </p:stCondLst>
                                  <p:childTnLst>
                                    <p:animEffect transition="out" filter="wheel(1)">
                                      <p:cBhvr>
                                        <p:cTn id="24" dur="2000"/>
                                        <p:tgtEl>
                                          <p:spTgt spid="20"/>
                                        </p:tgtEl>
                                      </p:cBhvr>
                                    </p:animEffect>
                                    <p:set>
                                      <p:cBhvr>
                                        <p:cTn id="25" dur="1" fill="hold">
                                          <p:stCondLst>
                                            <p:cond delay="1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26" restart="whenNotActive" fill="hold" evtFilter="cancelBubble" nodeType="interactiveSeq">
                <p:stCondLst>
                  <p:cond evt="onClick" delay="0">
                    <p:tgtEl>
                      <p:spTgt spid="18"/>
                    </p:tgtEl>
                  </p:cond>
                </p:stCondLst>
                <p:endSync evt="end" delay="0">
                  <p:rtn val="all"/>
                </p:endSync>
                <p:childTnLst>
                  <p:par>
                    <p:cTn id="27" fill="hold">
                      <p:stCondLst>
                        <p:cond delay="0"/>
                      </p:stCondLst>
                      <p:childTnLst>
                        <p:par>
                          <p:cTn id="28" fill="hold">
                            <p:stCondLst>
                              <p:cond delay="0"/>
                            </p:stCondLst>
                            <p:childTnLst>
                              <p:par>
                                <p:cTn id="29" presetID="21" presetClass="exit" presetSubtype="1" fill="hold" grpId="0" nodeType="clickEffect">
                                  <p:stCondLst>
                                    <p:cond delay="0"/>
                                  </p:stCondLst>
                                  <p:childTnLst>
                                    <p:animEffect transition="out" filter="wheel(1)">
                                      <p:cBhvr>
                                        <p:cTn id="30" dur="2000"/>
                                        <p:tgtEl>
                                          <p:spTgt spid="18"/>
                                        </p:tgtEl>
                                      </p:cBhvr>
                                    </p:animEffect>
                                    <p:set>
                                      <p:cBhvr>
                                        <p:cTn id="31" dur="1" fill="hold">
                                          <p:stCondLst>
                                            <p:cond delay="19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32" restart="whenNotActive" fill="hold" evtFilter="cancelBubble" nodeType="interactiveSeq">
                <p:stCondLst>
                  <p:cond evt="onClick" delay="0">
                    <p:tgtEl>
                      <p:spTgt spid="24"/>
                    </p:tgtEl>
                  </p:cond>
                </p:stCondLst>
                <p:endSync evt="end" delay="0">
                  <p:rtn val="all"/>
                </p:endSync>
                <p:childTnLst>
                  <p:par>
                    <p:cTn id="33" fill="hold">
                      <p:stCondLst>
                        <p:cond delay="0"/>
                      </p:stCondLst>
                      <p:childTnLst>
                        <p:par>
                          <p:cTn id="34" fill="hold">
                            <p:stCondLst>
                              <p:cond delay="0"/>
                            </p:stCondLst>
                            <p:childTnLst>
                              <p:par>
                                <p:cTn id="35" presetID="21" presetClass="exit" presetSubtype="1" fill="hold" grpId="0" nodeType="clickEffect">
                                  <p:stCondLst>
                                    <p:cond delay="0"/>
                                  </p:stCondLst>
                                  <p:childTnLst>
                                    <p:animEffect transition="out" filter="wheel(1)">
                                      <p:cBhvr>
                                        <p:cTn id="36" dur="2000"/>
                                        <p:tgtEl>
                                          <p:spTgt spid="24"/>
                                        </p:tgtEl>
                                      </p:cBhvr>
                                    </p:animEffect>
                                    <p:set>
                                      <p:cBhvr>
                                        <p:cTn id="37" dur="1" fill="hold">
                                          <p:stCondLst>
                                            <p:cond delay="19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38" restart="whenNotActive" fill="hold" evtFilter="cancelBubble" nodeType="interactiveSeq">
                <p:stCondLst>
                  <p:cond evt="onClick" delay="0">
                    <p:tgtEl>
                      <p:spTgt spid="15"/>
                    </p:tgtEl>
                  </p:cond>
                </p:stCondLst>
                <p:endSync evt="end" delay="0">
                  <p:rtn val="all"/>
                </p:endSync>
                <p:childTnLst>
                  <p:par>
                    <p:cTn id="39" fill="hold">
                      <p:stCondLst>
                        <p:cond delay="0"/>
                      </p:stCondLst>
                      <p:childTnLst>
                        <p:par>
                          <p:cTn id="40" fill="hold">
                            <p:stCondLst>
                              <p:cond delay="0"/>
                            </p:stCondLst>
                            <p:childTnLst>
                              <p:par>
                                <p:cTn id="41" presetID="21" presetClass="exit" presetSubtype="1" fill="hold" grpId="0" nodeType="clickEffect">
                                  <p:stCondLst>
                                    <p:cond delay="0"/>
                                  </p:stCondLst>
                                  <p:childTnLst>
                                    <p:animEffect transition="out" filter="wheel(1)">
                                      <p:cBhvr>
                                        <p:cTn id="42" dur="2000"/>
                                        <p:tgtEl>
                                          <p:spTgt spid="15"/>
                                        </p:tgtEl>
                                      </p:cBhvr>
                                    </p:animEffect>
                                    <p:set>
                                      <p:cBhvr>
                                        <p:cTn id="43" dur="1" fill="hold">
                                          <p:stCondLst>
                                            <p:cond delay="19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21" presetClass="exit" presetSubtype="1" fill="hold" grpId="0" nodeType="clickEffect">
                                  <p:stCondLst>
                                    <p:cond delay="0"/>
                                  </p:stCondLst>
                                  <p:childTnLst>
                                    <p:animEffect transition="out" filter="wheel(1)">
                                      <p:cBhvr>
                                        <p:cTn id="48" dur="2000"/>
                                        <p:tgtEl>
                                          <p:spTgt spid="23"/>
                                        </p:tgtEl>
                                      </p:cBhvr>
                                    </p:animEffect>
                                    <p:set>
                                      <p:cBhvr>
                                        <p:cTn id="49" dur="1" fill="hold">
                                          <p:stCondLst>
                                            <p:cond delay="19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9" grpId="0" animBg="1"/>
      <p:bldP spid="4" grpId="0" animBg="1"/>
      <p:bldP spid="11" grpId="0" animBg="1"/>
      <p:bldP spid="15" grpId="0" animBg="1"/>
      <p:bldP spid="18" grpId="0" animBg="1"/>
      <p:bldP spid="20" grpId="0" animBg="1"/>
      <p:bldP spid="23" grpId="0" animBg="1"/>
      <p:bldP spid="2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806" y="275636"/>
            <a:ext cx="9851923" cy="1542974"/>
          </a:xfrm>
        </p:spPr>
        <p:txBody>
          <a:bodyPr>
            <a:noAutofit/>
          </a:bodyPr>
          <a:lstStyle/>
          <a:p>
            <a:pPr algn="l"/>
            <a:br>
              <a:rPr lang="en-GB" dirty="0"/>
            </a:br>
            <a:br>
              <a:rPr lang="en-GB" dirty="0"/>
            </a:br>
            <a:r>
              <a:rPr lang="en-GB" sz="4800" b="1" dirty="0">
                <a:latin typeface="Calibri" panose="020F0502020204030204" pitchFamily="34" charset="0"/>
                <a:ea typeface="Calibri" panose="020F0502020204030204" pitchFamily="34" charset="0"/>
                <a:cs typeface="Times New Roman" panose="02020603050405020304" pitchFamily="18" charset="0"/>
              </a:rPr>
              <a:t>Sentences and their Punctuation</a:t>
            </a:r>
            <a:br>
              <a:rPr lang="en-GB" dirty="0"/>
            </a:b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5" name="Speech Bubble: Rectangle with Corners Rounded 4">
            <a:extLst>
              <a:ext uri="{FF2B5EF4-FFF2-40B4-BE49-F238E27FC236}">
                <a16:creationId xmlns:a16="http://schemas.microsoft.com/office/drawing/2014/main" id="{0679D9F7-C45F-4817-8F15-3C4033A71A53}"/>
              </a:ext>
            </a:extLst>
          </p:cNvPr>
          <p:cNvSpPr/>
          <p:nvPr/>
        </p:nvSpPr>
        <p:spPr>
          <a:xfrm>
            <a:off x="3220855" y="2243157"/>
            <a:ext cx="4921824" cy="2294313"/>
          </a:xfrm>
          <a:prstGeom prst="wedgeRoundRectCallout">
            <a:avLst>
              <a:gd name="adj1" fmla="val 65319"/>
              <a:gd name="adj2" fmla="val 3812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What is a sentence?</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How are sentences punctuated?</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Do you know the different parts of a sentence or clause?</a:t>
            </a:r>
          </a:p>
        </p:txBody>
      </p:sp>
      <p:pic>
        <p:nvPicPr>
          <p:cNvPr id="7" name="Picture 6">
            <a:extLst>
              <a:ext uri="{FF2B5EF4-FFF2-40B4-BE49-F238E27FC236}">
                <a16:creationId xmlns:a16="http://schemas.microsoft.com/office/drawing/2014/main" id="{A042D1EB-D2DD-498E-B72A-327B243508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05318" y="3515645"/>
            <a:ext cx="1058267" cy="1103714"/>
          </a:xfrm>
          <a:prstGeom prst="rect">
            <a:avLst/>
          </a:prstGeom>
        </p:spPr>
      </p:pic>
    </p:spTree>
    <p:extLst>
      <p:ext uri="{BB962C8B-B14F-4D97-AF65-F5344CB8AC3E}">
        <p14:creationId xmlns:p14="http://schemas.microsoft.com/office/powerpoint/2010/main" val="2746945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806" y="275636"/>
            <a:ext cx="9851923" cy="1542974"/>
          </a:xfrm>
        </p:spPr>
        <p:txBody>
          <a:bodyPr>
            <a:noAutofit/>
          </a:bodyPr>
          <a:lstStyle/>
          <a:p>
            <a:pPr algn="l"/>
            <a:br>
              <a:rPr lang="en-GB" dirty="0"/>
            </a:br>
            <a:br>
              <a:rPr lang="en-GB" dirty="0"/>
            </a:br>
            <a:r>
              <a:rPr lang="en-GB" sz="3600" b="1" dirty="0">
                <a:latin typeface="Calibri" panose="020F0502020204030204" pitchFamily="34" charset="0"/>
                <a:ea typeface="Calibri" panose="020F0502020204030204" pitchFamily="34" charset="0"/>
                <a:cs typeface="Times New Roman" panose="02020603050405020304" pitchFamily="18" charset="0"/>
              </a:rPr>
              <a:t>Sentences</a:t>
            </a:r>
            <a:br>
              <a:rPr lang="en-GB" dirty="0"/>
            </a:b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6" name="Rectangle 5">
            <a:extLst>
              <a:ext uri="{FF2B5EF4-FFF2-40B4-BE49-F238E27FC236}">
                <a16:creationId xmlns:a16="http://schemas.microsoft.com/office/drawing/2014/main" id="{0FE5E14E-B283-478F-A554-196CE8129A17}"/>
              </a:ext>
            </a:extLst>
          </p:cNvPr>
          <p:cNvSpPr/>
          <p:nvPr/>
        </p:nvSpPr>
        <p:spPr>
          <a:xfrm>
            <a:off x="791765" y="1355021"/>
            <a:ext cx="10570955" cy="1384995"/>
          </a:xfrm>
          <a:prstGeom prst="rect">
            <a:avLst/>
          </a:prstGeom>
        </p:spPr>
        <p:txBody>
          <a:bodyPr wrap="square">
            <a:spAutoFit/>
          </a:bodyPr>
          <a:lstStyle/>
          <a:p>
            <a:pPr lvl="0"/>
            <a:r>
              <a:rPr lang="en-GB" sz="2800" b="1" dirty="0">
                <a:solidFill>
                  <a:prstClr val="black"/>
                </a:solidFill>
              </a:rPr>
              <a:t>Sentences</a:t>
            </a:r>
            <a:r>
              <a:rPr lang="en-GB" sz="2800" dirty="0">
                <a:solidFill>
                  <a:prstClr val="black"/>
                </a:solidFill>
              </a:rPr>
              <a:t> make sense by themselves.</a:t>
            </a:r>
          </a:p>
          <a:p>
            <a:pPr lvl="0"/>
            <a:r>
              <a:rPr lang="en-GB" sz="2800" dirty="0">
                <a:solidFill>
                  <a:prstClr val="black"/>
                </a:solidFill>
              </a:rPr>
              <a:t>They need at least one main clause.</a:t>
            </a:r>
          </a:p>
          <a:p>
            <a:pPr lvl="0"/>
            <a:r>
              <a:rPr lang="en-GB" sz="2800" dirty="0">
                <a:solidFill>
                  <a:prstClr val="black"/>
                </a:solidFill>
              </a:rPr>
              <a:t>Each clause has an active </a:t>
            </a:r>
            <a:r>
              <a:rPr lang="en-GB" sz="2800" dirty="0">
                <a:solidFill>
                  <a:srgbClr val="008000"/>
                </a:solidFill>
              </a:rPr>
              <a:t>verb</a:t>
            </a:r>
            <a:r>
              <a:rPr lang="en-GB" sz="2800" dirty="0">
                <a:solidFill>
                  <a:prstClr val="black"/>
                </a:solidFill>
              </a:rPr>
              <a:t>.</a:t>
            </a:r>
          </a:p>
        </p:txBody>
      </p:sp>
      <p:sp>
        <p:nvSpPr>
          <p:cNvPr id="9" name="Speech Bubble: Rectangle with Corners Rounded 8">
            <a:extLst>
              <a:ext uri="{FF2B5EF4-FFF2-40B4-BE49-F238E27FC236}">
                <a16:creationId xmlns:a16="http://schemas.microsoft.com/office/drawing/2014/main" id="{7E0F25D4-03B5-4069-A085-FE2F73E47A97}"/>
              </a:ext>
            </a:extLst>
          </p:cNvPr>
          <p:cNvSpPr/>
          <p:nvPr/>
        </p:nvSpPr>
        <p:spPr>
          <a:xfrm>
            <a:off x="9268567" y="2123768"/>
            <a:ext cx="2194610" cy="1251797"/>
          </a:xfrm>
          <a:prstGeom prst="wedgeRoundRectCallout">
            <a:avLst>
              <a:gd name="adj1" fmla="val 4118"/>
              <a:gd name="adj2" fmla="val 731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Can you spot the </a:t>
            </a:r>
            <a:r>
              <a:rPr lang="en-GB" u="heavy" dirty="0">
                <a:solidFill>
                  <a:schemeClr val="tx1"/>
                </a:solidFill>
                <a:uFill>
                  <a:solidFill>
                    <a:srgbClr val="008000"/>
                  </a:solidFill>
                </a:uFill>
                <a:latin typeface="Comic Sans MS" panose="030F0702030302020204" pitchFamily="66" charset="0"/>
              </a:rPr>
              <a:t>active verb</a:t>
            </a:r>
            <a:r>
              <a:rPr lang="en-GB" dirty="0">
                <a:solidFill>
                  <a:schemeClr val="tx1"/>
                </a:solidFill>
                <a:uFill>
                  <a:solidFill>
                    <a:srgbClr val="008000"/>
                  </a:solidFill>
                </a:uFill>
                <a:latin typeface="Comic Sans MS" panose="030F0702030302020204" pitchFamily="66" charset="0"/>
              </a:rPr>
              <a:t> i</a:t>
            </a:r>
            <a:r>
              <a:rPr lang="en-GB" dirty="0">
                <a:solidFill>
                  <a:schemeClr val="tx1"/>
                </a:solidFill>
                <a:latin typeface="Comic Sans MS" panose="030F0702030302020204" pitchFamily="66" charset="0"/>
              </a:rPr>
              <a:t>n each sentence?</a:t>
            </a:r>
          </a:p>
        </p:txBody>
      </p:sp>
      <p:pic>
        <p:nvPicPr>
          <p:cNvPr id="12" name="Picture 11" descr="A drawing of a cartoon character&#10;&#10;Description generated with high confidence">
            <a:extLst>
              <a:ext uri="{FF2B5EF4-FFF2-40B4-BE49-F238E27FC236}">
                <a16:creationId xmlns:a16="http://schemas.microsoft.com/office/drawing/2014/main" id="{53236FED-F8E1-4F76-8EBF-22C87CCB5E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3999" y="3564163"/>
            <a:ext cx="1031873" cy="1601994"/>
          </a:xfrm>
          <a:prstGeom prst="rect">
            <a:avLst/>
          </a:prstGeom>
        </p:spPr>
      </p:pic>
      <p:sp>
        <p:nvSpPr>
          <p:cNvPr id="10" name="TextBox 9">
            <a:extLst>
              <a:ext uri="{FF2B5EF4-FFF2-40B4-BE49-F238E27FC236}">
                <a16:creationId xmlns:a16="http://schemas.microsoft.com/office/drawing/2014/main" id="{0BA63DFE-60F2-451D-95E7-DA2AE82AE2E3}"/>
              </a:ext>
            </a:extLst>
          </p:cNvPr>
          <p:cNvSpPr txBox="1"/>
          <p:nvPr/>
        </p:nvSpPr>
        <p:spPr>
          <a:xfrm>
            <a:off x="791765" y="2863379"/>
            <a:ext cx="7762300" cy="2246769"/>
          </a:xfrm>
          <a:prstGeom prst="rect">
            <a:avLst/>
          </a:prstGeom>
          <a:noFill/>
        </p:spPr>
        <p:txBody>
          <a:bodyPr wrap="square" rtlCol="0">
            <a:spAutoFit/>
          </a:bodyPr>
          <a:lstStyle/>
          <a:p>
            <a:pPr algn="ctr"/>
            <a:r>
              <a:rPr lang="en-GB" sz="2800" i="1" dirty="0">
                <a:latin typeface="+mj-lt"/>
              </a:rPr>
              <a:t>They went to the zoo.</a:t>
            </a:r>
          </a:p>
          <a:p>
            <a:pPr algn="ctr"/>
            <a:r>
              <a:rPr lang="en-GB" sz="2800" i="1" dirty="0">
                <a:latin typeface="+mj-lt"/>
              </a:rPr>
              <a:t>Harry ate an ice lolly.</a:t>
            </a:r>
          </a:p>
          <a:p>
            <a:pPr algn="ctr"/>
            <a:r>
              <a:rPr lang="en-GB" sz="2800" i="1" dirty="0">
                <a:latin typeface="+mj-lt"/>
              </a:rPr>
              <a:t>It was cool in the reptile house.</a:t>
            </a:r>
          </a:p>
          <a:p>
            <a:pPr algn="ctr"/>
            <a:r>
              <a:rPr lang="en-GB" sz="2800" i="1" dirty="0">
                <a:latin typeface="+mj-lt"/>
              </a:rPr>
              <a:t>Harry looked intently at the snake.</a:t>
            </a:r>
          </a:p>
          <a:p>
            <a:pPr algn="ctr"/>
            <a:r>
              <a:rPr lang="en-GB" sz="2800" i="1" dirty="0">
                <a:latin typeface="+mj-lt"/>
              </a:rPr>
              <a:t>Was it nice there?</a:t>
            </a:r>
          </a:p>
        </p:txBody>
      </p:sp>
      <p:cxnSp>
        <p:nvCxnSpPr>
          <p:cNvPr id="5" name="Straight Connector 4">
            <a:extLst>
              <a:ext uri="{FF2B5EF4-FFF2-40B4-BE49-F238E27FC236}">
                <a16:creationId xmlns:a16="http://schemas.microsoft.com/office/drawing/2014/main" id="{6366BA25-61D0-4A25-8F64-4C6F73475EED}"/>
              </a:ext>
            </a:extLst>
          </p:cNvPr>
          <p:cNvCxnSpPr>
            <a:cxnSpLocks/>
          </p:cNvCxnSpPr>
          <p:nvPr/>
        </p:nvCxnSpPr>
        <p:spPr>
          <a:xfrm>
            <a:off x="3893575" y="3257578"/>
            <a:ext cx="663677" cy="0"/>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20BA0FF-617F-48DC-AD87-FDD04ADD13B2}"/>
              </a:ext>
            </a:extLst>
          </p:cNvPr>
          <p:cNvCxnSpPr>
            <a:cxnSpLocks/>
          </p:cNvCxnSpPr>
          <p:nvPr/>
        </p:nvCxnSpPr>
        <p:spPr>
          <a:xfrm>
            <a:off x="4104000" y="3708000"/>
            <a:ext cx="412954" cy="0"/>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10CF37A-3D2B-44B8-A0F7-73D4C41E3D6D}"/>
              </a:ext>
            </a:extLst>
          </p:cNvPr>
          <p:cNvCxnSpPr>
            <a:cxnSpLocks/>
          </p:cNvCxnSpPr>
          <p:nvPr/>
        </p:nvCxnSpPr>
        <p:spPr>
          <a:xfrm>
            <a:off x="2757949" y="4127732"/>
            <a:ext cx="545690" cy="0"/>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F40D868-66CF-4ABF-B3AD-FA4E05056406}"/>
              </a:ext>
            </a:extLst>
          </p:cNvPr>
          <p:cNvCxnSpPr>
            <a:cxnSpLocks/>
          </p:cNvCxnSpPr>
          <p:nvPr/>
        </p:nvCxnSpPr>
        <p:spPr>
          <a:xfrm>
            <a:off x="3156155" y="4544710"/>
            <a:ext cx="853083" cy="0"/>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F6880DD8-3867-46F5-96CB-BF2C7962DA77}"/>
              </a:ext>
            </a:extLst>
          </p:cNvPr>
          <p:cNvCxnSpPr>
            <a:cxnSpLocks/>
          </p:cNvCxnSpPr>
          <p:nvPr/>
        </p:nvCxnSpPr>
        <p:spPr>
          <a:xfrm>
            <a:off x="3476480" y="4969827"/>
            <a:ext cx="528101" cy="0"/>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5741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ppt_x"/>
                                          </p:val>
                                        </p:tav>
                                        <p:tav tm="100000">
                                          <p:val>
                                            <p:strVal val="#ppt_x"/>
                                          </p:val>
                                        </p:tav>
                                      </p:tavLst>
                                    </p:anim>
                                    <p:anim calcmode="lin" valueType="num">
                                      <p:cBhvr additive="base">
                                        <p:cTn id="4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fill="hold"/>
                                        <p:tgtEl>
                                          <p:spTgt spid="18"/>
                                        </p:tgtEl>
                                        <p:attrNameLst>
                                          <p:attrName>ppt_x</p:attrName>
                                        </p:attrNameLst>
                                      </p:cBhvr>
                                      <p:tavLst>
                                        <p:tav tm="0">
                                          <p:val>
                                            <p:strVal val="#ppt_x"/>
                                          </p:val>
                                        </p:tav>
                                        <p:tav tm="100000">
                                          <p:val>
                                            <p:strVal val="#ppt_x"/>
                                          </p:val>
                                        </p:tav>
                                      </p:tavLst>
                                    </p:anim>
                                    <p:anim calcmode="lin" valueType="num">
                                      <p:cBhvr additive="base">
                                        <p:cTn id="5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 fill="hold"/>
                                        <p:tgtEl>
                                          <p:spTgt spid="13"/>
                                        </p:tgtEl>
                                        <p:attrNameLst>
                                          <p:attrName>ppt_x</p:attrName>
                                        </p:attrNameLst>
                                      </p:cBhvr>
                                      <p:tavLst>
                                        <p:tav tm="0">
                                          <p:val>
                                            <p:strVal val="#ppt_x"/>
                                          </p:val>
                                        </p:tav>
                                        <p:tav tm="100000">
                                          <p:val>
                                            <p:strVal val="#ppt_x"/>
                                          </p:val>
                                        </p:tav>
                                      </p:tavLst>
                                    </p:anim>
                                    <p:anim calcmode="lin" valueType="num">
                                      <p:cBhvr additive="base">
                                        <p:cTn id="6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9" grpId="0" animBg="1"/>
      <p:bldP spid="10"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806" y="275636"/>
            <a:ext cx="9851923" cy="1542974"/>
          </a:xfrm>
        </p:spPr>
        <p:txBody>
          <a:bodyPr>
            <a:noAutofit/>
          </a:bodyPr>
          <a:lstStyle/>
          <a:p>
            <a:pPr algn="l"/>
            <a:br>
              <a:rPr lang="en-GB" dirty="0"/>
            </a:br>
            <a:br>
              <a:rPr lang="en-GB" dirty="0"/>
            </a:br>
            <a:r>
              <a:rPr lang="en-GB" sz="3600" b="1" dirty="0">
                <a:latin typeface="Calibri" panose="020F0502020204030204" pitchFamily="34" charset="0"/>
                <a:ea typeface="Calibri" panose="020F0502020204030204" pitchFamily="34" charset="0"/>
                <a:cs typeface="Times New Roman" panose="02020603050405020304" pitchFamily="18" charset="0"/>
              </a:rPr>
              <a:t>Sentences</a:t>
            </a:r>
            <a:br>
              <a:rPr lang="en-GB" dirty="0"/>
            </a:b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9" name="Speech Bubble: Rectangle with Corners Rounded 8">
            <a:extLst>
              <a:ext uri="{FF2B5EF4-FFF2-40B4-BE49-F238E27FC236}">
                <a16:creationId xmlns:a16="http://schemas.microsoft.com/office/drawing/2014/main" id="{7E0F25D4-03B5-4069-A085-FE2F73E47A97}"/>
              </a:ext>
            </a:extLst>
          </p:cNvPr>
          <p:cNvSpPr/>
          <p:nvPr/>
        </p:nvSpPr>
        <p:spPr>
          <a:xfrm>
            <a:off x="7861461" y="621340"/>
            <a:ext cx="1678673" cy="1335614"/>
          </a:xfrm>
          <a:prstGeom prst="wedgeRoundRectCallout">
            <a:avLst>
              <a:gd name="adj1" fmla="val 90156"/>
              <a:gd name="adj2" fmla="val 5180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Which of these are complete sentences?</a:t>
            </a:r>
          </a:p>
        </p:txBody>
      </p:sp>
      <p:pic>
        <p:nvPicPr>
          <p:cNvPr id="12" name="Picture 11" descr="A drawing of a cartoon character&#10;&#10;Description generated with high confidence">
            <a:extLst>
              <a:ext uri="{FF2B5EF4-FFF2-40B4-BE49-F238E27FC236}">
                <a16:creationId xmlns:a16="http://schemas.microsoft.com/office/drawing/2014/main" id="{53236FED-F8E1-4F76-8EBF-22C87CCB5E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9057" y="1482360"/>
            <a:ext cx="1031873" cy="1601994"/>
          </a:xfrm>
          <a:prstGeom prst="rect">
            <a:avLst/>
          </a:prstGeom>
        </p:spPr>
      </p:pic>
      <p:sp>
        <p:nvSpPr>
          <p:cNvPr id="14" name="TextBox 13">
            <a:extLst>
              <a:ext uri="{FF2B5EF4-FFF2-40B4-BE49-F238E27FC236}">
                <a16:creationId xmlns:a16="http://schemas.microsoft.com/office/drawing/2014/main" id="{EB4466F4-18BC-4949-BF32-5876AFF294DA}"/>
              </a:ext>
            </a:extLst>
          </p:cNvPr>
          <p:cNvSpPr txBox="1"/>
          <p:nvPr/>
        </p:nvSpPr>
        <p:spPr>
          <a:xfrm>
            <a:off x="863503" y="1653193"/>
            <a:ext cx="7762300" cy="2862322"/>
          </a:xfrm>
          <a:prstGeom prst="rect">
            <a:avLst/>
          </a:prstGeom>
          <a:noFill/>
        </p:spPr>
        <p:txBody>
          <a:bodyPr wrap="square" rtlCol="0">
            <a:spAutoFit/>
          </a:bodyPr>
          <a:lstStyle/>
          <a:p>
            <a:pPr>
              <a:spcAft>
                <a:spcPts val="1200"/>
              </a:spcAft>
            </a:pPr>
            <a:r>
              <a:rPr lang="en-GB" sz="2800" i="1" dirty="0">
                <a:latin typeface="+mj-lt"/>
              </a:rPr>
              <a:t>the snake </a:t>
            </a:r>
          </a:p>
          <a:p>
            <a:pPr>
              <a:spcAft>
                <a:spcPts val="1200"/>
              </a:spcAft>
            </a:pPr>
            <a:r>
              <a:rPr lang="en-GB" sz="2800" i="1" dirty="0">
                <a:latin typeface="+mj-lt"/>
              </a:rPr>
              <a:t>the snake opened its eyes</a:t>
            </a:r>
          </a:p>
          <a:p>
            <a:pPr>
              <a:spcAft>
                <a:spcPts val="1200"/>
              </a:spcAft>
            </a:pPr>
            <a:r>
              <a:rPr lang="en-GB" sz="2800" i="1" dirty="0">
                <a:latin typeface="+mj-lt"/>
              </a:rPr>
              <a:t>Harry glanced around but no one was looking</a:t>
            </a:r>
          </a:p>
          <a:p>
            <a:pPr>
              <a:spcAft>
                <a:spcPts val="1200"/>
              </a:spcAft>
            </a:pPr>
            <a:r>
              <a:rPr lang="en-GB" sz="2800" i="1" dirty="0">
                <a:latin typeface="+mj-lt"/>
              </a:rPr>
              <a:t>it winked</a:t>
            </a:r>
          </a:p>
          <a:p>
            <a:pPr>
              <a:spcAft>
                <a:spcPts val="1200"/>
              </a:spcAft>
            </a:pPr>
            <a:r>
              <a:rPr lang="en-GB" sz="2800" i="1" dirty="0">
                <a:latin typeface="+mj-lt"/>
              </a:rPr>
              <a:t>until its eyes were level with Harry</a:t>
            </a:r>
          </a:p>
        </p:txBody>
      </p:sp>
      <p:sp>
        <p:nvSpPr>
          <p:cNvPr id="8" name="Rounded Rectangular Callout 2">
            <a:extLst>
              <a:ext uri="{FF2B5EF4-FFF2-40B4-BE49-F238E27FC236}">
                <a16:creationId xmlns:a16="http://schemas.microsoft.com/office/drawing/2014/main" id="{46D64B3E-872C-49B4-84CA-07AAD4E9361D}"/>
              </a:ext>
            </a:extLst>
          </p:cNvPr>
          <p:cNvSpPr/>
          <p:nvPr/>
        </p:nvSpPr>
        <p:spPr>
          <a:xfrm>
            <a:off x="10116922" y="621340"/>
            <a:ext cx="1386685"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ysClr val="windowText" lastClr="000000"/>
                </a:solidFill>
              </a:rPr>
              <a:t>ANSWERS</a:t>
            </a:r>
          </a:p>
        </p:txBody>
      </p:sp>
      <p:pic>
        <p:nvPicPr>
          <p:cNvPr id="5" name="Picture 4" descr="A picture containing object&#10;&#10;Description generated with high confidence">
            <a:extLst>
              <a:ext uri="{FF2B5EF4-FFF2-40B4-BE49-F238E27FC236}">
                <a16:creationId xmlns:a16="http://schemas.microsoft.com/office/drawing/2014/main" id="{7C50A383-7545-4A31-BD37-661AE16D1A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81109" y="1653193"/>
            <a:ext cx="704543" cy="590011"/>
          </a:xfrm>
          <a:prstGeom prst="rect">
            <a:avLst/>
          </a:prstGeom>
        </p:spPr>
      </p:pic>
      <p:pic>
        <p:nvPicPr>
          <p:cNvPr id="11" name="Picture 10" descr="A picture containing object&#10;&#10;Description generated with high confidence">
            <a:extLst>
              <a:ext uri="{FF2B5EF4-FFF2-40B4-BE49-F238E27FC236}">
                <a16:creationId xmlns:a16="http://schemas.microsoft.com/office/drawing/2014/main" id="{446E0C5C-5541-4D79-B43F-DAD74FF158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68256" y="3939150"/>
            <a:ext cx="704543" cy="590011"/>
          </a:xfrm>
          <a:prstGeom prst="rect">
            <a:avLst/>
          </a:prstGeom>
        </p:spPr>
      </p:pic>
      <p:pic>
        <p:nvPicPr>
          <p:cNvPr id="7" name="Picture 6" descr="A picture containing object&#10;&#10;Description generated with high confidence">
            <a:extLst>
              <a:ext uri="{FF2B5EF4-FFF2-40B4-BE49-F238E27FC236}">
                <a16:creationId xmlns:a16="http://schemas.microsoft.com/office/drawing/2014/main" id="{40091E00-78E3-4BDC-8808-7243348B50D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14308" y="2243204"/>
            <a:ext cx="704543" cy="590011"/>
          </a:xfrm>
          <a:prstGeom prst="rect">
            <a:avLst/>
          </a:prstGeom>
        </p:spPr>
      </p:pic>
      <p:pic>
        <p:nvPicPr>
          <p:cNvPr id="15" name="Picture 14" descr="A picture containing object&#10;&#10;Description generated with high confidence">
            <a:extLst>
              <a:ext uri="{FF2B5EF4-FFF2-40B4-BE49-F238E27FC236}">
                <a16:creationId xmlns:a16="http://schemas.microsoft.com/office/drawing/2014/main" id="{158B63C5-C0EA-4B18-8CC2-E47F64F37C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55301" y="3407824"/>
            <a:ext cx="704543" cy="590011"/>
          </a:xfrm>
          <a:prstGeom prst="rect">
            <a:avLst/>
          </a:prstGeom>
        </p:spPr>
      </p:pic>
      <p:pic>
        <p:nvPicPr>
          <p:cNvPr id="17" name="Picture 16" descr="A picture containing object&#10;&#10;Description generated with high confidence">
            <a:extLst>
              <a:ext uri="{FF2B5EF4-FFF2-40B4-BE49-F238E27FC236}">
                <a16:creationId xmlns:a16="http://schemas.microsoft.com/office/drawing/2014/main" id="{4A65981D-9492-477E-85A2-195FC98FA16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58225" y="2789348"/>
            <a:ext cx="704543" cy="590011"/>
          </a:xfrm>
          <a:prstGeom prst="rect">
            <a:avLst/>
          </a:prstGeom>
        </p:spPr>
      </p:pic>
      <p:sp>
        <p:nvSpPr>
          <p:cNvPr id="18" name="Speech Bubble: Rectangle with Corners Rounded 17">
            <a:extLst>
              <a:ext uri="{FF2B5EF4-FFF2-40B4-BE49-F238E27FC236}">
                <a16:creationId xmlns:a16="http://schemas.microsoft.com/office/drawing/2014/main" id="{314DCB7E-9CC5-489B-B375-CFC2F213DB63}"/>
              </a:ext>
            </a:extLst>
          </p:cNvPr>
          <p:cNvSpPr/>
          <p:nvPr/>
        </p:nvSpPr>
        <p:spPr>
          <a:xfrm>
            <a:off x="8378890" y="4073539"/>
            <a:ext cx="2784537" cy="1757573"/>
          </a:xfrm>
          <a:prstGeom prst="wedgeRoundRectCallout">
            <a:avLst>
              <a:gd name="adj1" fmla="val 37059"/>
              <a:gd name="adj2" fmla="val -915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A complete sentence needs an active verb and something or someone doing that verb.</a:t>
            </a:r>
          </a:p>
        </p:txBody>
      </p:sp>
      <p:grpSp>
        <p:nvGrpSpPr>
          <p:cNvPr id="19" name="Group 18">
            <a:extLst>
              <a:ext uri="{FF2B5EF4-FFF2-40B4-BE49-F238E27FC236}">
                <a16:creationId xmlns:a16="http://schemas.microsoft.com/office/drawing/2014/main" id="{41B75F7B-8DCF-4B88-AABD-478472810914}"/>
              </a:ext>
            </a:extLst>
          </p:cNvPr>
          <p:cNvGrpSpPr/>
          <p:nvPr/>
        </p:nvGrpSpPr>
        <p:grpSpPr>
          <a:xfrm>
            <a:off x="2481109" y="4529161"/>
            <a:ext cx="4268968" cy="1505250"/>
            <a:chOff x="4175247" y="4753559"/>
            <a:chExt cx="4268968" cy="1505250"/>
          </a:xfrm>
        </p:grpSpPr>
        <p:sp>
          <p:nvSpPr>
            <p:cNvPr id="20" name="Rectangle 19">
              <a:extLst>
                <a:ext uri="{FF2B5EF4-FFF2-40B4-BE49-F238E27FC236}">
                  <a16:creationId xmlns:a16="http://schemas.microsoft.com/office/drawing/2014/main" id="{C910E818-FC22-42DB-A706-C960314E6989}"/>
                </a:ext>
              </a:extLst>
            </p:cNvPr>
            <p:cNvSpPr/>
            <p:nvPr/>
          </p:nvSpPr>
          <p:spPr>
            <a:xfrm>
              <a:off x="4175247" y="5335479"/>
              <a:ext cx="4268968" cy="923330"/>
            </a:xfrm>
            <a:prstGeom prst="rect">
              <a:avLst/>
            </a:prstGeom>
            <a:ln>
              <a:solidFill>
                <a:schemeClr val="tx1"/>
              </a:solidFill>
            </a:ln>
          </p:spPr>
          <p:txBody>
            <a:bodyPr wrap="square">
              <a:spAutoFit/>
            </a:bodyPr>
            <a:lstStyle/>
            <a:p>
              <a:r>
                <a:rPr lang="en-GB" dirty="0"/>
                <a:t>This is a </a:t>
              </a:r>
              <a:r>
                <a:rPr lang="en-GB" b="1" dirty="0"/>
                <a:t>subordinate clause</a:t>
              </a:r>
              <a:r>
                <a:rPr lang="en-GB" dirty="0"/>
                <a:t>. It has a subordinating conjunction at its head and does not contain a complete idea.</a:t>
              </a:r>
            </a:p>
          </p:txBody>
        </p:sp>
        <p:cxnSp>
          <p:nvCxnSpPr>
            <p:cNvPr id="21" name="Straight Connector 20">
              <a:extLst>
                <a:ext uri="{FF2B5EF4-FFF2-40B4-BE49-F238E27FC236}">
                  <a16:creationId xmlns:a16="http://schemas.microsoft.com/office/drawing/2014/main" id="{336ECDF1-E6BB-405B-B45A-2756D1502545}"/>
                </a:ext>
              </a:extLst>
            </p:cNvPr>
            <p:cNvCxnSpPr>
              <a:cxnSpLocks/>
              <a:stCxn id="20" idx="0"/>
            </p:cNvCxnSpPr>
            <p:nvPr/>
          </p:nvCxnSpPr>
          <p:spPr>
            <a:xfrm flipH="1" flipV="1">
              <a:off x="5395983" y="4753559"/>
              <a:ext cx="913748" cy="5819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41479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1+#ppt_w/2"/>
                                          </p:val>
                                        </p:tav>
                                        <p:tav tm="100000">
                                          <p:val>
                                            <p:strVal val="#ppt_x"/>
                                          </p:val>
                                        </p:tav>
                                      </p:tavLst>
                                    </p:anim>
                                    <p:anim calcmode="lin" valueType="num">
                                      <p:cBhvr additive="base">
                                        <p:cTn id="36"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1+#ppt_w/2"/>
                                          </p:val>
                                        </p:tav>
                                        <p:tav tm="100000">
                                          <p:val>
                                            <p:strVal val="#ppt_x"/>
                                          </p:val>
                                        </p:tav>
                                      </p:tavLst>
                                    </p:anim>
                                    <p:anim calcmode="lin" valueType="num">
                                      <p:cBhvr additive="base">
                                        <p:cTn id="4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1+#ppt_w/2"/>
                                          </p:val>
                                        </p:tav>
                                        <p:tav tm="100000">
                                          <p:val>
                                            <p:strVal val="#ppt_x"/>
                                          </p:val>
                                        </p:tav>
                                      </p:tavLst>
                                    </p:anim>
                                    <p:anim calcmode="lin" valueType="num">
                                      <p:cBhvr additive="base">
                                        <p:cTn id="4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1+#ppt_w/2"/>
                                          </p:val>
                                        </p:tav>
                                        <p:tav tm="100000">
                                          <p:val>
                                            <p:strVal val="#ppt_x"/>
                                          </p:val>
                                        </p:tav>
                                      </p:tavLst>
                                    </p:anim>
                                    <p:anim calcmode="lin" valueType="num">
                                      <p:cBhvr additive="base">
                                        <p:cTn id="5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2"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1+#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18"/>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uiExpand="1" build="p"/>
      <p:bldP spid="8" grpId="0" animBg="1"/>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806" y="275636"/>
            <a:ext cx="9851923" cy="1542974"/>
          </a:xfrm>
        </p:spPr>
        <p:txBody>
          <a:bodyPr>
            <a:noAutofit/>
          </a:bodyPr>
          <a:lstStyle/>
          <a:p>
            <a:pPr algn="l"/>
            <a:br>
              <a:rPr lang="en-GB" dirty="0"/>
            </a:br>
            <a:br>
              <a:rPr lang="en-GB" dirty="0"/>
            </a:br>
            <a:r>
              <a:rPr lang="en-GB" sz="3600" b="1" dirty="0">
                <a:latin typeface="Calibri" panose="020F0502020204030204" pitchFamily="34" charset="0"/>
                <a:ea typeface="Calibri" panose="020F0502020204030204" pitchFamily="34" charset="0"/>
                <a:cs typeface="Times New Roman" panose="02020603050405020304" pitchFamily="18" charset="0"/>
              </a:rPr>
              <a:t>Sentences and their Punctuation</a:t>
            </a:r>
            <a:br>
              <a:rPr lang="en-GB" dirty="0"/>
            </a:b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6" name="Rectangle 5">
            <a:extLst>
              <a:ext uri="{FF2B5EF4-FFF2-40B4-BE49-F238E27FC236}">
                <a16:creationId xmlns:a16="http://schemas.microsoft.com/office/drawing/2014/main" id="{0FE5E14E-B283-478F-A554-196CE8129A17}"/>
              </a:ext>
            </a:extLst>
          </p:cNvPr>
          <p:cNvSpPr/>
          <p:nvPr/>
        </p:nvSpPr>
        <p:spPr>
          <a:xfrm>
            <a:off x="791765" y="1355021"/>
            <a:ext cx="10570955" cy="1200329"/>
          </a:xfrm>
          <a:prstGeom prst="rect">
            <a:avLst/>
          </a:prstGeom>
        </p:spPr>
        <p:txBody>
          <a:bodyPr wrap="square">
            <a:spAutoFit/>
          </a:bodyPr>
          <a:lstStyle/>
          <a:p>
            <a:pPr lvl="0"/>
            <a:r>
              <a:rPr lang="en-GB" sz="2400" dirty="0">
                <a:solidFill>
                  <a:prstClr val="black"/>
                </a:solidFill>
              </a:rPr>
              <a:t>We </a:t>
            </a:r>
            <a:r>
              <a:rPr lang="en-GB" sz="2400" b="1" dirty="0">
                <a:solidFill>
                  <a:prstClr val="black"/>
                </a:solidFill>
              </a:rPr>
              <a:t>punctuate</a:t>
            </a:r>
            <a:r>
              <a:rPr lang="en-GB" sz="2400" dirty="0">
                <a:solidFill>
                  <a:prstClr val="black"/>
                </a:solidFill>
              </a:rPr>
              <a:t> sentences to make our writing clearer.</a:t>
            </a:r>
          </a:p>
          <a:p>
            <a:pPr lvl="0"/>
            <a:r>
              <a:rPr lang="en-GB" sz="2400" dirty="0">
                <a:solidFill>
                  <a:prstClr val="black"/>
                </a:solidFill>
              </a:rPr>
              <a:t>A </a:t>
            </a:r>
            <a:r>
              <a:rPr lang="en-GB" sz="2400" b="1" dirty="0">
                <a:solidFill>
                  <a:prstClr val="black"/>
                </a:solidFill>
              </a:rPr>
              <a:t>capital letter </a:t>
            </a:r>
            <a:r>
              <a:rPr lang="en-GB" sz="2400" dirty="0">
                <a:solidFill>
                  <a:prstClr val="black"/>
                </a:solidFill>
              </a:rPr>
              <a:t>goes at the beginning and the end is indicated by… </a:t>
            </a:r>
          </a:p>
          <a:p>
            <a:pPr lvl="0"/>
            <a:r>
              <a:rPr lang="en-GB" sz="2400" dirty="0">
                <a:solidFill>
                  <a:prstClr val="black"/>
                </a:solidFill>
              </a:rPr>
              <a:t>a </a:t>
            </a:r>
            <a:r>
              <a:rPr lang="en-GB" sz="2400" b="1" dirty="0">
                <a:solidFill>
                  <a:prstClr val="black"/>
                </a:solidFill>
              </a:rPr>
              <a:t>full stop</a:t>
            </a:r>
            <a:r>
              <a:rPr lang="en-GB" sz="2400" dirty="0">
                <a:solidFill>
                  <a:prstClr val="black"/>
                </a:solidFill>
              </a:rPr>
              <a:t>, </a:t>
            </a:r>
            <a:r>
              <a:rPr lang="en-GB" sz="2400" b="1" dirty="0">
                <a:solidFill>
                  <a:prstClr val="black"/>
                </a:solidFill>
              </a:rPr>
              <a:t>question mark </a:t>
            </a:r>
            <a:r>
              <a:rPr lang="en-GB" sz="2400" dirty="0">
                <a:solidFill>
                  <a:prstClr val="black"/>
                </a:solidFill>
              </a:rPr>
              <a:t>or </a:t>
            </a:r>
            <a:r>
              <a:rPr lang="en-GB" sz="2400" b="1" dirty="0">
                <a:solidFill>
                  <a:prstClr val="black"/>
                </a:solidFill>
              </a:rPr>
              <a:t>exclamation mark</a:t>
            </a:r>
            <a:r>
              <a:rPr lang="en-GB" sz="2400" dirty="0">
                <a:solidFill>
                  <a:prstClr val="black"/>
                </a:solidFill>
              </a:rPr>
              <a:t>.</a:t>
            </a:r>
          </a:p>
        </p:txBody>
      </p:sp>
      <p:sp>
        <p:nvSpPr>
          <p:cNvPr id="9" name="Speech Bubble: Rectangle with Corners Rounded 8">
            <a:extLst>
              <a:ext uri="{FF2B5EF4-FFF2-40B4-BE49-F238E27FC236}">
                <a16:creationId xmlns:a16="http://schemas.microsoft.com/office/drawing/2014/main" id="{7E0F25D4-03B5-4069-A085-FE2F73E47A97}"/>
              </a:ext>
            </a:extLst>
          </p:cNvPr>
          <p:cNvSpPr/>
          <p:nvPr/>
        </p:nvSpPr>
        <p:spPr>
          <a:xfrm>
            <a:off x="9021222" y="2307973"/>
            <a:ext cx="2374543" cy="1892870"/>
          </a:xfrm>
          <a:prstGeom prst="wedgeRoundRectCallout">
            <a:avLst>
              <a:gd name="adj1" fmla="val 38328"/>
              <a:gd name="adj2" fmla="val 6633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Punctuation does not make a complete sentence; it makes the beginning and ending clear.</a:t>
            </a:r>
          </a:p>
        </p:txBody>
      </p:sp>
      <p:pic>
        <p:nvPicPr>
          <p:cNvPr id="12" name="Picture 11" descr="A drawing of a cartoon character&#10;&#10;Description generated with high confidence">
            <a:extLst>
              <a:ext uri="{FF2B5EF4-FFF2-40B4-BE49-F238E27FC236}">
                <a16:creationId xmlns:a16="http://schemas.microsoft.com/office/drawing/2014/main" id="{53236FED-F8E1-4F76-8EBF-22C87CCB5E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73511" y="4669479"/>
            <a:ext cx="1031873" cy="1601994"/>
          </a:xfrm>
          <a:prstGeom prst="rect">
            <a:avLst/>
          </a:prstGeom>
        </p:spPr>
      </p:pic>
      <p:sp>
        <p:nvSpPr>
          <p:cNvPr id="14" name="TextBox 13">
            <a:extLst>
              <a:ext uri="{FF2B5EF4-FFF2-40B4-BE49-F238E27FC236}">
                <a16:creationId xmlns:a16="http://schemas.microsoft.com/office/drawing/2014/main" id="{EB4466F4-18BC-4949-BF32-5876AFF294DA}"/>
              </a:ext>
            </a:extLst>
          </p:cNvPr>
          <p:cNvSpPr txBox="1"/>
          <p:nvPr/>
        </p:nvSpPr>
        <p:spPr>
          <a:xfrm>
            <a:off x="791765" y="2929491"/>
            <a:ext cx="7762300" cy="2246769"/>
          </a:xfrm>
          <a:prstGeom prst="rect">
            <a:avLst/>
          </a:prstGeom>
          <a:noFill/>
        </p:spPr>
        <p:txBody>
          <a:bodyPr wrap="square" rtlCol="0">
            <a:spAutoFit/>
          </a:bodyPr>
          <a:lstStyle/>
          <a:p>
            <a:pPr algn="ctr"/>
            <a:r>
              <a:rPr lang="en-GB" sz="2800" i="1" dirty="0">
                <a:latin typeface="+mj-lt"/>
              </a:rPr>
              <a:t>he was late</a:t>
            </a:r>
          </a:p>
          <a:p>
            <a:pPr algn="ctr"/>
            <a:r>
              <a:rPr lang="en-GB" sz="2800" i="1" dirty="0">
                <a:latin typeface="+mj-lt"/>
              </a:rPr>
              <a:t>watched them all day</a:t>
            </a:r>
          </a:p>
          <a:p>
            <a:pPr algn="ctr"/>
            <a:r>
              <a:rPr lang="en-GB" sz="2800" i="1" dirty="0">
                <a:latin typeface="+mj-lt"/>
              </a:rPr>
              <a:t>she changed her mind</a:t>
            </a:r>
          </a:p>
          <a:p>
            <a:pPr algn="ctr"/>
            <a:r>
              <a:rPr lang="en-GB" sz="2800" i="1" dirty="0">
                <a:latin typeface="+mj-lt"/>
              </a:rPr>
              <a:t>he wrote a letter</a:t>
            </a:r>
          </a:p>
          <a:p>
            <a:pPr algn="ctr"/>
            <a:r>
              <a:rPr lang="en-GB" sz="2800" i="1" dirty="0">
                <a:latin typeface="+mj-lt"/>
              </a:rPr>
              <a:t>a low rumbling sound</a:t>
            </a:r>
          </a:p>
        </p:txBody>
      </p:sp>
      <p:sp>
        <p:nvSpPr>
          <p:cNvPr id="10" name="Speech Bubble: Rectangle with Corners Rounded 9">
            <a:extLst>
              <a:ext uri="{FF2B5EF4-FFF2-40B4-BE49-F238E27FC236}">
                <a16:creationId xmlns:a16="http://schemas.microsoft.com/office/drawing/2014/main" id="{D803CD73-A6A4-4E03-9311-95588527AA0B}"/>
              </a:ext>
            </a:extLst>
          </p:cNvPr>
          <p:cNvSpPr/>
          <p:nvPr/>
        </p:nvSpPr>
        <p:spPr>
          <a:xfrm>
            <a:off x="7714728" y="4574984"/>
            <a:ext cx="2210937" cy="1335614"/>
          </a:xfrm>
          <a:prstGeom prst="wedgeRoundRectCallout">
            <a:avLst>
              <a:gd name="adj1" fmla="val 69477"/>
              <a:gd name="adj2" fmla="val -2217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How would you punctuate these?</a:t>
            </a:r>
          </a:p>
        </p:txBody>
      </p:sp>
      <p:sp>
        <p:nvSpPr>
          <p:cNvPr id="11" name="Rounded Rectangular Callout 2">
            <a:extLst>
              <a:ext uri="{FF2B5EF4-FFF2-40B4-BE49-F238E27FC236}">
                <a16:creationId xmlns:a16="http://schemas.microsoft.com/office/drawing/2014/main" id="{94889D2D-921F-46CB-B0D5-A2ED535CA377}"/>
              </a:ext>
            </a:extLst>
          </p:cNvPr>
          <p:cNvSpPr/>
          <p:nvPr/>
        </p:nvSpPr>
        <p:spPr>
          <a:xfrm>
            <a:off x="10116922" y="621340"/>
            <a:ext cx="1386685"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ysClr val="windowText" lastClr="000000"/>
                </a:solidFill>
              </a:rPr>
              <a:t>ANSWERS</a:t>
            </a:r>
          </a:p>
        </p:txBody>
      </p:sp>
      <p:sp>
        <p:nvSpPr>
          <p:cNvPr id="5" name="Rectangle 4">
            <a:extLst>
              <a:ext uri="{FF2B5EF4-FFF2-40B4-BE49-F238E27FC236}">
                <a16:creationId xmlns:a16="http://schemas.microsoft.com/office/drawing/2014/main" id="{7CDCD607-3FF1-45DB-9C52-5DD1C8BF51CE}"/>
              </a:ext>
            </a:extLst>
          </p:cNvPr>
          <p:cNvSpPr/>
          <p:nvPr/>
        </p:nvSpPr>
        <p:spPr>
          <a:xfrm>
            <a:off x="3731343" y="2901722"/>
            <a:ext cx="280219" cy="49040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a:solidFill>
                    <a:schemeClr val="tx1"/>
                  </a:solidFill>
                </a:ln>
                <a:solidFill>
                  <a:schemeClr val="tx1"/>
                </a:solidFill>
              </a:rPr>
              <a:t>H</a:t>
            </a:r>
          </a:p>
        </p:txBody>
      </p:sp>
      <p:sp>
        <p:nvSpPr>
          <p:cNvPr id="13" name="Rectangle 12">
            <a:extLst>
              <a:ext uri="{FF2B5EF4-FFF2-40B4-BE49-F238E27FC236}">
                <a16:creationId xmlns:a16="http://schemas.microsoft.com/office/drawing/2014/main" id="{5D17D1C3-1121-4C32-B2C6-1C281885D87B}"/>
              </a:ext>
            </a:extLst>
          </p:cNvPr>
          <p:cNvSpPr/>
          <p:nvPr/>
        </p:nvSpPr>
        <p:spPr>
          <a:xfrm>
            <a:off x="5541657" y="2905715"/>
            <a:ext cx="280219" cy="49040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a:solidFill>
                    <a:schemeClr val="tx1"/>
                  </a:solidFill>
                </a:ln>
                <a:solidFill>
                  <a:schemeClr val="tx1"/>
                </a:solidFill>
              </a:rPr>
              <a:t>.</a:t>
            </a:r>
          </a:p>
        </p:txBody>
      </p:sp>
      <p:sp>
        <p:nvSpPr>
          <p:cNvPr id="15" name="Rectangle 14">
            <a:extLst>
              <a:ext uri="{FF2B5EF4-FFF2-40B4-BE49-F238E27FC236}">
                <a16:creationId xmlns:a16="http://schemas.microsoft.com/office/drawing/2014/main" id="{65EB89CD-F51D-46EA-A68A-421355D92D36}"/>
              </a:ext>
            </a:extLst>
          </p:cNvPr>
          <p:cNvSpPr/>
          <p:nvPr/>
        </p:nvSpPr>
        <p:spPr>
          <a:xfrm>
            <a:off x="2954595" y="3779902"/>
            <a:ext cx="280219" cy="49040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a:solidFill>
                    <a:schemeClr val="tx1"/>
                  </a:solidFill>
                </a:ln>
                <a:solidFill>
                  <a:schemeClr val="tx1"/>
                </a:solidFill>
              </a:rPr>
              <a:t>S</a:t>
            </a:r>
          </a:p>
        </p:txBody>
      </p:sp>
      <p:sp>
        <p:nvSpPr>
          <p:cNvPr id="17" name="Rectangle 16">
            <a:extLst>
              <a:ext uri="{FF2B5EF4-FFF2-40B4-BE49-F238E27FC236}">
                <a16:creationId xmlns:a16="http://schemas.microsoft.com/office/drawing/2014/main" id="{BAAE85EC-28F7-4F5B-B007-9D658D283C78}"/>
              </a:ext>
            </a:extLst>
          </p:cNvPr>
          <p:cNvSpPr/>
          <p:nvPr/>
        </p:nvSpPr>
        <p:spPr>
          <a:xfrm>
            <a:off x="6294050" y="3779901"/>
            <a:ext cx="280219" cy="49040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a:solidFill>
                    <a:schemeClr val="tx1"/>
                  </a:solidFill>
                </a:ln>
                <a:solidFill>
                  <a:schemeClr val="tx1"/>
                </a:solidFill>
              </a:rPr>
              <a:t>.</a:t>
            </a:r>
          </a:p>
        </p:txBody>
      </p:sp>
      <p:sp>
        <p:nvSpPr>
          <p:cNvPr id="18" name="Rectangle 17">
            <a:extLst>
              <a:ext uri="{FF2B5EF4-FFF2-40B4-BE49-F238E27FC236}">
                <a16:creationId xmlns:a16="http://schemas.microsoft.com/office/drawing/2014/main" id="{6C208AF2-7F09-41ED-897F-6958E1A1DC87}"/>
              </a:ext>
            </a:extLst>
          </p:cNvPr>
          <p:cNvSpPr/>
          <p:nvPr/>
        </p:nvSpPr>
        <p:spPr>
          <a:xfrm>
            <a:off x="3380032" y="4200843"/>
            <a:ext cx="280219" cy="49040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a:solidFill>
                    <a:schemeClr val="tx1"/>
                  </a:solidFill>
                </a:ln>
                <a:solidFill>
                  <a:schemeClr val="tx1"/>
                </a:solidFill>
              </a:rPr>
              <a:t>H</a:t>
            </a:r>
          </a:p>
        </p:txBody>
      </p:sp>
      <p:sp>
        <p:nvSpPr>
          <p:cNvPr id="19" name="Rectangle 18">
            <a:extLst>
              <a:ext uri="{FF2B5EF4-FFF2-40B4-BE49-F238E27FC236}">
                <a16:creationId xmlns:a16="http://schemas.microsoft.com/office/drawing/2014/main" id="{4F28CC30-B540-4A35-8222-6730ED6B0070}"/>
              </a:ext>
            </a:extLst>
          </p:cNvPr>
          <p:cNvSpPr/>
          <p:nvPr/>
        </p:nvSpPr>
        <p:spPr>
          <a:xfrm>
            <a:off x="5880018" y="4202143"/>
            <a:ext cx="280219" cy="49040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a:solidFill>
                    <a:schemeClr val="tx1"/>
                  </a:solidFill>
                </a:ln>
                <a:solidFill>
                  <a:schemeClr val="tx1"/>
                </a:solidFill>
              </a:rPr>
              <a:t>.</a:t>
            </a:r>
          </a:p>
        </p:txBody>
      </p:sp>
      <p:grpSp>
        <p:nvGrpSpPr>
          <p:cNvPr id="20" name="Group 19">
            <a:extLst>
              <a:ext uri="{FF2B5EF4-FFF2-40B4-BE49-F238E27FC236}">
                <a16:creationId xmlns:a16="http://schemas.microsoft.com/office/drawing/2014/main" id="{E6FB29FC-8197-4F29-8756-6D2E18155508}"/>
              </a:ext>
            </a:extLst>
          </p:cNvPr>
          <p:cNvGrpSpPr/>
          <p:nvPr/>
        </p:nvGrpSpPr>
        <p:grpSpPr>
          <a:xfrm>
            <a:off x="252334" y="2709397"/>
            <a:ext cx="2861188" cy="926560"/>
            <a:chOff x="1946472" y="2933795"/>
            <a:chExt cx="2861188" cy="926560"/>
          </a:xfrm>
          <a:solidFill>
            <a:schemeClr val="bg1"/>
          </a:solidFill>
        </p:grpSpPr>
        <p:sp>
          <p:nvSpPr>
            <p:cNvPr id="21" name="Rectangle 20">
              <a:extLst>
                <a:ext uri="{FF2B5EF4-FFF2-40B4-BE49-F238E27FC236}">
                  <a16:creationId xmlns:a16="http://schemas.microsoft.com/office/drawing/2014/main" id="{02006817-5F81-4D1C-9797-C80EE181D00C}"/>
                </a:ext>
              </a:extLst>
            </p:cNvPr>
            <p:cNvSpPr/>
            <p:nvPr/>
          </p:nvSpPr>
          <p:spPr>
            <a:xfrm>
              <a:off x="1946472" y="2933795"/>
              <a:ext cx="2607085" cy="646331"/>
            </a:xfrm>
            <a:prstGeom prst="rect">
              <a:avLst/>
            </a:prstGeom>
            <a:grpFill/>
            <a:ln>
              <a:solidFill>
                <a:schemeClr val="tx1"/>
              </a:solidFill>
            </a:ln>
          </p:spPr>
          <p:txBody>
            <a:bodyPr wrap="square">
              <a:spAutoFit/>
            </a:bodyPr>
            <a:lstStyle/>
            <a:p>
              <a:r>
                <a:rPr lang="en-GB" dirty="0"/>
                <a:t>not a complete sentence</a:t>
              </a:r>
            </a:p>
            <a:p>
              <a:r>
                <a:rPr lang="en-GB" dirty="0"/>
                <a:t>Who did the verb?</a:t>
              </a:r>
            </a:p>
          </p:txBody>
        </p:sp>
        <p:cxnSp>
          <p:nvCxnSpPr>
            <p:cNvPr id="22" name="Straight Connector 21">
              <a:extLst>
                <a:ext uri="{FF2B5EF4-FFF2-40B4-BE49-F238E27FC236}">
                  <a16:creationId xmlns:a16="http://schemas.microsoft.com/office/drawing/2014/main" id="{C01B2554-EDB2-4A1B-9CE4-160F9CF93F1E}"/>
                </a:ext>
              </a:extLst>
            </p:cNvPr>
            <p:cNvCxnSpPr>
              <a:cxnSpLocks/>
            </p:cNvCxnSpPr>
            <p:nvPr/>
          </p:nvCxnSpPr>
          <p:spPr>
            <a:xfrm>
              <a:off x="4553557" y="3580126"/>
              <a:ext cx="254103" cy="280229"/>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6" name="Group 25">
            <a:extLst>
              <a:ext uri="{FF2B5EF4-FFF2-40B4-BE49-F238E27FC236}">
                <a16:creationId xmlns:a16="http://schemas.microsoft.com/office/drawing/2014/main" id="{5BC0CCDB-018F-44E6-BF91-16C5F62A2030}"/>
              </a:ext>
            </a:extLst>
          </p:cNvPr>
          <p:cNvGrpSpPr/>
          <p:nvPr/>
        </p:nvGrpSpPr>
        <p:grpSpPr>
          <a:xfrm>
            <a:off x="1384254" y="5108118"/>
            <a:ext cx="2607085" cy="951823"/>
            <a:chOff x="1946472" y="2628303"/>
            <a:chExt cx="2607085" cy="951823"/>
          </a:xfrm>
          <a:solidFill>
            <a:schemeClr val="bg1"/>
          </a:solidFill>
        </p:grpSpPr>
        <p:sp>
          <p:nvSpPr>
            <p:cNvPr id="27" name="Rectangle 26">
              <a:extLst>
                <a:ext uri="{FF2B5EF4-FFF2-40B4-BE49-F238E27FC236}">
                  <a16:creationId xmlns:a16="http://schemas.microsoft.com/office/drawing/2014/main" id="{0C788880-B44F-4F48-8AC7-4AF2C2488954}"/>
                </a:ext>
              </a:extLst>
            </p:cNvPr>
            <p:cNvSpPr/>
            <p:nvPr/>
          </p:nvSpPr>
          <p:spPr>
            <a:xfrm>
              <a:off x="1946472" y="2933795"/>
              <a:ext cx="2607085" cy="646331"/>
            </a:xfrm>
            <a:prstGeom prst="rect">
              <a:avLst/>
            </a:prstGeom>
            <a:grpFill/>
            <a:ln>
              <a:solidFill>
                <a:schemeClr val="tx1"/>
              </a:solidFill>
            </a:ln>
          </p:spPr>
          <p:txBody>
            <a:bodyPr wrap="square">
              <a:spAutoFit/>
            </a:bodyPr>
            <a:lstStyle/>
            <a:p>
              <a:r>
                <a:rPr lang="en-GB" dirty="0"/>
                <a:t>not a complete sentence - a noun phrase.</a:t>
              </a:r>
            </a:p>
          </p:txBody>
        </p:sp>
        <p:cxnSp>
          <p:nvCxnSpPr>
            <p:cNvPr id="28" name="Straight Connector 27">
              <a:extLst>
                <a:ext uri="{FF2B5EF4-FFF2-40B4-BE49-F238E27FC236}">
                  <a16:creationId xmlns:a16="http://schemas.microsoft.com/office/drawing/2014/main" id="{90B855C8-F027-490C-ABB2-348BEC6C16E2}"/>
                </a:ext>
              </a:extLst>
            </p:cNvPr>
            <p:cNvCxnSpPr>
              <a:cxnSpLocks/>
            </p:cNvCxnSpPr>
            <p:nvPr/>
          </p:nvCxnSpPr>
          <p:spPr>
            <a:xfrm flipV="1">
              <a:off x="3167534" y="2628303"/>
              <a:ext cx="381154" cy="305492"/>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5042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1"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500" fill="hold"/>
                                        <p:tgtEl>
                                          <p:spTgt spid="5"/>
                                        </p:tgtEl>
                                        <p:attrNameLst>
                                          <p:attrName>ppt_x</p:attrName>
                                        </p:attrNameLst>
                                      </p:cBhvr>
                                      <p:tavLst>
                                        <p:tav tm="0">
                                          <p:val>
                                            <p:strVal val="#ppt_x"/>
                                          </p:val>
                                        </p:tav>
                                        <p:tav tm="100000">
                                          <p:val>
                                            <p:strVal val="#ppt_x"/>
                                          </p:val>
                                        </p:tav>
                                      </p:tavLst>
                                    </p:anim>
                                    <p:anim calcmode="lin" valueType="num">
                                      <p:cBhvr additive="base">
                                        <p:cTn id="4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1"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ppt_x"/>
                                          </p:val>
                                        </p:tav>
                                        <p:tav tm="100000">
                                          <p:val>
                                            <p:strVal val="#ppt_x"/>
                                          </p:val>
                                        </p:tav>
                                      </p:tavLst>
                                    </p:anim>
                                    <p:anim calcmode="lin" valueType="num">
                                      <p:cBhvr additive="base">
                                        <p:cTn id="54"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1"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1"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1" fill="hold" grpId="0" nodeType="click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1" fill="hold" grpId="0" nodeType="click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500" fill="hold"/>
                                        <p:tgtEl>
                                          <p:spTgt spid="19"/>
                                        </p:tgtEl>
                                        <p:attrNameLst>
                                          <p:attrName>ppt_x</p:attrName>
                                        </p:attrNameLst>
                                      </p:cBhvr>
                                      <p:tavLst>
                                        <p:tav tm="0">
                                          <p:val>
                                            <p:strVal val="#ppt_x"/>
                                          </p:val>
                                        </p:tav>
                                        <p:tav tm="100000">
                                          <p:val>
                                            <p:strVal val="#ppt_x"/>
                                          </p:val>
                                        </p:tav>
                                      </p:tavLst>
                                    </p:anim>
                                    <p:anim calcmode="lin" valueType="num">
                                      <p:cBhvr additive="base">
                                        <p:cTn id="78"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nodeType="click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fade">
                                      <p:cBhvr>
                                        <p:cTn id="8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14" grpId="0" uiExpand="1" build="p"/>
      <p:bldP spid="10" grpId="0" animBg="1"/>
      <p:bldP spid="11" grpId="0" animBg="1"/>
      <p:bldP spid="5" grpId="0" animBg="1"/>
      <p:bldP spid="13" grpId="0" animBg="1"/>
      <p:bldP spid="15" grpId="0" animBg="1"/>
      <p:bldP spid="17" grpId="0" animBg="1"/>
      <p:bldP spid="18"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9" name="Speech Bubble: Rectangle with Corners Rounded 8">
            <a:extLst>
              <a:ext uri="{FF2B5EF4-FFF2-40B4-BE49-F238E27FC236}">
                <a16:creationId xmlns:a16="http://schemas.microsoft.com/office/drawing/2014/main" id="{7E0F25D4-03B5-4069-A085-FE2F73E47A97}"/>
              </a:ext>
            </a:extLst>
          </p:cNvPr>
          <p:cNvSpPr/>
          <p:nvPr/>
        </p:nvSpPr>
        <p:spPr>
          <a:xfrm>
            <a:off x="9268567" y="2123768"/>
            <a:ext cx="2194610" cy="1251797"/>
          </a:xfrm>
          <a:prstGeom prst="wedgeRoundRectCallout">
            <a:avLst>
              <a:gd name="adj1" fmla="val 4118"/>
              <a:gd name="adj2" fmla="val 731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prstClr val="black"/>
                </a:solidFill>
                <a:ea typeface="Times New Roman" panose="02020603050405020304" pitchFamily="18" charset="0"/>
                <a:cs typeface="Arial" panose="020B0604020202020204" pitchFamily="34" charset="0"/>
              </a:rPr>
              <a:t>The </a:t>
            </a:r>
            <a:r>
              <a:rPr lang="en-GB" dirty="0">
                <a:solidFill>
                  <a:srgbClr val="FF0000"/>
                </a:solidFill>
                <a:ea typeface="Times New Roman" panose="02020603050405020304" pitchFamily="18" charset="0"/>
                <a:cs typeface="Arial" panose="020B0604020202020204" pitchFamily="34" charset="0"/>
              </a:rPr>
              <a:t>subject</a:t>
            </a:r>
            <a:r>
              <a:rPr lang="en-GB" dirty="0">
                <a:solidFill>
                  <a:prstClr val="black"/>
                </a:solidFill>
                <a:ea typeface="Times New Roman" panose="02020603050405020304" pitchFamily="18" charset="0"/>
                <a:cs typeface="Arial" panose="020B0604020202020204" pitchFamily="34" charset="0"/>
              </a:rPr>
              <a:t> is what the </a:t>
            </a:r>
            <a:r>
              <a:rPr lang="en-GB" b="1" dirty="0">
                <a:solidFill>
                  <a:prstClr val="black"/>
                </a:solidFill>
                <a:ea typeface="Times New Roman" panose="02020603050405020304" pitchFamily="18" charset="0"/>
                <a:cs typeface="Arial" panose="020B0604020202020204" pitchFamily="34" charset="0"/>
              </a:rPr>
              <a:t>clause</a:t>
            </a:r>
            <a:r>
              <a:rPr lang="en-GB" dirty="0">
                <a:solidFill>
                  <a:prstClr val="black"/>
                </a:solidFill>
                <a:ea typeface="Times New Roman" panose="02020603050405020304" pitchFamily="18" charset="0"/>
                <a:cs typeface="Arial" panose="020B0604020202020204" pitchFamily="34" charset="0"/>
              </a:rPr>
              <a:t> is about.</a:t>
            </a:r>
            <a:endParaRPr lang="en-GB" dirty="0"/>
          </a:p>
          <a:p>
            <a:pPr algn="ctr"/>
            <a:endParaRPr lang="en-GB" dirty="0">
              <a:solidFill>
                <a:schemeClr val="tx1"/>
              </a:solidFill>
              <a:latin typeface="Comic Sans MS" panose="030F0702030302020204" pitchFamily="66" charset="0"/>
            </a:endParaRPr>
          </a:p>
        </p:txBody>
      </p:sp>
      <p:pic>
        <p:nvPicPr>
          <p:cNvPr id="12" name="Picture 11" descr="A drawing of a cartoon character&#10;&#10;Description generated with high confidence">
            <a:extLst>
              <a:ext uri="{FF2B5EF4-FFF2-40B4-BE49-F238E27FC236}">
                <a16:creationId xmlns:a16="http://schemas.microsoft.com/office/drawing/2014/main" id="{53236FED-F8E1-4F76-8EBF-22C87CCB5E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3999" y="3564163"/>
            <a:ext cx="1031873" cy="1601994"/>
          </a:xfrm>
          <a:prstGeom prst="rect">
            <a:avLst/>
          </a:prstGeom>
        </p:spPr>
      </p:pic>
      <p:sp>
        <p:nvSpPr>
          <p:cNvPr id="19" name="Callout: Line 18">
            <a:extLst>
              <a:ext uri="{FF2B5EF4-FFF2-40B4-BE49-F238E27FC236}">
                <a16:creationId xmlns:a16="http://schemas.microsoft.com/office/drawing/2014/main" id="{F7A84253-83C7-42FC-947D-8A7DD1385F35}"/>
              </a:ext>
            </a:extLst>
          </p:cNvPr>
          <p:cNvSpPr/>
          <p:nvPr/>
        </p:nvSpPr>
        <p:spPr>
          <a:xfrm>
            <a:off x="5629715" y="2123768"/>
            <a:ext cx="3134294" cy="647122"/>
          </a:xfrm>
          <a:prstGeom prst="borderCallout1">
            <a:avLst>
              <a:gd name="adj1" fmla="val 42327"/>
              <a:gd name="adj2" fmla="val -580"/>
              <a:gd name="adj3" fmla="val 97513"/>
              <a:gd name="adj4" fmla="val -81342"/>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chemeClr val="tx1"/>
                </a:solidFill>
              </a:rPr>
              <a:t>This clause is about </a:t>
            </a:r>
            <a:r>
              <a:rPr lang="en-GB" dirty="0">
                <a:solidFill>
                  <a:srgbClr val="FF0000"/>
                </a:solidFill>
              </a:rPr>
              <a:t>Dudley</a:t>
            </a:r>
            <a:r>
              <a:rPr lang="en-GB" dirty="0">
                <a:solidFill>
                  <a:schemeClr val="tx1"/>
                </a:solidFill>
              </a:rPr>
              <a:t>.</a:t>
            </a:r>
            <a:endParaRPr lang="en-GB" dirty="0">
              <a:solidFill>
                <a:srgbClr val="00B050"/>
              </a:solidFill>
            </a:endParaRPr>
          </a:p>
        </p:txBody>
      </p:sp>
      <p:sp>
        <p:nvSpPr>
          <p:cNvPr id="20" name="Callout: Line 19">
            <a:extLst>
              <a:ext uri="{FF2B5EF4-FFF2-40B4-BE49-F238E27FC236}">
                <a16:creationId xmlns:a16="http://schemas.microsoft.com/office/drawing/2014/main" id="{8098B248-5C82-434E-B86B-6E13B66309DC}"/>
              </a:ext>
            </a:extLst>
          </p:cNvPr>
          <p:cNvSpPr/>
          <p:nvPr/>
        </p:nvSpPr>
        <p:spPr>
          <a:xfrm>
            <a:off x="5629714" y="2940506"/>
            <a:ext cx="3134295" cy="647122"/>
          </a:xfrm>
          <a:prstGeom prst="borderCallout1">
            <a:avLst>
              <a:gd name="adj1" fmla="val 56001"/>
              <a:gd name="adj2" fmla="val -36"/>
              <a:gd name="adj3" fmla="val 60938"/>
              <a:gd name="adj4" fmla="val -83789"/>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chemeClr val="tx1"/>
                </a:solidFill>
              </a:rPr>
              <a:t>This clause is about </a:t>
            </a:r>
            <a:r>
              <a:rPr lang="en-GB" dirty="0">
                <a:solidFill>
                  <a:srgbClr val="FF0000"/>
                </a:solidFill>
              </a:rPr>
              <a:t>Harry</a:t>
            </a:r>
            <a:r>
              <a:rPr lang="en-GB" dirty="0">
                <a:solidFill>
                  <a:schemeClr val="tx1"/>
                </a:solidFill>
              </a:rPr>
              <a:t>.</a:t>
            </a:r>
            <a:endParaRPr lang="en-GB" dirty="0">
              <a:solidFill>
                <a:srgbClr val="00B050"/>
              </a:solidFill>
            </a:endParaRPr>
          </a:p>
        </p:txBody>
      </p:sp>
      <p:sp>
        <p:nvSpPr>
          <p:cNvPr id="21" name="Callout: Line 20">
            <a:extLst>
              <a:ext uri="{FF2B5EF4-FFF2-40B4-BE49-F238E27FC236}">
                <a16:creationId xmlns:a16="http://schemas.microsoft.com/office/drawing/2014/main" id="{49FBE8C7-8247-4E50-8C97-6E7093CEA879}"/>
              </a:ext>
            </a:extLst>
          </p:cNvPr>
          <p:cNvSpPr/>
          <p:nvPr/>
        </p:nvSpPr>
        <p:spPr>
          <a:xfrm>
            <a:off x="5629714" y="3776628"/>
            <a:ext cx="3134295" cy="647122"/>
          </a:xfrm>
          <a:prstGeom prst="borderCallout1">
            <a:avLst>
              <a:gd name="adj1" fmla="val 51443"/>
              <a:gd name="adj2" fmla="val 206"/>
              <a:gd name="adj3" fmla="val 19654"/>
              <a:gd name="adj4" fmla="val -74774"/>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chemeClr val="tx1"/>
                </a:solidFill>
              </a:rPr>
              <a:t>This clause is about </a:t>
            </a:r>
            <a:r>
              <a:rPr lang="en-GB" dirty="0">
                <a:solidFill>
                  <a:srgbClr val="FF0000"/>
                </a:solidFill>
              </a:rPr>
              <a:t>the cat</a:t>
            </a:r>
            <a:r>
              <a:rPr lang="en-GB" dirty="0">
                <a:solidFill>
                  <a:schemeClr val="tx1"/>
                </a:solidFill>
              </a:rPr>
              <a:t>.</a:t>
            </a:r>
            <a:endParaRPr lang="en-GB" dirty="0">
              <a:solidFill>
                <a:srgbClr val="00B050"/>
              </a:solidFill>
            </a:endParaRPr>
          </a:p>
        </p:txBody>
      </p:sp>
      <p:sp>
        <p:nvSpPr>
          <p:cNvPr id="22" name="TextBox 21">
            <a:extLst>
              <a:ext uri="{FF2B5EF4-FFF2-40B4-BE49-F238E27FC236}">
                <a16:creationId xmlns:a16="http://schemas.microsoft.com/office/drawing/2014/main" id="{B26A85B3-E552-47C9-9FA2-9FFB12D1E29C}"/>
              </a:ext>
            </a:extLst>
          </p:cNvPr>
          <p:cNvSpPr txBox="1"/>
          <p:nvPr/>
        </p:nvSpPr>
        <p:spPr>
          <a:xfrm>
            <a:off x="1143811" y="2431724"/>
            <a:ext cx="2746110" cy="1754326"/>
          </a:xfrm>
          <a:prstGeom prst="rect">
            <a:avLst/>
          </a:prstGeom>
          <a:noFill/>
        </p:spPr>
        <p:txBody>
          <a:bodyPr wrap="square" rtlCol="0">
            <a:spAutoFit/>
          </a:bodyPr>
          <a:lstStyle/>
          <a:p>
            <a:pPr>
              <a:lnSpc>
                <a:spcPct val="150000"/>
              </a:lnSpc>
            </a:pPr>
            <a:r>
              <a:rPr lang="en-GB" sz="2400" i="1" dirty="0">
                <a:solidFill>
                  <a:srgbClr val="FF0000"/>
                </a:solidFill>
                <a:latin typeface="+mj-lt"/>
              </a:rPr>
              <a:t>Dudley</a:t>
            </a:r>
            <a:r>
              <a:rPr lang="en-GB" sz="2400" i="1" dirty="0">
                <a:latin typeface="+mj-lt"/>
              </a:rPr>
              <a:t> </a:t>
            </a:r>
            <a:r>
              <a:rPr lang="en-GB" sz="2400" i="1" dirty="0">
                <a:solidFill>
                  <a:srgbClr val="0000FF"/>
                </a:solidFill>
                <a:latin typeface="+mj-lt"/>
              </a:rPr>
              <a:t>threw</a:t>
            </a:r>
          </a:p>
          <a:p>
            <a:pPr>
              <a:lnSpc>
                <a:spcPct val="150000"/>
              </a:lnSpc>
            </a:pPr>
            <a:r>
              <a:rPr lang="en-GB" sz="2400" i="1" dirty="0">
                <a:solidFill>
                  <a:srgbClr val="FF0000"/>
                </a:solidFill>
                <a:latin typeface="+mj-lt"/>
              </a:rPr>
              <a:t>Harry</a:t>
            </a:r>
            <a:r>
              <a:rPr lang="en-GB" sz="2400" i="1" dirty="0">
                <a:latin typeface="+mj-lt"/>
              </a:rPr>
              <a:t> </a:t>
            </a:r>
            <a:r>
              <a:rPr lang="en-GB" sz="2400" i="1" dirty="0">
                <a:solidFill>
                  <a:srgbClr val="0000FF"/>
                </a:solidFill>
                <a:latin typeface="+mj-lt"/>
              </a:rPr>
              <a:t>opened</a:t>
            </a:r>
          </a:p>
          <a:p>
            <a:pPr>
              <a:lnSpc>
                <a:spcPct val="150000"/>
              </a:lnSpc>
            </a:pPr>
            <a:r>
              <a:rPr lang="en-GB" sz="2400" i="1" dirty="0">
                <a:solidFill>
                  <a:srgbClr val="FF0000"/>
                </a:solidFill>
                <a:latin typeface="+mj-lt"/>
              </a:rPr>
              <a:t>The cat </a:t>
            </a:r>
            <a:r>
              <a:rPr lang="en-GB" sz="2400" i="1" dirty="0">
                <a:solidFill>
                  <a:srgbClr val="0000FF"/>
                </a:solidFill>
                <a:latin typeface="+mj-lt"/>
              </a:rPr>
              <a:t>watched</a:t>
            </a:r>
          </a:p>
        </p:txBody>
      </p:sp>
      <p:sp>
        <p:nvSpPr>
          <p:cNvPr id="23" name="TextBox 22">
            <a:extLst>
              <a:ext uri="{FF2B5EF4-FFF2-40B4-BE49-F238E27FC236}">
                <a16:creationId xmlns:a16="http://schemas.microsoft.com/office/drawing/2014/main" id="{51496E8E-5E50-46C4-A53A-7F9395519804}"/>
              </a:ext>
            </a:extLst>
          </p:cNvPr>
          <p:cNvSpPr txBox="1"/>
          <p:nvPr/>
        </p:nvSpPr>
        <p:spPr>
          <a:xfrm>
            <a:off x="785610" y="830492"/>
            <a:ext cx="10573555" cy="1323439"/>
          </a:xfrm>
          <a:prstGeom prst="rect">
            <a:avLst/>
          </a:prstGeom>
          <a:noFill/>
        </p:spPr>
        <p:txBody>
          <a:bodyPr wrap="square" rtlCol="0">
            <a:spAutoFit/>
          </a:bodyPr>
          <a:lstStyle/>
          <a:p>
            <a:pPr algn="ctr"/>
            <a:r>
              <a:rPr lang="en-GB" sz="3200" b="1" dirty="0"/>
              <a:t>Parts of a Clause </a:t>
            </a:r>
          </a:p>
          <a:p>
            <a:pPr algn="ctr"/>
            <a:r>
              <a:rPr lang="en-GB" sz="2400" dirty="0">
                <a:ea typeface="Times New Roman" panose="02020603050405020304" pitchFamily="18" charset="0"/>
                <a:cs typeface="Arial" panose="020B0604020202020204" pitchFamily="34" charset="0"/>
              </a:rPr>
              <a:t>A </a:t>
            </a:r>
            <a:r>
              <a:rPr lang="en-GB" sz="2400" b="1" dirty="0">
                <a:ea typeface="Times New Roman" panose="02020603050405020304" pitchFamily="18" charset="0"/>
                <a:cs typeface="Arial" panose="020B0604020202020204" pitchFamily="34" charset="0"/>
              </a:rPr>
              <a:t>clause</a:t>
            </a:r>
            <a:r>
              <a:rPr lang="en-GB" sz="2400" dirty="0">
                <a:ea typeface="Times New Roman" panose="02020603050405020304" pitchFamily="18" charset="0"/>
                <a:cs typeface="Arial" panose="020B0604020202020204" pitchFamily="34" charset="0"/>
              </a:rPr>
              <a:t> is a group of words which contains a </a:t>
            </a:r>
            <a:r>
              <a:rPr lang="en-GB" sz="2400" dirty="0">
                <a:solidFill>
                  <a:srgbClr val="0000FF"/>
                </a:solidFill>
                <a:ea typeface="Times New Roman" panose="02020603050405020304" pitchFamily="18" charset="0"/>
                <a:cs typeface="Arial" panose="020B0604020202020204" pitchFamily="34" charset="0"/>
              </a:rPr>
              <a:t>verb</a:t>
            </a:r>
            <a:r>
              <a:rPr lang="en-GB" sz="2400" dirty="0">
                <a:ea typeface="Times New Roman" panose="02020603050405020304" pitchFamily="18" charset="0"/>
                <a:cs typeface="Arial" panose="020B0604020202020204" pitchFamily="34" charset="0"/>
              </a:rPr>
              <a:t>.</a:t>
            </a:r>
          </a:p>
          <a:p>
            <a:pPr algn="ctr"/>
            <a:r>
              <a:rPr lang="en-GB" sz="2400" dirty="0">
                <a:solidFill>
                  <a:prstClr val="black"/>
                </a:solidFill>
                <a:ea typeface="Times New Roman" panose="02020603050405020304" pitchFamily="18" charset="0"/>
                <a:cs typeface="Arial" panose="020B0604020202020204" pitchFamily="34" charset="0"/>
              </a:rPr>
              <a:t>All </a:t>
            </a:r>
            <a:r>
              <a:rPr lang="en-GB" sz="2400" dirty="0">
                <a:solidFill>
                  <a:srgbClr val="0000FF"/>
                </a:solidFill>
                <a:ea typeface="Times New Roman" panose="02020603050405020304" pitchFamily="18" charset="0"/>
                <a:cs typeface="Arial" panose="020B0604020202020204" pitchFamily="34" charset="0"/>
              </a:rPr>
              <a:t>verbs</a:t>
            </a:r>
            <a:r>
              <a:rPr lang="en-GB" sz="2400" dirty="0">
                <a:solidFill>
                  <a:prstClr val="black"/>
                </a:solidFill>
                <a:ea typeface="Times New Roman" panose="02020603050405020304" pitchFamily="18" charset="0"/>
                <a:cs typeface="Arial" panose="020B0604020202020204" pitchFamily="34" charset="0"/>
              </a:rPr>
              <a:t> have a </a:t>
            </a:r>
            <a:r>
              <a:rPr lang="en-GB" sz="2400" dirty="0">
                <a:solidFill>
                  <a:srgbClr val="FF0000"/>
                </a:solidFill>
                <a:ea typeface="Times New Roman" panose="02020603050405020304" pitchFamily="18" charset="0"/>
                <a:cs typeface="Arial" panose="020B0604020202020204" pitchFamily="34" charset="0"/>
              </a:rPr>
              <a:t>subject</a:t>
            </a:r>
            <a:r>
              <a:rPr lang="en-GB" sz="2400" dirty="0">
                <a:solidFill>
                  <a:prstClr val="black"/>
                </a:solidFill>
                <a:ea typeface="Times New Roman" panose="02020603050405020304" pitchFamily="18" charset="0"/>
                <a:cs typeface="Arial" panose="020B0604020202020204" pitchFamily="34" charset="0"/>
              </a:rPr>
              <a:t>. </a:t>
            </a:r>
            <a:endParaRPr lang="en-GB" sz="2400" dirty="0">
              <a:ea typeface="Times New Roman" panose="02020603050405020304" pitchFamily="18" charset="0"/>
              <a:cs typeface="Arial" panose="020B0604020202020204" pitchFamily="34" charset="0"/>
            </a:endParaRPr>
          </a:p>
        </p:txBody>
      </p:sp>
      <p:sp>
        <p:nvSpPr>
          <p:cNvPr id="24" name="TextBox 23">
            <a:extLst>
              <a:ext uri="{FF2B5EF4-FFF2-40B4-BE49-F238E27FC236}">
                <a16:creationId xmlns:a16="http://schemas.microsoft.com/office/drawing/2014/main" id="{49D23501-484E-48D6-A90E-66FC4B48EE5B}"/>
              </a:ext>
            </a:extLst>
          </p:cNvPr>
          <p:cNvSpPr txBox="1"/>
          <p:nvPr/>
        </p:nvSpPr>
        <p:spPr>
          <a:xfrm>
            <a:off x="889622" y="5208795"/>
            <a:ext cx="10573555" cy="830997"/>
          </a:xfrm>
          <a:prstGeom prst="rect">
            <a:avLst/>
          </a:prstGeom>
          <a:noFill/>
        </p:spPr>
        <p:txBody>
          <a:bodyPr wrap="square" rtlCol="0">
            <a:spAutoFit/>
          </a:bodyPr>
          <a:lstStyle/>
          <a:p>
            <a:pPr algn="ctr">
              <a:spcAft>
                <a:spcPts val="0"/>
              </a:spcAft>
            </a:pPr>
            <a:r>
              <a:rPr lang="en-GB" sz="2400" dirty="0">
                <a:ea typeface="Times New Roman" panose="02020603050405020304" pitchFamily="18" charset="0"/>
                <a:cs typeface="Arial" panose="020B0604020202020204" pitchFamily="34" charset="0"/>
              </a:rPr>
              <a:t>In some </a:t>
            </a:r>
            <a:r>
              <a:rPr lang="en-GB" sz="2400" b="1" dirty="0">
                <a:ea typeface="Times New Roman" panose="02020603050405020304" pitchFamily="18" charset="0"/>
                <a:cs typeface="Arial" panose="020B0604020202020204" pitchFamily="34" charset="0"/>
              </a:rPr>
              <a:t>clauses</a:t>
            </a:r>
            <a:r>
              <a:rPr lang="en-GB" sz="2400" dirty="0">
                <a:ea typeface="Times New Roman" panose="02020603050405020304" pitchFamily="18" charset="0"/>
                <a:cs typeface="Arial" panose="020B0604020202020204" pitchFamily="34" charset="0"/>
              </a:rPr>
              <a:t> there is something the </a:t>
            </a:r>
            <a:r>
              <a:rPr lang="en-GB" sz="2400" dirty="0">
                <a:solidFill>
                  <a:srgbClr val="0000FF"/>
                </a:solidFill>
                <a:ea typeface="Times New Roman" panose="02020603050405020304" pitchFamily="18" charset="0"/>
                <a:cs typeface="Arial" panose="020B0604020202020204" pitchFamily="34" charset="0"/>
              </a:rPr>
              <a:t>verb</a:t>
            </a:r>
            <a:r>
              <a:rPr lang="en-GB" sz="2400" dirty="0">
                <a:ea typeface="Times New Roman" panose="02020603050405020304" pitchFamily="18" charset="0"/>
                <a:cs typeface="Arial" panose="020B0604020202020204" pitchFamily="34" charset="0"/>
              </a:rPr>
              <a:t> acts on.</a:t>
            </a:r>
          </a:p>
          <a:p>
            <a:pPr algn="ctr">
              <a:spcAft>
                <a:spcPts val="0"/>
              </a:spcAft>
            </a:pPr>
            <a:r>
              <a:rPr lang="en-GB" sz="2400" dirty="0">
                <a:ea typeface="Times New Roman" panose="02020603050405020304" pitchFamily="18" charset="0"/>
                <a:cs typeface="Arial" panose="020B0604020202020204" pitchFamily="34" charset="0"/>
              </a:rPr>
              <a:t>This is called the </a:t>
            </a:r>
            <a:r>
              <a:rPr lang="en-GB" sz="2400" dirty="0">
                <a:solidFill>
                  <a:srgbClr val="00B050"/>
                </a:solidFill>
                <a:ea typeface="Times New Roman" panose="02020603050405020304" pitchFamily="18" charset="0"/>
                <a:cs typeface="Arial" panose="020B0604020202020204" pitchFamily="34" charset="0"/>
              </a:rPr>
              <a:t>object</a:t>
            </a:r>
            <a:r>
              <a:rPr lang="en-GB" sz="2400" dirty="0">
                <a:ea typeface="Times New Roman" panose="02020603050405020304" pitchFamily="18" charset="0"/>
                <a:cs typeface="Arial" panose="020B0604020202020204" pitchFamily="34" charset="0"/>
              </a:rPr>
              <a:t>.</a:t>
            </a:r>
            <a:endParaRPr lang="en-GB" sz="600" dirty="0">
              <a:ea typeface="Times New Roman" panose="02020603050405020304" pitchFamily="18" charset="0"/>
            </a:endParaRPr>
          </a:p>
        </p:txBody>
      </p:sp>
    </p:spTree>
    <p:extLst>
      <p:ext uri="{BB962C8B-B14F-4D97-AF65-F5344CB8AC3E}">
        <p14:creationId xmlns:p14="http://schemas.microsoft.com/office/powerpoint/2010/main" val="4499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250"/>
                                        <p:tgtEl>
                                          <p:spTgt spid="19"/>
                                        </p:tgtEl>
                                      </p:cBhvr>
                                    </p:animEffect>
                                    <p:set>
                                      <p:cBhvr>
                                        <p:cTn id="27" dur="1" fill="hold">
                                          <p:stCondLst>
                                            <p:cond delay="249"/>
                                          </p:stCondLst>
                                        </p:cTn>
                                        <p:tgtEl>
                                          <p:spTgt spid="19"/>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1" nodeType="clickEffect">
                                  <p:stCondLst>
                                    <p:cond delay="0"/>
                                  </p:stCondLst>
                                  <p:childTnLst>
                                    <p:animEffect transition="out" filter="fade">
                                      <p:cBhvr>
                                        <p:cTn id="35" dur="250"/>
                                        <p:tgtEl>
                                          <p:spTgt spid="20"/>
                                        </p:tgtEl>
                                      </p:cBhvr>
                                    </p:animEffect>
                                    <p:set>
                                      <p:cBhvr>
                                        <p:cTn id="36" dur="1" fill="hold">
                                          <p:stCondLst>
                                            <p:cond delay="249"/>
                                          </p:stCondLst>
                                        </p:cTn>
                                        <p:tgtEl>
                                          <p:spTgt spid="20"/>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250"/>
                                        <p:tgtEl>
                                          <p:spTgt spid="21"/>
                                        </p:tgtEl>
                                      </p:cBhvr>
                                    </p:animEffect>
                                    <p:set>
                                      <p:cBhvr>
                                        <p:cTn id="45" dur="1" fill="hold">
                                          <p:stCondLst>
                                            <p:cond delay="249"/>
                                          </p:stCondLst>
                                        </p:cTn>
                                        <p:tgtEl>
                                          <p:spTgt spid="21"/>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23">
                                            <p:txEl>
                                              <p:pRg st="2" end="2"/>
                                            </p:txEl>
                                          </p:spTgt>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19" grpId="1" animBg="1"/>
      <p:bldP spid="20" grpId="0" animBg="1"/>
      <p:bldP spid="20" grpId="1" animBg="1"/>
      <p:bldP spid="21" grpId="0" animBg="1"/>
      <p:bldP spid="21" grpId="1" animBg="1"/>
      <p:bldP spid="2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9" name="Speech Bubble: Rectangle with Corners Rounded 8">
            <a:extLst>
              <a:ext uri="{FF2B5EF4-FFF2-40B4-BE49-F238E27FC236}">
                <a16:creationId xmlns:a16="http://schemas.microsoft.com/office/drawing/2014/main" id="{7E0F25D4-03B5-4069-A085-FE2F73E47A97}"/>
              </a:ext>
            </a:extLst>
          </p:cNvPr>
          <p:cNvSpPr/>
          <p:nvPr/>
        </p:nvSpPr>
        <p:spPr>
          <a:xfrm>
            <a:off x="9268567" y="2123768"/>
            <a:ext cx="2194610" cy="1251797"/>
          </a:xfrm>
          <a:prstGeom prst="wedgeRoundRectCallout">
            <a:avLst>
              <a:gd name="adj1" fmla="val 4118"/>
              <a:gd name="adj2" fmla="val 731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prstClr val="black"/>
                </a:solidFill>
                <a:ea typeface="Times New Roman" panose="02020603050405020304" pitchFamily="18" charset="0"/>
                <a:cs typeface="Arial" panose="020B0604020202020204" pitchFamily="34" charset="0"/>
              </a:rPr>
              <a:t>The </a:t>
            </a:r>
            <a:r>
              <a:rPr lang="en-GB" dirty="0">
                <a:solidFill>
                  <a:srgbClr val="FF0000"/>
                </a:solidFill>
                <a:ea typeface="Times New Roman" panose="02020603050405020304" pitchFamily="18" charset="0"/>
                <a:cs typeface="Arial" panose="020B0604020202020204" pitchFamily="34" charset="0"/>
              </a:rPr>
              <a:t>subject</a:t>
            </a:r>
            <a:r>
              <a:rPr lang="en-GB" dirty="0">
                <a:solidFill>
                  <a:prstClr val="black"/>
                </a:solidFill>
                <a:ea typeface="Times New Roman" panose="02020603050405020304" pitchFamily="18" charset="0"/>
                <a:cs typeface="Arial" panose="020B0604020202020204" pitchFamily="34" charset="0"/>
              </a:rPr>
              <a:t> is what the </a:t>
            </a:r>
            <a:r>
              <a:rPr lang="en-GB" b="1" dirty="0">
                <a:solidFill>
                  <a:prstClr val="black"/>
                </a:solidFill>
                <a:ea typeface="Times New Roman" panose="02020603050405020304" pitchFamily="18" charset="0"/>
                <a:cs typeface="Arial" panose="020B0604020202020204" pitchFamily="34" charset="0"/>
              </a:rPr>
              <a:t>clause</a:t>
            </a:r>
            <a:r>
              <a:rPr lang="en-GB" dirty="0">
                <a:solidFill>
                  <a:prstClr val="black"/>
                </a:solidFill>
                <a:ea typeface="Times New Roman" panose="02020603050405020304" pitchFamily="18" charset="0"/>
                <a:cs typeface="Arial" panose="020B0604020202020204" pitchFamily="34" charset="0"/>
              </a:rPr>
              <a:t> is about.</a:t>
            </a:r>
            <a:endParaRPr lang="en-GB" dirty="0"/>
          </a:p>
          <a:p>
            <a:pPr algn="ctr"/>
            <a:endParaRPr lang="en-GB" dirty="0">
              <a:solidFill>
                <a:schemeClr val="tx1"/>
              </a:solidFill>
              <a:latin typeface="Comic Sans MS" panose="030F0702030302020204" pitchFamily="66" charset="0"/>
            </a:endParaRPr>
          </a:p>
        </p:txBody>
      </p:sp>
      <p:pic>
        <p:nvPicPr>
          <p:cNvPr id="12" name="Picture 11" descr="A drawing of a cartoon character&#10;&#10;Description generated with high confidence">
            <a:extLst>
              <a:ext uri="{FF2B5EF4-FFF2-40B4-BE49-F238E27FC236}">
                <a16:creationId xmlns:a16="http://schemas.microsoft.com/office/drawing/2014/main" id="{53236FED-F8E1-4F76-8EBF-22C87CCB5E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3999" y="3564163"/>
            <a:ext cx="1031873" cy="1601994"/>
          </a:xfrm>
          <a:prstGeom prst="rect">
            <a:avLst/>
          </a:prstGeom>
        </p:spPr>
      </p:pic>
      <p:sp>
        <p:nvSpPr>
          <p:cNvPr id="22" name="TextBox 21">
            <a:extLst>
              <a:ext uri="{FF2B5EF4-FFF2-40B4-BE49-F238E27FC236}">
                <a16:creationId xmlns:a16="http://schemas.microsoft.com/office/drawing/2014/main" id="{B26A85B3-E552-47C9-9FA2-9FFB12D1E29C}"/>
              </a:ext>
            </a:extLst>
          </p:cNvPr>
          <p:cNvSpPr txBox="1"/>
          <p:nvPr/>
        </p:nvSpPr>
        <p:spPr>
          <a:xfrm>
            <a:off x="1143811" y="2431724"/>
            <a:ext cx="2746110" cy="1754326"/>
          </a:xfrm>
          <a:prstGeom prst="rect">
            <a:avLst/>
          </a:prstGeom>
          <a:noFill/>
        </p:spPr>
        <p:txBody>
          <a:bodyPr wrap="square" rtlCol="0">
            <a:spAutoFit/>
          </a:bodyPr>
          <a:lstStyle/>
          <a:p>
            <a:pPr>
              <a:lnSpc>
                <a:spcPct val="150000"/>
              </a:lnSpc>
            </a:pPr>
            <a:r>
              <a:rPr lang="en-GB" sz="2400" i="1" dirty="0">
                <a:solidFill>
                  <a:srgbClr val="FF0000"/>
                </a:solidFill>
                <a:latin typeface="+mj-lt"/>
              </a:rPr>
              <a:t>Dudley</a:t>
            </a:r>
            <a:r>
              <a:rPr lang="en-GB" sz="2400" i="1" dirty="0">
                <a:latin typeface="+mj-lt"/>
              </a:rPr>
              <a:t> </a:t>
            </a:r>
            <a:r>
              <a:rPr lang="en-GB" sz="2400" i="1" dirty="0">
                <a:solidFill>
                  <a:srgbClr val="0000FF"/>
                </a:solidFill>
                <a:latin typeface="+mj-lt"/>
              </a:rPr>
              <a:t>threw</a:t>
            </a:r>
          </a:p>
          <a:p>
            <a:pPr>
              <a:lnSpc>
                <a:spcPct val="150000"/>
              </a:lnSpc>
            </a:pPr>
            <a:r>
              <a:rPr lang="en-GB" sz="2400" i="1" dirty="0">
                <a:solidFill>
                  <a:srgbClr val="FF0000"/>
                </a:solidFill>
                <a:latin typeface="+mj-lt"/>
              </a:rPr>
              <a:t>Harry</a:t>
            </a:r>
            <a:r>
              <a:rPr lang="en-GB" sz="2400" i="1" dirty="0">
                <a:latin typeface="+mj-lt"/>
              </a:rPr>
              <a:t> </a:t>
            </a:r>
            <a:r>
              <a:rPr lang="en-GB" sz="2400" i="1" dirty="0">
                <a:solidFill>
                  <a:srgbClr val="0000FF"/>
                </a:solidFill>
                <a:latin typeface="+mj-lt"/>
              </a:rPr>
              <a:t>opened</a:t>
            </a:r>
          </a:p>
          <a:p>
            <a:pPr>
              <a:lnSpc>
                <a:spcPct val="150000"/>
              </a:lnSpc>
            </a:pPr>
            <a:r>
              <a:rPr lang="en-GB" sz="2400" i="1" dirty="0">
                <a:solidFill>
                  <a:srgbClr val="FF0000"/>
                </a:solidFill>
                <a:latin typeface="+mj-lt"/>
              </a:rPr>
              <a:t>The cat </a:t>
            </a:r>
            <a:r>
              <a:rPr lang="en-GB" sz="2400" i="1" dirty="0">
                <a:solidFill>
                  <a:srgbClr val="0000FF"/>
                </a:solidFill>
                <a:latin typeface="+mj-lt"/>
              </a:rPr>
              <a:t>watched</a:t>
            </a:r>
          </a:p>
        </p:txBody>
      </p:sp>
      <p:sp>
        <p:nvSpPr>
          <p:cNvPr id="23" name="TextBox 22">
            <a:extLst>
              <a:ext uri="{FF2B5EF4-FFF2-40B4-BE49-F238E27FC236}">
                <a16:creationId xmlns:a16="http://schemas.microsoft.com/office/drawing/2014/main" id="{51496E8E-5E50-46C4-A53A-7F9395519804}"/>
              </a:ext>
            </a:extLst>
          </p:cNvPr>
          <p:cNvSpPr txBox="1"/>
          <p:nvPr/>
        </p:nvSpPr>
        <p:spPr>
          <a:xfrm>
            <a:off x="785610" y="830492"/>
            <a:ext cx="10573555" cy="1323439"/>
          </a:xfrm>
          <a:prstGeom prst="rect">
            <a:avLst/>
          </a:prstGeom>
          <a:noFill/>
        </p:spPr>
        <p:txBody>
          <a:bodyPr wrap="square" rtlCol="0">
            <a:spAutoFit/>
          </a:bodyPr>
          <a:lstStyle/>
          <a:p>
            <a:pPr algn="ctr"/>
            <a:r>
              <a:rPr lang="en-GB" sz="3200" b="1" dirty="0"/>
              <a:t>Parts of a Clause </a:t>
            </a:r>
          </a:p>
          <a:p>
            <a:pPr algn="ctr"/>
            <a:r>
              <a:rPr lang="en-GB" sz="2400" dirty="0">
                <a:ea typeface="Times New Roman" panose="02020603050405020304" pitchFamily="18" charset="0"/>
                <a:cs typeface="Arial" panose="020B0604020202020204" pitchFamily="34" charset="0"/>
              </a:rPr>
              <a:t>A </a:t>
            </a:r>
            <a:r>
              <a:rPr lang="en-GB" sz="2400" b="1" dirty="0">
                <a:ea typeface="Times New Roman" panose="02020603050405020304" pitchFamily="18" charset="0"/>
                <a:cs typeface="Arial" panose="020B0604020202020204" pitchFamily="34" charset="0"/>
              </a:rPr>
              <a:t>clause</a:t>
            </a:r>
            <a:r>
              <a:rPr lang="en-GB" sz="2400" dirty="0">
                <a:ea typeface="Times New Roman" panose="02020603050405020304" pitchFamily="18" charset="0"/>
                <a:cs typeface="Arial" panose="020B0604020202020204" pitchFamily="34" charset="0"/>
              </a:rPr>
              <a:t> is a group of words which contains a </a:t>
            </a:r>
            <a:r>
              <a:rPr lang="en-GB" sz="2400" dirty="0">
                <a:solidFill>
                  <a:srgbClr val="0000FF"/>
                </a:solidFill>
                <a:ea typeface="Times New Roman" panose="02020603050405020304" pitchFamily="18" charset="0"/>
                <a:cs typeface="Arial" panose="020B0604020202020204" pitchFamily="34" charset="0"/>
              </a:rPr>
              <a:t>verb</a:t>
            </a:r>
            <a:r>
              <a:rPr lang="en-GB" sz="2400" dirty="0">
                <a:ea typeface="Times New Roman" panose="02020603050405020304" pitchFamily="18" charset="0"/>
                <a:cs typeface="Arial" panose="020B0604020202020204" pitchFamily="34" charset="0"/>
              </a:rPr>
              <a:t>.</a:t>
            </a:r>
          </a:p>
          <a:p>
            <a:pPr algn="ctr"/>
            <a:r>
              <a:rPr lang="en-GB" sz="2400" dirty="0">
                <a:solidFill>
                  <a:prstClr val="black"/>
                </a:solidFill>
                <a:ea typeface="Times New Roman" panose="02020603050405020304" pitchFamily="18" charset="0"/>
                <a:cs typeface="Arial" panose="020B0604020202020204" pitchFamily="34" charset="0"/>
              </a:rPr>
              <a:t>All </a:t>
            </a:r>
            <a:r>
              <a:rPr lang="en-GB" sz="2400" dirty="0">
                <a:solidFill>
                  <a:srgbClr val="0000FF"/>
                </a:solidFill>
                <a:ea typeface="Times New Roman" panose="02020603050405020304" pitchFamily="18" charset="0"/>
                <a:cs typeface="Arial" panose="020B0604020202020204" pitchFamily="34" charset="0"/>
              </a:rPr>
              <a:t>verbs</a:t>
            </a:r>
            <a:r>
              <a:rPr lang="en-GB" sz="2400" dirty="0">
                <a:solidFill>
                  <a:prstClr val="black"/>
                </a:solidFill>
                <a:ea typeface="Times New Roman" panose="02020603050405020304" pitchFamily="18" charset="0"/>
                <a:cs typeface="Arial" panose="020B0604020202020204" pitchFamily="34" charset="0"/>
              </a:rPr>
              <a:t> have a </a:t>
            </a:r>
            <a:r>
              <a:rPr lang="en-GB" sz="2400" dirty="0">
                <a:solidFill>
                  <a:srgbClr val="FF0000"/>
                </a:solidFill>
                <a:ea typeface="Times New Roman" panose="02020603050405020304" pitchFamily="18" charset="0"/>
                <a:cs typeface="Arial" panose="020B0604020202020204" pitchFamily="34" charset="0"/>
              </a:rPr>
              <a:t>subject</a:t>
            </a:r>
            <a:r>
              <a:rPr lang="en-GB" sz="2400" dirty="0">
                <a:solidFill>
                  <a:prstClr val="black"/>
                </a:solidFill>
                <a:ea typeface="Times New Roman" panose="02020603050405020304" pitchFamily="18" charset="0"/>
                <a:cs typeface="Arial" panose="020B0604020202020204" pitchFamily="34" charset="0"/>
              </a:rPr>
              <a:t>. </a:t>
            </a:r>
            <a:endParaRPr lang="en-GB" sz="2400" dirty="0">
              <a:ea typeface="Times New Roman" panose="02020603050405020304" pitchFamily="18" charset="0"/>
              <a:cs typeface="Arial" panose="020B0604020202020204" pitchFamily="34" charset="0"/>
            </a:endParaRPr>
          </a:p>
        </p:txBody>
      </p:sp>
      <p:sp>
        <p:nvSpPr>
          <p:cNvPr id="24" name="TextBox 23">
            <a:extLst>
              <a:ext uri="{FF2B5EF4-FFF2-40B4-BE49-F238E27FC236}">
                <a16:creationId xmlns:a16="http://schemas.microsoft.com/office/drawing/2014/main" id="{49D23501-484E-48D6-A90E-66FC4B48EE5B}"/>
              </a:ext>
            </a:extLst>
          </p:cNvPr>
          <p:cNvSpPr txBox="1"/>
          <p:nvPr/>
        </p:nvSpPr>
        <p:spPr>
          <a:xfrm>
            <a:off x="889622" y="5208795"/>
            <a:ext cx="10573555" cy="830997"/>
          </a:xfrm>
          <a:prstGeom prst="rect">
            <a:avLst/>
          </a:prstGeom>
          <a:noFill/>
        </p:spPr>
        <p:txBody>
          <a:bodyPr wrap="square" rtlCol="0">
            <a:spAutoFit/>
          </a:bodyPr>
          <a:lstStyle/>
          <a:p>
            <a:pPr algn="ctr">
              <a:spcAft>
                <a:spcPts val="0"/>
              </a:spcAft>
            </a:pPr>
            <a:r>
              <a:rPr lang="en-GB" sz="2400" dirty="0">
                <a:ea typeface="Times New Roman" panose="02020603050405020304" pitchFamily="18" charset="0"/>
                <a:cs typeface="Arial" panose="020B0604020202020204" pitchFamily="34" charset="0"/>
              </a:rPr>
              <a:t>In some </a:t>
            </a:r>
            <a:r>
              <a:rPr lang="en-GB" sz="2400" b="1" dirty="0">
                <a:ea typeface="Times New Roman" panose="02020603050405020304" pitchFamily="18" charset="0"/>
                <a:cs typeface="Arial" panose="020B0604020202020204" pitchFamily="34" charset="0"/>
              </a:rPr>
              <a:t>clauses</a:t>
            </a:r>
            <a:r>
              <a:rPr lang="en-GB" sz="2400" dirty="0">
                <a:ea typeface="Times New Roman" panose="02020603050405020304" pitchFamily="18" charset="0"/>
                <a:cs typeface="Arial" panose="020B0604020202020204" pitchFamily="34" charset="0"/>
              </a:rPr>
              <a:t> there is something the </a:t>
            </a:r>
            <a:r>
              <a:rPr lang="en-GB" sz="2400" dirty="0">
                <a:solidFill>
                  <a:srgbClr val="0000FF"/>
                </a:solidFill>
                <a:ea typeface="Times New Roman" panose="02020603050405020304" pitchFamily="18" charset="0"/>
                <a:cs typeface="Arial" panose="020B0604020202020204" pitchFamily="34" charset="0"/>
              </a:rPr>
              <a:t>verb</a:t>
            </a:r>
            <a:r>
              <a:rPr lang="en-GB" sz="2400" dirty="0">
                <a:ea typeface="Times New Roman" panose="02020603050405020304" pitchFamily="18" charset="0"/>
                <a:cs typeface="Arial" panose="020B0604020202020204" pitchFamily="34" charset="0"/>
              </a:rPr>
              <a:t> acts on.</a:t>
            </a:r>
          </a:p>
          <a:p>
            <a:pPr algn="ctr">
              <a:spcAft>
                <a:spcPts val="0"/>
              </a:spcAft>
            </a:pPr>
            <a:r>
              <a:rPr lang="en-GB" sz="2400" dirty="0">
                <a:ea typeface="Times New Roman" panose="02020603050405020304" pitchFamily="18" charset="0"/>
                <a:cs typeface="Arial" panose="020B0604020202020204" pitchFamily="34" charset="0"/>
              </a:rPr>
              <a:t>This is called the </a:t>
            </a:r>
            <a:r>
              <a:rPr lang="en-GB" sz="2400" dirty="0">
                <a:solidFill>
                  <a:srgbClr val="00B050"/>
                </a:solidFill>
                <a:ea typeface="Times New Roman" panose="02020603050405020304" pitchFamily="18" charset="0"/>
                <a:cs typeface="Arial" panose="020B0604020202020204" pitchFamily="34" charset="0"/>
              </a:rPr>
              <a:t>object</a:t>
            </a:r>
            <a:r>
              <a:rPr lang="en-GB" sz="2400" dirty="0">
                <a:ea typeface="Times New Roman" panose="02020603050405020304" pitchFamily="18" charset="0"/>
                <a:cs typeface="Arial" panose="020B0604020202020204" pitchFamily="34" charset="0"/>
              </a:rPr>
              <a:t>.</a:t>
            </a:r>
            <a:endParaRPr lang="en-GB" sz="600" dirty="0">
              <a:ea typeface="Times New Roman" panose="02020603050405020304" pitchFamily="18" charset="0"/>
            </a:endParaRPr>
          </a:p>
        </p:txBody>
      </p:sp>
      <p:sp>
        <p:nvSpPr>
          <p:cNvPr id="13" name="Rectangle 12">
            <a:extLst>
              <a:ext uri="{FF2B5EF4-FFF2-40B4-BE49-F238E27FC236}">
                <a16:creationId xmlns:a16="http://schemas.microsoft.com/office/drawing/2014/main" id="{0A5C5A75-C5F0-425A-A893-29ABFB8C97F2}"/>
              </a:ext>
            </a:extLst>
          </p:cNvPr>
          <p:cNvSpPr/>
          <p:nvPr/>
        </p:nvSpPr>
        <p:spPr>
          <a:xfrm>
            <a:off x="8416574" y="584436"/>
            <a:ext cx="3046603" cy="461665"/>
          </a:xfrm>
          <a:prstGeom prst="rect">
            <a:avLst/>
          </a:prstGeom>
          <a:solidFill>
            <a:schemeClr val="bg1">
              <a:lumMod val="85000"/>
            </a:schemeClr>
          </a:solidFill>
        </p:spPr>
        <p:txBody>
          <a:bodyPr wrap="none">
            <a:spAutoFit/>
          </a:bodyPr>
          <a:lstStyle/>
          <a:p>
            <a:r>
              <a:rPr lang="en-GB" sz="2400" cap="all" dirty="0">
                <a:solidFill>
                  <a:srgbClr val="FF0000"/>
                </a:solidFill>
              </a:rPr>
              <a:t>subject</a:t>
            </a:r>
            <a:r>
              <a:rPr lang="en-GB" sz="2400" cap="all" dirty="0">
                <a:solidFill>
                  <a:schemeClr val="accent5">
                    <a:lumMod val="75000"/>
                  </a:schemeClr>
                </a:solidFill>
              </a:rPr>
              <a:t> </a:t>
            </a:r>
            <a:r>
              <a:rPr lang="en-GB" sz="2400" cap="all" dirty="0">
                <a:solidFill>
                  <a:srgbClr val="0000FF"/>
                </a:solidFill>
              </a:rPr>
              <a:t>verb</a:t>
            </a:r>
            <a:r>
              <a:rPr lang="en-GB" sz="2400" cap="all" dirty="0">
                <a:solidFill>
                  <a:schemeClr val="accent5">
                    <a:lumMod val="75000"/>
                  </a:schemeClr>
                </a:solidFill>
              </a:rPr>
              <a:t> </a:t>
            </a:r>
            <a:r>
              <a:rPr lang="en-GB" sz="2400" cap="all" dirty="0">
                <a:solidFill>
                  <a:srgbClr val="00B050"/>
                </a:solidFill>
              </a:rPr>
              <a:t>object</a:t>
            </a:r>
            <a:r>
              <a:rPr lang="en-GB" sz="2400" cap="all" dirty="0">
                <a:solidFill>
                  <a:schemeClr val="accent5">
                    <a:lumMod val="75000"/>
                  </a:schemeClr>
                </a:solidFill>
              </a:rPr>
              <a:t> </a:t>
            </a:r>
            <a:endParaRPr lang="en-GB" sz="2400" cap="all" dirty="0"/>
          </a:p>
        </p:txBody>
      </p:sp>
      <p:sp>
        <p:nvSpPr>
          <p:cNvPr id="14" name="TextBox 13">
            <a:extLst>
              <a:ext uri="{FF2B5EF4-FFF2-40B4-BE49-F238E27FC236}">
                <a16:creationId xmlns:a16="http://schemas.microsoft.com/office/drawing/2014/main" id="{D47F732F-01F9-4A72-8863-1C9D4DC45A55}"/>
              </a:ext>
            </a:extLst>
          </p:cNvPr>
          <p:cNvSpPr txBox="1"/>
          <p:nvPr/>
        </p:nvSpPr>
        <p:spPr>
          <a:xfrm>
            <a:off x="2827983" y="2426500"/>
            <a:ext cx="2746110" cy="646331"/>
          </a:xfrm>
          <a:prstGeom prst="rect">
            <a:avLst/>
          </a:prstGeom>
          <a:noFill/>
        </p:spPr>
        <p:txBody>
          <a:bodyPr wrap="square" rtlCol="0">
            <a:spAutoFit/>
          </a:bodyPr>
          <a:lstStyle/>
          <a:p>
            <a:pPr>
              <a:lnSpc>
                <a:spcPct val="150000"/>
              </a:lnSpc>
            </a:pPr>
            <a:r>
              <a:rPr lang="en-GB" sz="2400" i="1" dirty="0">
                <a:solidFill>
                  <a:srgbClr val="00B050"/>
                </a:solidFill>
                <a:latin typeface="+mj-lt"/>
              </a:rPr>
              <a:t>the dinner</a:t>
            </a:r>
          </a:p>
        </p:txBody>
      </p:sp>
      <p:sp>
        <p:nvSpPr>
          <p:cNvPr id="15" name="TextBox 14">
            <a:extLst>
              <a:ext uri="{FF2B5EF4-FFF2-40B4-BE49-F238E27FC236}">
                <a16:creationId xmlns:a16="http://schemas.microsoft.com/office/drawing/2014/main" id="{F56A7780-6A64-4B6D-95E3-896EF9C7A247}"/>
              </a:ext>
            </a:extLst>
          </p:cNvPr>
          <p:cNvSpPr txBox="1"/>
          <p:nvPr/>
        </p:nvSpPr>
        <p:spPr>
          <a:xfrm>
            <a:off x="2890314" y="2983509"/>
            <a:ext cx="2746110" cy="589072"/>
          </a:xfrm>
          <a:prstGeom prst="rect">
            <a:avLst/>
          </a:prstGeom>
          <a:noFill/>
        </p:spPr>
        <p:txBody>
          <a:bodyPr wrap="square" rtlCol="0">
            <a:spAutoFit/>
          </a:bodyPr>
          <a:lstStyle/>
          <a:p>
            <a:pPr>
              <a:lnSpc>
                <a:spcPct val="150000"/>
              </a:lnSpc>
            </a:pPr>
            <a:r>
              <a:rPr lang="en-GB" sz="2400" i="1" dirty="0">
                <a:solidFill>
                  <a:srgbClr val="00B050"/>
                </a:solidFill>
                <a:latin typeface="+mj-lt"/>
              </a:rPr>
              <a:t>the envelope</a:t>
            </a:r>
          </a:p>
        </p:txBody>
      </p:sp>
      <p:sp>
        <p:nvSpPr>
          <p:cNvPr id="17" name="TextBox 16">
            <a:extLst>
              <a:ext uri="{FF2B5EF4-FFF2-40B4-BE49-F238E27FC236}">
                <a16:creationId xmlns:a16="http://schemas.microsoft.com/office/drawing/2014/main" id="{FEE7A24C-E99F-4FB2-B475-8F7932C2E90B}"/>
              </a:ext>
            </a:extLst>
          </p:cNvPr>
          <p:cNvSpPr txBox="1"/>
          <p:nvPr/>
        </p:nvSpPr>
        <p:spPr>
          <a:xfrm>
            <a:off x="3201431" y="3518973"/>
            <a:ext cx="2746110" cy="589072"/>
          </a:xfrm>
          <a:prstGeom prst="rect">
            <a:avLst/>
          </a:prstGeom>
          <a:noFill/>
        </p:spPr>
        <p:txBody>
          <a:bodyPr wrap="square" rtlCol="0">
            <a:spAutoFit/>
          </a:bodyPr>
          <a:lstStyle/>
          <a:p>
            <a:pPr>
              <a:lnSpc>
                <a:spcPct val="150000"/>
              </a:lnSpc>
            </a:pPr>
            <a:r>
              <a:rPr lang="en-GB" sz="2400" i="1" dirty="0">
                <a:solidFill>
                  <a:srgbClr val="00B050"/>
                </a:solidFill>
                <a:latin typeface="+mj-lt"/>
              </a:rPr>
              <a:t>the Dursleys</a:t>
            </a:r>
          </a:p>
        </p:txBody>
      </p:sp>
      <p:sp>
        <p:nvSpPr>
          <p:cNvPr id="18" name="Speech Bubble: Rectangle with Corners Rounded 17">
            <a:extLst>
              <a:ext uri="{FF2B5EF4-FFF2-40B4-BE49-F238E27FC236}">
                <a16:creationId xmlns:a16="http://schemas.microsoft.com/office/drawing/2014/main" id="{9A40C4F1-92D1-4FD0-8EF2-37919A480E39}"/>
              </a:ext>
            </a:extLst>
          </p:cNvPr>
          <p:cNvSpPr/>
          <p:nvPr/>
        </p:nvSpPr>
        <p:spPr>
          <a:xfrm>
            <a:off x="6765941" y="2987356"/>
            <a:ext cx="2194610" cy="999806"/>
          </a:xfrm>
          <a:prstGeom prst="wedgeRoundRectCallout">
            <a:avLst>
              <a:gd name="adj1" fmla="val 61240"/>
              <a:gd name="adj2" fmla="val 952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prstClr val="black"/>
                </a:solidFill>
                <a:ea typeface="Times New Roman" panose="02020603050405020304" pitchFamily="18" charset="0"/>
                <a:cs typeface="Arial" panose="020B0604020202020204" pitchFamily="34" charset="0"/>
              </a:rPr>
              <a:t>The </a:t>
            </a:r>
            <a:r>
              <a:rPr lang="en-GB" dirty="0">
                <a:solidFill>
                  <a:srgbClr val="00B050"/>
                </a:solidFill>
                <a:ea typeface="Times New Roman" panose="02020603050405020304" pitchFamily="18" charset="0"/>
                <a:cs typeface="Arial" panose="020B0604020202020204" pitchFamily="34" charset="0"/>
              </a:rPr>
              <a:t>object</a:t>
            </a:r>
            <a:r>
              <a:rPr lang="en-GB" dirty="0">
                <a:solidFill>
                  <a:prstClr val="black"/>
                </a:solidFill>
                <a:ea typeface="Times New Roman" panose="02020603050405020304" pitchFamily="18" charset="0"/>
                <a:cs typeface="Arial" panose="020B0604020202020204" pitchFamily="34" charset="0"/>
              </a:rPr>
              <a:t> is affected by the verb.</a:t>
            </a:r>
            <a:endParaRPr lang="en-GB" dirty="0"/>
          </a:p>
        </p:txBody>
      </p:sp>
    </p:spTree>
    <p:extLst>
      <p:ext uri="{BB962C8B-B14F-4D97-AF65-F5344CB8AC3E}">
        <p14:creationId xmlns:p14="http://schemas.microsoft.com/office/powerpoint/2010/main" val="1319786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1+#ppt_w/2"/>
                                          </p:val>
                                        </p:tav>
                                        <p:tav tm="100000">
                                          <p:val>
                                            <p:strVal val="#ppt_x"/>
                                          </p:val>
                                        </p:tav>
                                      </p:tavLst>
                                    </p:anim>
                                    <p:anim calcmode="lin" valueType="num">
                                      <p:cBhvr additive="base">
                                        <p:cTn id="1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1+#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7" grpId="0"/>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610" y="830492"/>
            <a:ext cx="10573555" cy="584775"/>
          </a:xfrm>
          <a:prstGeom prst="rect">
            <a:avLst/>
          </a:prstGeom>
          <a:noFill/>
        </p:spPr>
        <p:txBody>
          <a:bodyPr wrap="square" rtlCol="0">
            <a:spAutoFit/>
          </a:bodyPr>
          <a:lstStyle/>
          <a:p>
            <a:pPr algn="ctr"/>
            <a:r>
              <a:rPr lang="en-GB" sz="3200" b="1" dirty="0"/>
              <a:t>Parts of a Clause </a:t>
            </a: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a:extLst>
              <a:ext uri="{FF2B5EF4-FFF2-40B4-BE49-F238E27FC236}">
                <a16:creationId xmlns:a16="http://schemas.microsoft.com/office/drawing/2014/main" id="{7B1625E3-D9F4-438E-854D-4904E53F9CB5}"/>
              </a:ext>
            </a:extLst>
          </p:cNvPr>
          <p:cNvSpPr/>
          <p:nvPr/>
        </p:nvSpPr>
        <p:spPr>
          <a:xfrm>
            <a:off x="10607729" y="6504993"/>
            <a:ext cx="1518364"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1</a:t>
            </a:r>
            <a:endParaRPr lang="en-GB" sz="1000" dirty="0"/>
          </a:p>
        </p:txBody>
      </p:sp>
      <p:sp>
        <p:nvSpPr>
          <p:cNvPr id="15" name="Rectangle 14">
            <a:extLst>
              <a:ext uri="{FF2B5EF4-FFF2-40B4-BE49-F238E27FC236}">
                <a16:creationId xmlns:a16="http://schemas.microsoft.com/office/drawing/2014/main" id="{E13B2DC7-66B9-464C-8917-94776208C2BA}"/>
              </a:ext>
            </a:extLst>
          </p:cNvPr>
          <p:cNvSpPr/>
          <p:nvPr/>
        </p:nvSpPr>
        <p:spPr>
          <a:xfrm>
            <a:off x="8416574" y="584436"/>
            <a:ext cx="3046603" cy="461665"/>
          </a:xfrm>
          <a:prstGeom prst="rect">
            <a:avLst/>
          </a:prstGeom>
          <a:solidFill>
            <a:schemeClr val="bg1">
              <a:lumMod val="85000"/>
            </a:schemeClr>
          </a:solidFill>
        </p:spPr>
        <p:txBody>
          <a:bodyPr wrap="none">
            <a:spAutoFit/>
          </a:bodyPr>
          <a:lstStyle/>
          <a:p>
            <a:r>
              <a:rPr lang="en-GB" sz="2400" cap="all" dirty="0">
                <a:solidFill>
                  <a:srgbClr val="FF0000"/>
                </a:solidFill>
              </a:rPr>
              <a:t>subject</a:t>
            </a:r>
            <a:r>
              <a:rPr lang="en-GB" sz="2400" cap="all" dirty="0">
                <a:solidFill>
                  <a:schemeClr val="accent5">
                    <a:lumMod val="75000"/>
                  </a:schemeClr>
                </a:solidFill>
              </a:rPr>
              <a:t> </a:t>
            </a:r>
            <a:r>
              <a:rPr lang="en-GB" sz="2400" cap="all" dirty="0">
                <a:solidFill>
                  <a:srgbClr val="0000FF"/>
                </a:solidFill>
              </a:rPr>
              <a:t>verb</a:t>
            </a:r>
            <a:r>
              <a:rPr lang="en-GB" sz="2400" cap="all" dirty="0">
                <a:solidFill>
                  <a:schemeClr val="accent5">
                    <a:lumMod val="75000"/>
                  </a:schemeClr>
                </a:solidFill>
              </a:rPr>
              <a:t> </a:t>
            </a:r>
            <a:r>
              <a:rPr lang="en-GB" sz="2400" cap="all" dirty="0">
                <a:solidFill>
                  <a:srgbClr val="00B050"/>
                </a:solidFill>
              </a:rPr>
              <a:t>object</a:t>
            </a:r>
            <a:r>
              <a:rPr lang="en-GB" sz="2400" cap="all" dirty="0">
                <a:solidFill>
                  <a:schemeClr val="accent5">
                    <a:lumMod val="75000"/>
                  </a:schemeClr>
                </a:solidFill>
              </a:rPr>
              <a:t> </a:t>
            </a:r>
            <a:endParaRPr lang="en-GB" sz="2400" cap="all" dirty="0"/>
          </a:p>
        </p:txBody>
      </p:sp>
      <p:pic>
        <p:nvPicPr>
          <p:cNvPr id="16" name="Picture 15" descr="A drawing of a cartoon character&#10;&#10;Description generated with high confidence">
            <a:extLst>
              <a:ext uri="{FF2B5EF4-FFF2-40B4-BE49-F238E27FC236}">
                <a16:creationId xmlns:a16="http://schemas.microsoft.com/office/drawing/2014/main" id="{51A32950-CC4D-4CB9-AD38-79D47649DB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3999" y="3564163"/>
            <a:ext cx="1031873" cy="1601994"/>
          </a:xfrm>
          <a:prstGeom prst="rect">
            <a:avLst/>
          </a:prstGeom>
        </p:spPr>
      </p:pic>
      <p:sp>
        <p:nvSpPr>
          <p:cNvPr id="17" name="Speech Bubble: Rectangle with Corners Rounded 16">
            <a:extLst>
              <a:ext uri="{FF2B5EF4-FFF2-40B4-BE49-F238E27FC236}">
                <a16:creationId xmlns:a16="http://schemas.microsoft.com/office/drawing/2014/main" id="{1D229A43-BDAF-4C02-B70F-4EB607BEE6A2}"/>
              </a:ext>
            </a:extLst>
          </p:cNvPr>
          <p:cNvSpPr/>
          <p:nvPr/>
        </p:nvSpPr>
        <p:spPr>
          <a:xfrm>
            <a:off x="9268567" y="2050026"/>
            <a:ext cx="2194610" cy="1325540"/>
          </a:xfrm>
          <a:prstGeom prst="wedgeRoundRectCallout">
            <a:avLst>
              <a:gd name="adj1" fmla="val 4118"/>
              <a:gd name="adj2" fmla="val 731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prstClr val="black"/>
                </a:solidFill>
                <a:ea typeface="Times New Roman" panose="02020603050405020304" pitchFamily="18" charset="0"/>
                <a:cs typeface="Arial" panose="020B0604020202020204" pitchFamily="34" charset="0"/>
              </a:rPr>
              <a:t>Can you spot the subject, verb and object in each of these clauses?</a:t>
            </a:r>
            <a:endParaRPr lang="en-GB" dirty="0"/>
          </a:p>
        </p:txBody>
      </p:sp>
      <p:sp>
        <p:nvSpPr>
          <p:cNvPr id="18" name="TextBox 17">
            <a:extLst>
              <a:ext uri="{FF2B5EF4-FFF2-40B4-BE49-F238E27FC236}">
                <a16:creationId xmlns:a16="http://schemas.microsoft.com/office/drawing/2014/main" id="{F4BA8314-7A20-4A36-B020-F35885DC9EA5}"/>
              </a:ext>
            </a:extLst>
          </p:cNvPr>
          <p:cNvSpPr txBox="1"/>
          <p:nvPr/>
        </p:nvSpPr>
        <p:spPr>
          <a:xfrm>
            <a:off x="900128" y="1584134"/>
            <a:ext cx="6908011" cy="2862322"/>
          </a:xfrm>
          <a:prstGeom prst="rect">
            <a:avLst/>
          </a:prstGeom>
          <a:noFill/>
        </p:spPr>
        <p:txBody>
          <a:bodyPr wrap="square" rtlCol="0">
            <a:spAutoFit/>
          </a:bodyPr>
          <a:lstStyle/>
          <a:p>
            <a:pPr>
              <a:lnSpc>
                <a:spcPct val="150000"/>
              </a:lnSpc>
            </a:pPr>
            <a:r>
              <a:rPr lang="en-GB" sz="2400" i="1" dirty="0">
                <a:latin typeface="+mj-lt"/>
              </a:rPr>
              <a:t>Dudley opened the door.</a:t>
            </a:r>
          </a:p>
          <a:p>
            <a:pPr>
              <a:lnSpc>
                <a:spcPct val="150000"/>
              </a:lnSpc>
            </a:pPr>
            <a:r>
              <a:rPr lang="en-GB" sz="2400" i="1" dirty="0">
                <a:latin typeface="+mj-lt"/>
              </a:rPr>
              <a:t>He wore orange knickerbockers.</a:t>
            </a:r>
          </a:p>
          <a:p>
            <a:pPr>
              <a:lnSpc>
                <a:spcPct val="150000"/>
              </a:lnSpc>
            </a:pPr>
            <a:r>
              <a:rPr lang="en-GB" sz="2400" i="1" dirty="0">
                <a:latin typeface="+mj-lt"/>
              </a:rPr>
              <a:t>Aunt Petunia dried a tear.</a:t>
            </a:r>
          </a:p>
          <a:p>
            <a:pPr>
              <a:lnSpc>
                <a:spcPct val="150000"/>
              </a:lnSpc>
            </a:pPr>
            <a:r>
              <a:rPr lang="en-GB" sz="2400" i="1" dirty="0">
                <a:latin typeface="+mj-lt"/>
              </a:rPr>
              <a:t>Uncle Vernon nodded his head.</a:t>
            </a:r>
          </a:p>
          <a:p>
            <a:pPr>
              <a:lnSpc>
                <a:spcPct val="150000"/>
              </a:lnSpc>
            </a:pPr>
            <a:r>
              <a:rPr lang="en-GB" sz="2400" i="1" dirty="0">
                <a:latin typeface="+mj-lt"/>
              </a:rPr>
              <a:t>Harry sniggered.</a:t>
            </a:r>
          </a:p>
        </p:txBody>
      </p:sp>
      <p:sp>
        <p:nvSpPr>
          <p:cNvPr id="19" name="Rounded Rectangular Callout 2">
            <a:extLst>
              <a:ext uri="{FF2B5EF4-FFF2-40B4-BE49-F238E27FC236}">
                <a16:creationId xmlns:a16="http://schemas.microsoft.com/office/drawing/2014/main" id="{00DDDBF4-EE13-4F8C-B43F-7B86AA8EA4BC}"/>
              </a:ext>
            </a:extLst>
          </p:cNvPr>
          <p:cNvSpPr/>
          <p:nvPr/>
        </p:nvSpPr>
        <p:spPr>
          <a:xfrm>
            <a:off x="10076492" y="1166303"/>
            <a:ext cx="1386685"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ysClr val="windowText" lastClr="000000"/>
                </a:solidFill>
              </a:rPr>
              <a:t>ANSWERS</a:t>
            </a:r>
          </a:p>
        </p:txBody>
      </p:sp>
      <p:cxnSp>
        <p:nvCxnSpPr>
          <p:cNvPr id="4" name="Straight Connector 3">
            <a:extLst>
              <a:ext uri="{FF2B5EF4-FFF2-40B4-BE49-F238E27FC236}">
                <a16:creationId xmlns:a16="http://schemas.microsoft.com/office/drawing/2014/main" id="{AF1F7C67-68CB-4E36-B4D3-5992D4FF561E}"/>
              </a:ext>
            </a:extLst>
          </p:cNvPr>
          <p:cNvCxnSpPr>
            <a:cxnSpLocks/>
          </p:cNvCxnSpPr>
          <p:nvPr/>
        </p:nvCxnSpPr>
        <p:spPr>
          <a:xfrm>
            <a:off x="989695" y="2116836"/>
            <a:ext cx="772404" cy="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9AC46999-EBE1-4903-8452-94F49B2DC892}"/>
              </a:ext>
            </a:extLst>
          </p:cNvPr>
          <p:cNvCxnSpPr>
            <a:cxnSpLocks/>
          </p:cNvCxnSpPr>
          <p:nvPr/>
        </p:nvCxnSpPr>
        <p:spPr>
          <a:xfrm>
            <a:off x="989695" y="2644410"/>
            <a:ext cx="258539" cy="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6625EC15-7CCA-4C70-8FC4-E90C8B2F6F77}"/>
              </a:ext>
            </a:extLst>
          </p:cNvPr>
          <p:cNvCxnSpPr>
            <a:cxnSpLocks/>
          </p:cNvCxnSpPr>
          <p:nvPr/>
        </p:nvCxnSpPr>
        <p:spPr>
          <a:xfrm>
            <a:off x="989695" y="3183636"/>
            <a:ext cx="1573991" cy="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1D9D6A8-42B0-488A-B80B-0C495427A009}"/>
              </a:ext>
            </a:extLst>
          </p:cNvPr>
          <p:cNvCxnSpPr>
            <a:cxnSpLocks/>
          </p:cNvCxnSpPr>
          <p:nvPr/>
        </p:nvCxnSpPr>
        <p:spPr>
          <a:xfrm>
            <a:off x="989695" y="3745109"/>
            <a:ext cx="1573991" cy="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72C3D34-9624-4BDB-9D21-27247D2FCBBC}"/>
              </a:ext>
            </a:extLst>
          </p:cNvPr>
          <p:cNvCxnSpPr>
            <a:cxnSpLocks/>
          </p:cNvCxnSpPr>
          <p:nvPr/>
        </p:nvCxnSpPr>
        <p:spPr>
          <a:xfrm>
            <a:off x="989695" y="4291140"/>
            <a:ext cx="659591" cy="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C4AEE212-F7EF-4B34-B1F9-54AAFACEB063}"/>
              </a:ext>
            </a:extLst>
          </p:cNvPr>
          <p:cNvCxnSpPr>
            <a:cxnSpLocks/>
          </p:cNvCxnSpPr>
          <p:nvPr/>
        </p:nvCxnSpPr>
        <p:spPr>
          <a:xfrm>
            <a:off x="1928157" y="2116836"/>
            <a:ext cx="782959" cy="0"/>
          </a:xfrm>
          <a:prstGeom prst="line">
            <a:avLst/>
          </a:prstGeom>
          <a:ln w="28575">
            <a:solidFill>
              <a:srgbClr val="0000FF"/>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4AC91921-FB60-4622-B612-C48241810561}"/>
              </a:ext>
            </a:extLst>
          </p:cNvPr>
          <p:cNvCxnSpPr>
            <a:cxnSpLocks/>
          </p:cNvCxnSpPr>
          <p:nvPr/>
        </p:nvCxnSpPr>
        <p:spPr>
          <a:xfrm>
            <a:off x="1380859" y="2644410"/>
            <a:ext cx="547298" cy="0"/>
          </a:xfrm>
          <a:prstGeom prst="line">
            <a:avLst/>
          </a:prstGeom>
          <a:ln w="28575">
            <a:solidFill>
              <a:srgbClr val="0000FF"/>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56085D3A-064C-419B-B77E-4EF3F445603D}"/>
              </a:ext>
            </a:extLst>
          </p:cNvPr>
          <p:cNvCxnSpPr>
            <a:cxnSpLocks/>
          </p:cNvCxnSpPr>
          <p:nvPr/>
        </p:nvCxnSpPr>
        <p:spPr>
          <a:xfrm>
            <a:off x="2563686" y="3183636"/>
            <a:ext cx="673769" cy="0"/>
          </a:xfrm>
          <a:prstGeom prst="line">
            <a:avLst/>
          </a:prstGeom>
          <a:ln w="28575">
            <a:solidFill>
              <a:srgbClr val="0000FF"/>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2E80E3C1-01D5-4B03-A1D6-CE3269A75315}"/>
              </a:ext>
            </a:extLst>
          </p:cNvPr>
          <p:cNvCxnSpPr>
            <a:cxnSpLocks/>
          </p:cNvCxnSpPr>
          <p:nvPr/>
        </p:nvCxnSpPr>
        <p:spPr>
          <a:xfrm>
            <a:off x="2711116" y="3745109"/>
            <a:ext cx="828000" cy="0"/>
          </a:xfrm>
          <a:prstGeom prst="line">
            <a:avLst/>
          </a:prstGeom>
          <a:ln w="28575">
            <a:solidFill>
              <a:srgbClr val="0000FF"/>
            </a:solidFill>
          </a:ln>
        </p:spPr>
        <p:style>
          <a:lnRef idx="1">
            <a:schemeClr val="accent2"/>
          </a:lnRef>
          <a:fillRef idx="0">
            <a:schemeClr val="accent2"/>
          </a:fillRef>
          <a:effectRef idx="0">
            <a:schemeClr val="accent2"/>
          </a:effectRef>
          <a:fontRef idx="minor">
            <a:schemeClr val="tx1"/>
          </a:fontRef>
        </p:style>
      </p:cxnSp>
      <p:cxnSp>
        <p:nvCxnSpPr>
          <p:cNvPr id="39" name="Straight Connector 38">
            <a:extLst>
              <a:ext uri="{FF2B5EF4-FFF2-40B4-BE49-F238E27FC236}">
                <a16:creationId xmlns:a16="http://schemas.microsoft.com/office/drawing/2014/main" id="{A061DECA-5121-46EC-9957-DB2157311A44}"/>
              </a:ext>
            </a:extLst>
          </p:cNvPr>
          <p:cNvCxnSpPr>
            <a:cxnSpLocks/>
          </p:cNvCxnSpPr>
          <p:nvPr/>
        </p:nvCxnSpPr>
        <p:spPr>
          <a:xfrm>
            <a:off x="1783778" y="4276493"/>
            <a:ext cx="1100751" cy="14647"/>
          </a:xfrm>
          <a:prstGeom prst="line">
            <a:avLst/>
          </a:prstGeom>
          <a:ln w="28575">
            <a:solidFill>
              <a:srgbClr val="0000FF"/>
            </a:solidFill>
          </a:ln>
        </p:spPr>
        <p:style>
          <a:lnRef idx="1">
            <a:schemeClr val="accent2"/>
          </a:lnRef>
          <a:fillRef idx="0">
            <a:schemeClr val="accent2"/>
          </a:fillRef>
          <a:effectRef idx="0">
            <a:schemeClr val="accent2"/>
          </a:effectRef>
          <a:fontRef idx="minor">
            <a:schemeClr val="tx1"/>
          </a:fontRef>
        </p:style>
      </p:cxnSp>
      <p:cxnSp>
        <p:nvCxnSpPr>
          <p:cNvPr id="41" name="Straight Connector 40">
            <a:extLst>
              <a:ext uri="{FF2B5EF4-FFF2-40B4-BE49-F238E27FC236}">
                <a16:creationId xmlns:a16="http://schemas.microsoft.com/office/drawing/2014/main" id="{9E58642B-10F7-480A-B18C-73840B7AE46F}"/>
              </a:ext>
            </a:extLst>
          </p:cNvPr>
          <p:cNvCxnSpPr>
            <a:cxnSpLocks/>
          </p:cNvCxnSpPr>
          <p:nvPr/>
        </p:nvCxnSpPr>
        <p:spPr>
          <a:xfrm>
            <a:off x="2863716" y="2116836"/>
            <a:ext cx="1021577" cy="0"/>
          </a:xfrm>
          <a:prstGeom prst="line">
            <a:avLst/>
          </a:prstGeom>
          <a:ln w="28575">
            <a:solidFill>
              <a:srgbClr val="00B050"/>
            </a:solidFill>
          </a:ln>
        </p:spPr>
        <p:style>
          <a:lnRef idx="1">
            <a:schemeClr val="accent2"/>
          </a:lnRef>
          <a:fillRef idx="0">
            <a:schemeClr val="accent2"/>
          </a:fillRef>
          <a:effectRef idx="0">
            <a:schemeClr val="accent2"/>
          </a:effectRef>
          <a:fontRef idx="minor">
            <a:schemeClr val="tx1"/>
          </a:fontRef>
        </p:style>
      </p:cxnSp>
      <p:cxnSp>
        <p:nvCxnSpPr>
          <p:cNvPr id="43" name="Straight Connector 42">
            <a:extLst>
              <a:ext uri="{FF2B5EF4-FFF2-40B4-BE49-F238E27FC236}">
                <a16:creationId xmlns:a16="http://schemas.microsoft.com/office/drawing/2014/main" id="{C1188B37-18A6-4CC8-90ED-04F23A178D64}"/>
              </a:ext>
            </a:extLst>
          </p:cNvPr>
          <p:cNvCxnSpPr>
            <a:cxnSpLocks/>
          </p:cNvCxnSpPr>
          <p:nvPr/>
        </p:nvCxnSpPr>
        <p:spPr>
          <a:xfrm>
            <a:off x="2122098" y="2658457"/>
            <a:ext cx="2639357" cy="0"/>
          </a:xfrm>
          <a:prstGeom prst="line">
            <a:avLst/>
          </a:prstGeom>
          <a:ln w="28575">
            <a:solidFill>
              <a:srgbClr val="00B050"/>
            </a:solidFill>
          </a:ln>
        </p:spPr>
        <p:style>
          <a:lnRef idx="1">
            <a:schemeClr val="accent2"/>
          </a:lnRef>
          <a:fillRef idx="0">
            <a:schemeClr val="accent2"/>
          </a:fillRef>
          <a:effectRef idx="0">
            <a:schemeClr val="accent2"/>
          </a:effectRef>
          <a:fontRef idx="minor">
            <a:schemeClr val="tx1"/>
          </a:fontRef>
        </p:style>
      </p:cxnSp>
      <p:cxnSp>
        <p:nvCxnSpPr>
          <p:cNvPr id="46" name="Straight Connector 45">
            <a:extLst>
              <a:ext uri="{FF2B5EF4-FFF2-40B4-BE49-F238E27FC236}">
                <a16:creationId xmlns:a16="http://schemas.microsoft.com/office/drawing/2014/main" id="{FD8E9E2A-CF26-48A5-9284-10EF08E96862}"/>
              </a:ext>
            </a:extLst>
          </p:cNvPr>
          <p:cNvCxnSpPr>
            <a:cxnSpLocks/>
          </p:cNvCxnSpPr>
          <p:nvPr/>
        </p:nvCxnSpPr>
        <p:spPr>
          <a:xfrm>
            <a:off x="3293041" y="3181550"/>
            <a:ext cx="739783" cy="0"/>
          </a:xfrm>
          <a:prstGeom prst="line">
            <a:avLst/>
          </a:prstGeom>
          <a:ln w="28575">
            <a:solidFill>
              <a:srgbClr val="00B050"/>
            </a:solidFill>
          </a:ln>
        </p:spPr>
        <p:style>
          <a:lnRef idx="1">
            <a:schemeClr val="accent2"/>
          </a:lnRef>
          <a:fillRef idx="0">
            <a:schemeClr val="accent2"/>
          </a:fillRef>
          <a:effectRef idx="0">
            <a:schemeClr val="accent2"/>
          </a:effectRef>
          <a:fontRef idx="minor">
            <a:schemeClr val="tx1"/>
          </a:fontRef>
        </p:style>
      </p:cxnSp>
      <p:cxnSp>
        <p:nvCxnSpPr>
          <p:cNvPr id="48" name="Straight Connector 47">
            <a:extLst>
              <a:ext uri="{FF2B5EF4-FFF2-40B4-BE49-F238E27FC236}">
                <a16:creationId xmlns:a16="http://schemas.microsoft.com/office/drawing/2014/main" id="{41A32841-9AB4-4283-A0D9-34D25B7E432F}"/>
              </a:ext>
            </a:extLst>
          </p:cNvPr>
          <p:cNvCxnSpPr>
            <a:cxnSpLocks/>
          </p:cNvCxnSpPr>
          <p:nvPr/>
        </p:nvCxnSpPr>
        <p:spPr>
          <a:xfrm>
            <a:off x="3669197" y="3745109"/>
            <a:ext cx="1006245" cy="0"/>
          </a:xfrm>
          <a:prstGeom prst="line">
            <a:avLst/>
          </a:prstGeom>
          <a:ln w="28575">
            <a:solidFill>
              <a:srgbClr val="00B050"/>
            </a:solidFill>
          </a:ln>
        </p:spPr>
        <p:style>
          <a:lnRef idx="1">
            <a:schemeClr val="accent2"/>
          </a:lnRef>
          <a:fillRef idx="0">
            <a:schemeClr val="accent2"/>
          </a:fillRef>
          <a:effectRef idx="0">
            <a:schemeClr val="accent2"/>
          </a:effectRef>
          <a:fontRef idx="minor">
            <a:schemeClr val="tx1"/>
          </a:fontRef>
        </p:style>
      </p:cxnSp>
      <p:sp>
        <p:nvSpPr>
          <p:cNvPr id="50" name="Speech Bubble: Rectangle with Corners Rounded 49">
            <a:extLst>
              <a:ext uri="{FF2B5EF4-FFF2-40B4-BE49-F238E27FC236}">
                <a16:creationId xmlns:a16="http://schemas.microsoft.com/office/drawing/2014/main" id="{F57BCBEA-5A5B-4509-B50A-28C7EA2BD8C8}"/>
              </a:ext>
            </a:extLst>
          </p:cNvPr>
          <p:cNvSpPr/>
          <p:nvPr/>
        </p:nvSpPr>
        <p:spPr>
          <a:xfrm>
            <a:off x="6785811" y="4957010"/>
            <a:ext cx="2430561" cy="1094105"/>
          </a:xfrm>
          <a:prstGeom prst="wedgeRoundRectCallout">
            <a:avLst>
              <a:gd name="adj1" fmla="val 53093"/>
              <a:gd name="adj2" fmla="val -8781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prstClr val="black"/>
                </a:solidFill>
                <a:latin typeface="+mj-lt"/>
                <a:ea typeface="Times New Roman" panose="02020603050405020304" pitchFamily="18" charset="0"/>
                <a:cs typeface="Arial" panose="020B0604020202020204" pitchFamily="34" charset="0"/>
              </a:rPr>
              <a:t>The whole noun phrase can be counted as the object</a:t>
            </a:r>
          </a:p>
          <a:p>
            <a:pPr algn="ctr"/>
            <a:r>
              <a:rPr lang="en-GB" sz="1400" dirty="0">
                <a:solidFill>
                  <a:schemeClr val="tx1"/>
                </a:solidFill>
                <a:latin typeface="+mj-lt"/>
              </a:rPr>
              <a:t>‘the living room’, ‘orange knickerbockers’ etc.</a:t>
            </a:r>
          </a:p>
        </p:txBody>
      </p:sp>
      <p:grpSp>
        <p:nvGrpSpPr>
          <p:cNvPr id="51" name="Group 50">
            <a:extLst>
              <a:ext uri="{FF2B5EF4-FFF2-40B4-BE49-F238E27FC236}">
                <a16:creationId xmlns:a16="http://schemas.microsoft.com/office/drawing/2014/main" id="{EE641578-2FF2-4C88-948F-CB2C051A19F3}"/>
              </a:ext>
            </a:extLst>
          </p:cNvPr>
          <p:cNvGrpSpPr/>
          <p:nvPr/>
        </p:nvGrpSpPr>
        <p:grpSpPr>
          <a:xfrm>
            <a:off x="1346711" y="4498984"/>
            <a:ext cx="3657720" cy="1411473"/>
            <a:chOff x="895838" y="1891654"/>
            <a:chExt cx="3657720" cy="1411473"/>
          </a:xfrm>
          <a:solidFill>
            <a:schemeClr val="bg1"/>
          </a:solidFill>
        </p:grpSpPr>
        <p:sp>
          <p:nvSpPr>
            <p:cNvPr id="52" name="Rectangle 51">
              <a:extLst>
                <a:ext uri="{FF2B5EF4-FFF2-40B4-BE49-F238E27FC236}">
                  <a16:creationId xmlns:a16="http://schemas.microsoft.com/office/drawing/2014/main" id="{974FB52E-38B7-4123-A89E-752687A846FF}"/>
                </a:ext>
              </a:extLst>
            </p:cNvPr>
            <p:cNvSpPr/>
            <p:nvPr/>
          </p:nvSpPr>
          <p:spPr>
            <a:xfrm>
              <a:off x="895838" y="2933795"/>
              <a:ext cx="3657720" cy="369332"/>
            </a:xfrm>
            <a:prstGeom prst="rect">
              <a:avLst/>
            </a:prstGeom>
            <a:grpFill/>
            <a:ln>
              <a:solidFill>
                <a:schemeClr val="tx1"/>
              </a:solidFill>
            </a:ln>
          </p:spPr>
          <p:txBody>
            <a:bodyPr wrap="square">
              <a:spAutoFit/>
            </a:bodyPr>
            <a:lstStyle/>
            <a:p>
              <a:r>
                <a:rPr lang="en-GB" dirty="0"/>
                <a:t>some clauses do not have an object</a:t>
              </a:r>
            </a:p>
          </p:txBody>
        </p:sp>
        <p:cxnSp>
          <p:nvCxnSpPr>
            <p:cNvPr id="53" name="Straight Connector 52">
              <a:extLst>
                <a:ext uri="{FF2B5EF4-FFF2-40B4-BE49-F238E27FC236}">
                  <a16:creationId xmlns:a16="http://schemas.microsoft.com/office/drawing/2014/main" id="{D253F433-EA62-4267-AC3A-482F0457825A}"/>
                </a:ext>
              </a:extLst>
            </p:cNvPr>
            <p:cNvCxnSpPr>
              <a:cxnSpLocks/>
            </p:cNvCxnSpPr>
            <p:nvPr/>
          </p:nvCxnSpPr>
          <p:spPr>
            <a:xfrm flipH="1" flipV="1">
              <a:off x="2112813" y="1891654"/>
              <a:ext cx="942648" cy="1005078"/>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83098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ppt_x"/>
                                          </p:val>
                                        </p:tav>
                                        <p:tav tm="100000">
                                          <p:val>
                                            <p:strVal val="#ppt_x"/>
                                          </p:val>
                                        </p:tav>
                                      </p:tavLst>
                                    </p:anim>
                                    <p:anim calcmode="lin" valueType="num">
                                      <p:cBhvr additive="base">
                                        <p:cTn id="4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fill="hold"/>
                                        <p:tgtEl>
                                          <p:spTgt spid="23"/>
                                        </p:tgtEl>
                                        <p:attrNameLst>
                                          <p:attrName>ppt_x</p:attrName>
                                        </p:attrNameLst>
                                      </p:cBhvr>
                                      <p:tavLst>
                                        <p:tav tm="0">
                                          <p:val>
                                            <p:strVal val="#ppt_x"/>
                                          </p:val>
                                        </p:tav>
                                        <p:tav tm="100000">
                                          <p:val>
                                            <p:strVal val="#ppt_x"/>
                                          </p:val>
                                        </p:tav>
                                      </p:tavLst>
                                    </p:anim>
                                    <p:anim calcmode="lin" valueType="num">
                                      <p:cBhvr additive="base">
                                        <p:cTn id="5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fill="hold"/>
                                        <p:tgtEl>
                                          <p:spTgt spid="25"/>
                                        </p:tgtEl>
                                        <p:attrNameLst>
                                          <p:attrName>ppt_x</p:attrName>
                                        </p:attrNameLst>
                                      </p:cBhvr>
                                      <p:tavLst>
                                        <p:tav tm="0">
                                          <p:val>
                                            <p:strVal val="#ppt_x"/>
                                          </p:val>
                                        </p:tav>
                                        <p:tav tm="100000">
                                          <p:val>
                                            <p:strVal val="#ppt_x"/>
                                          </p:val>
                                        </p:tav>
                                      </p:tavLst>
                                    </p:anim>
                                    <p:anim calcmode="lin" valueType="num">
                                      <p:cBhvr additive="base">
                                        <p:cTn id="6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additive="base">
                                        <p:cTn id="71" dur="500" fill="hold"/>
                                        <p:tgtEl>
                                          <p:spTgt spid="29"/>
                                        </p:tgtEl>
                                        <p:attrNameLst>
                                          <p:attrName>ppt_x</p:attrName>
                                        </p:attrNameLst>
                                      </p:cBhvr>
                                      <p:tavLst>
                                        <p:tav tm="0">
                                          <p:val>
                                            <p:strVal val="#ppt_x"/>
                                          </p:val>
                                        </p:tav>
                                        <p:tav tm="100000">
                                          <p:val>
                                            <p:strVal val="#ppt_x"/>
                                          </p:val>
                                        </p:tav>
                                      </p:tavLst>
                                    </p:anim>
                                    <p:anim calcmode="lin" valueType="num">
                                      <p:cBhvr additive="base">
                                        <p:cTn id="7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additive="base">
                                        <p:cTn id="83" dur="500" fill="hold"/>
                                        <p:tgtEl>
                                          <p:spTgt spid="35"/>
                                        </p:tgtEl>
                                        <p:attrNameLst>
                                          <p:attrName>ppt_x</p:attrName>
                                        </p:attrNameLst>
                                      </p:cBhvr>
                                      <p:tavLst>
                                        <p:tav tm="0">
                                          <p:val>
                                            <p:strVal val="#ppt_x"/>
                                          </p:val>
                                        </p:tav>
                                        <p:tav tm="100000">
                                          <p:val>
                                            <p:strVal val="#ppt_x"/>
                                          </p:val>
                                        </p:tav>
                                      </p:tavLst>
                                    </p:anim>
                                    <p:anim calcmode="lin" valueType="num">
                                      <p:cBhvr additive="base">
                                        <p:cTn id="8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cBhvr additive="base">
                                        <p:cTn id="89" dur="500" fill="hold"/>
                                        <p:tgtEl>
                                          <p:spTgt spid="39"/>
                                        </p:tgtEl>
                                        <p:attrNameLst>
                                          <p:attrName>ppt_x</p:attrName>
                                        </p:attrNameLst>
                                      </p:cBhvr>
                                      <p:tavLst>
                                        <p:tav tm="0">
                                          <p:val>
                                            <p:strVal val="#ppt_x"/>
                                          </p:val>
                                        </p:tav>
                                        <p:tav tm="100000">
                                          <p:val>
                                            <p:strVal val="#ppt_x"/>
                                          </p:val>
                                        </p:tav>
                                      </p:tavLst>
                                    </p:anim>
                                    <p:anim calcmode="lin" valueType="num">
                                      <p:cBhvr additive="base">
                                        <p:cTn id="90"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nodeType="clickEffect">
                                  <p:stCondLst>
                                    <p:cond delay="0"/>
                                  </p:stCondLst>
                                  <p:childTnLst>
                                    <p:set>
                                      <p:cBhvr>
                                        <p:cTn id="94" dur="1" fill="hold">
                                          <p:stCondLst>
                                            <p:cond delay="0"/>
                                          </p:stCondLst>
                                        </p:cTn>
                                        <p:tgtEl>
                                          <p:spTgt spid="41"/>
                                        </p:tgtEl>
                                        <p:attrNameLst>
                                          <p:attrName>style.visibility</p:attrName>
                                        </p:attrNameLst>
                                      </p:cBhvr>
                                      <p:to>
                                        <p:strVal val="visible"/>
                                      </p:to>
                                    </p:set>
                                    <p:anim calcmode="lin" valueType="num">
                                      <p:cBhvr additive="base">
                                        <p:cTn id="95" dur="500" fill="hold"/>
                                        <p:tgtEl>
                                          <p:spTgt spid="41"/>
                                        </p:tgtEl>
                                        <p:attrNameLst>
                                          <p:attrName>ppt_x</p:attrName>
                                        </p:attrNameLst>
                                      </p:cBhvr>
                                      <p:tavLst>
                                        <p:tav tm="0">
                                          <p:val>
                                            <p:strVal val="#ppt_x"/>
                                          </p:val>
                                        </p:tav>
                                        <p:tav tm="100000">
                                          <p:val>
                                            <p:strVal val="#ppt_x"/>
                                          </p:val>
                                        </p:tav>
                                      </p:tavLst>
                                    </p:anim>
                                    <p:anim calcmode="lin" valueType="num">
                                      <p:cBhvr additive="base">
                                        <p:cTn id="96"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43"/>
                                        </p:tgtEl>
                                        <p:attrNameLst>
                                          <p:attrName>style.visibility</p:attrName>
                                        </p:attrNameLst>
                                      </p:cBhvr>
                                      <p:to>
                                        <p:strVal val="visible"/>
                                      </p:to>
                                    </p:set>
                                    <p:anim calcmode="lin" valueType="num">
                                      <p:cBhvr additive="base">
                                        <p:cTn id="101" dur="500" fill="hold"/>
                                        <p:tgtEl>
                                          <p:spTgt spid="43"/>
                                        </p:tgtEl>
                                        <p:attrNameLst>
                                          <p:attrName>ppt_x</p:attrName>
                                        </p:attrNameLst>
                                      </p:cBhvr>
                                      <p:tavLst>
                                        <p:tav tm="0">
                                          <p:val>
                                            <p:strVal val="#ppt_x"/>
                                          </p:val>
                                        </p:tav>
                                        <p:tav tm="100000">
                                          <p:val>
                                            <p:strVal val="#ppt_x"/>
                                          </p:val>
                                        </p:tav>
                                      </p:tavLst>
                                    </p:anim>
                                    <p:anim calcmode="lin" valueType="num">
                                      <p:cBhvr additive="base">
                                        <p:cTn id="102"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46"/>
                                        </p:tgtEl>
                                        <p:attrNameLst>
                                          <p:attrName>style.visibility</p:attrName>
                                        </p:attrNameLst>
                                      </p:cBhvr>
                                      <p:to>
                                        <p:strVal val="visible"/>
                                      </p:to>
                                    </p:set>
                                    <p:anim calcmode="lin" valueType="num">
                                      <p:cBhvr additive="base">
                                        <p:cTn id="107" dur="500" fill="hold"/>
                                        <p:tgtEl>
                                          <p:spTgt spid="46"/>
                                        </p:tgtEl>
                                        <p:attrNameLst>
                                          <p:attrName>ppt_x</p:attrName>
                                        </p:attrNameLst>
                                      </p:cBhvr>
                                      <p:tavLst>
                                        <p:tav tm="0">
                                          <p:val>
                                            <p:strVal val="#ppt_x"/>
                                          </p:val>
                                        </p:tav>
                                        <p:tav tm="100000">
                                          <p:val>
                                            <p:strVal val="#ppt_x"/>
                                          </p:val>
                                        </p:tav>
                                      </p:tavLst>
                                    </p:anim>
                                    <p:anim calcmode="lin" valueType="num">
                                      <p:cBhvr additive="base">
                                        <p:cTn id="10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48"/>
                                        </p:tgtEl>
                                        <p:attrNameLst>
                                          <p:attrName>style.visibility</p:attrName>
                                        </p:attrNameLst>
                                      </p:cBhvr>
                                      <p:to>
                                        <p:strVal val="visible"/>
                                      </p:to>
                                    </p:set>
                                    <p:anim calcmode="lin" valueType="num">
                                      <p:cBhvr additive="base">
                                        <p:cTn id="113" dur="500" fill="hold"/>
                                        <p:tgtEl>
                                          <p:spTgt spid="48"/>
                                        </p:tgtEl>
                                        <p:attrNameLst>
                                          <p:attrName>ppt_x</p:attrName>
                                        </p:attrNameLst>
                                      </p:cBhvr>
                                      <p:tavLst>
                                        <p:tav tm="0">
                                          <p:val>
                                            <p:strVal val="#ppt_x"/>
                                          </p:val>
                                        </p:tav>
                                        <p:tav tm="100000">
                                          <p:val>
                                            <p:strVal val="#ppt_x"/>
                                          </p:val>
                                        </p:tav>
                                      </p:tavLst>
                                    </p:anim>
                                    <p:anim calcmode="lin" valueType="num">
                                      <p:cBhvr additive="base">
                                        <p:cTn id="114"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nodeType="clickEffect">
                                  <p:stCondLst>
                                    <p:cond delay="0"/>
                                  </p:stCondLst>
                                  <p:childTnLst>
                                    <p:set>
                                      <p:cBhvr>
                                        <p:cTn id="118" dur="1" fill="hold">
                                          <p:stCondLst>
                                            <p:cond delay="0"/>
                                          </p:stCondLst>
                                        </p:cTn>
                                        <p:tgtEl>
                                          <p:spTgt spid="51"/>
                                        </p:tgtEl>
                                        <p:attrNameLst>
                                          <p:attrName>style.visibility</p:attrName>
                                        </p:attrNameLst>
                                      </p:cBhvr>
                                      <p:to>
                                        <p:strVal val="visible"/>
                                      </p:to>
                                    </p:set>
                                    <p:animEffect transition="in" filter="fade">
                                      <p:cBhvr>
                                        <p:cTn id="119" dur="500"/>
                                        <p:tgtEl>
                                          <p:spTgt spid="51"/>
                                        </p:tgtEl>
                                      </p:cBhvr>
                                    </p:animEffect>
                                  </p:childTnLst>
                                </p:cTn>
                              </p:par>
                            </p:childTnLst>
                          </p:cTn>
                        </p:par>
                      </p:childTnLst>
                    </p:cTn>
                  </p:par>
                  <p:par>
                    <p:cTn id="120" fill="hold">
                      <p:stCondLst>
                        <p:cond delay="indefinite"/>
                      </p:stCondLst>
                      <p:childTnLst>
                        <p:par>
                          <p:cTn id="121" fill="hold">
                            <p:stCondLst>
                              <p:cond delay="0"/>
                            </p:stCondLst>
                            <p:childTnLst>
                              <p:par>
                                <p:cTn id="122" presetID="1" presetClass="entr" presetSubtype="0" fill="hold" grpId="0" nodeType="clickEffect">
                                  <p:stCondLst>
                                    <p:cond delay="0"/>
                                  </p:stCondLst>
                                  <p:childTnLst>
                                    <p:set>
                                      <p:cBhvr>
                                        <p:cTn id="123"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build="p"/>
      <p:bldP spid="19" grpId="0" animBg="1"/>
      <p:bldP spid="50"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9F754E2-90F0-4406-BC4E-699C6173E2DE}"/>
</file>

<file path=customXml/itemProps2.xml><?xml version="1.0" encoding="utf-8"?>
<ds:datastoreItem xmlns:ds="http://schemas.openxmlformats.org/officeDocument/2006/customXml" ds:itemID="{6EF91B97-BADF-4825-88A6-13E6D7307885}">
  <ds:schemaRefs>
    <ds:schemaRef ds:uri="http://schemas.microsoft.com/sharepoint/v3/contenttype/forms"/>
  </ds:schemaRefs>
</ds:datastoreItem>
</file>

<file path=customXml/itemProps3.xml><?xml version="1.0" encoding="utf-8"?>
<ds:datastoreItem xmlns:ds="http://schemas.openxmlformats.org/officeDocument/2006/customXml" ds:itemID="{DD2AD9BF-DB60-490D-A1B6-ABD960C03F49}">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4400</TotalTime>
  <Words>1538</Words>
  <Application>Microsoft Office PowerPoint</Application>
  <PresentationFormat>Widescreen</PresentationFormat>
  <Paragraphs>293</Paragraphs>
  <Slides>21</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Comic Sans MS</vt:lpstr>
      <vt:lpstr>Times New Roman</vt:lpstr>
      <vt:lpstr>Office Theme</vt:lpstr>
      <vt:lpstr>Spring Revision Unit 1  Word Classes (Session 1)</vt:lpstr>
      <vt:lpstr>  Word Classes  1) Noun 2) Verb 3) Adjective 4) Adverb 5) Preposition 6) Determiner 7) Pronoun 8) Conjunction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Word Classes – Check your knowledge  1) Noun 2) Verb 3) Adjective 4) Adverb 5) Preposition 6) Determiner 7) Pronoun 8) Conjunction</vt:lpstr>
      <vt:lpstr>  Sentences and their Punctuation </vt:lpstr>
      <vt:lpstr>  Sentences </vt:lpstr>
      <vt:lpstr>  Sentences </vt:lpstr>
      <vt:lpstr>  Sentences and their Punctuation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Pronouns</dc:title>
  <dc:creator>Deidre Holes</dc:creator>
  <cp:lastModifiedBy>Wendy McCann</cp:lastModifiedBy>
  <cp:revision>288</cp:revision>
  <dcterms:created xsi:type="dcterms:W3CDTF">2013-08-23T07:43:20Z</dcterms:created>
  <dcterms:modified xsi:type="dcterms:W3CDTF">2021-01-05T11:07:30Z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