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8" autoAdjust="0"/>
    <p:restoredTop sz="94718" autoAdjust="0"/>
  </p:normalViewPr>
  <p:slideViewPr>
    <p:cSldViewPr>
      <p:cViewPr varScale="1">
        <p:scale>
          <a:sx n="104" d="100"/>
          <a:sy n="104" d="100"/>
        </p:scale>
        <p:origin x="51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A2AC3D-2334-4938-BED4-2923F71796C2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BB5C4-C822-43B4-AE10-53F9861A3F2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ssolv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94BBF-1259-4002-B427-966572432FD1}" type="datetimeFigureOut">
              <a:rPr lang="en-US" smtClean="0"/>
              <a:t>6/22/2020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CC6AC-F0B9-464D-B918-6F1CE608E5F9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jobs did people do in castles?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C:\Documents and Settings\edimbleby\Local Settings\Temporary Internet Files\Content.IE5\4FH14B8N\MPj0436533000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786190"/>
            <a:ext cx="7500990" cy="263712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jobs do people do today?</a:t>
            </a:r>
          </a:p>
        </p:txBody>
      </p:sp>
      <p:pic>
        <p:nvPicPr>
          <p:cNvPr id="2050" name="Picture 2" descr="C:\Documents and Settings\edimbleby\Local Settings\Temporary Internet Files\Content.IE5\VOFRF85O\MPj04394640000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785926"/>
            <a:ext cx="1991008" cy="2482849"/>
          </a:xfrm>
          <a:prstGeom prst="rect">
            <a:avLst/>
          </a:prstGeom>
          <a:noFill/>
        </p:spPr>
      </p:pic>
      <p:pic>
        <p:nvPicPr>
          <p:cNvPr id="2051" name="Picture 3" descr="C:\Documents and Settings\edimbleby\Local Settings\Temporary Internet Files\Content.IE5\MO2JDP6Q\MCj0435985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643050"/>
            <a:ext cx="2143140" cy="2375276"/>
          </a:xfrm>
          <a:prstGeom prst="rect">
            <a:avLst/>
          </a:prstGeom>
          <a:noFill/>
        </p:spPr>
      </p:pic>
      <p:pic>
        <p:nvPicPr>
          <p:cNvPr id="2052" name="Picture 4" descr="C:\Documents and Settings\edimbleby\Local Settings\Temporary Internet Files\Content.IE5\4FH14B8N\MCj0424180000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68" y="1500174"/>
            <a:ext cx="1438278" cy="2605183"/>
          </a:xfrm>
          <a:prstGeom prst="rect">
            <a:avLst/>
          </a:prstGeom>
          <a:noFill/>
        </p:spPr>
      </p:pic>
      <p:pic>
        <p:nvPicPr>
          <p:cNvPr id="2053" name="Picture 5" descr="C:\Documents and Settings\edimbleby\Local Settings\Temporary Internet Files\Content.IE5\PHTMX3BR\MCj0397460000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0" y="4929198"/>
            <a:ext cx="1826057" cy="1554480"/>
          </a:xfrm>
          <a:prstGeom prst="rect">
            <a:avLst/>
          </a:prstGeom>
          <a:noFill/>
        </p:spPr>
      </p:pic>
      <p:pic>
        <p:nvPicPr>
          <p:cNvPr id="2054" name="Picture 6" descr="C:\Documents and Settings\edimbleby\Local Settings\Temporary Internet Files\Content.IE5\SZCZJTUV\MCj0280300000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64" y="4357694"/>
            <a:ext cx="1685453" cy="2298071"/>
          </a:xfrm>
          <a:prstGeom prst="rect">
            <a:avLst/>
          </a:prstGeom>
          <a:noFill/>
        </p:spPr>
      </p:pic>
      <p:pic>
        <p:nvPicPr>
          <p:cNvPr id="2055" name="Picture 7" descr="C:\Documents and Settings\edimbleby\Local Settings\Temporary Internet Files\Content.IE5\PHTMX3BR\MCj0412020000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14744" y="4500570"/>
            <a:ext cx="1928826" cy="212935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Would these jobs have existed in castle times?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86253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GB" sz="8000" dirty="0">
                <a:solidFill>
                  <a:srgbClr val="FFFF00"/>
                </a:solidFill>
              </a:rPr>
              <a:t>Why?</a:t>
            </a:r>
          </a:p>
          <a:p>
            <a:pPr algn="ctr">
              <a:buNone/>
            </a:pPr>
            <a:r>
              <a:rPr lang="en-GB" sz="8000" dirty="0">
                <a:solidFill>
                  <a:srgbClr val="FFFF00"/>
                </a:solidFill>
              </a:rPr>
              <a:t>Why not?</a:t>
            </a:r>
          </a:p>
          <a:p>
            <a:pPr algn="ctr">
              <a:buNone/>
            </a:pPr>
            <a:endParaRPr lang="en-GB" sz="2000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GB" sz="2800" dirty="0">
                <a:solidFill>
                  <a:srgbClr val="FFC000"/>
                </a:solidFill>
              </a:rPr>
              <a:t>Today we are looking at </a:t>
            </a:r>
            <a:r>
              <a:rPr lang="en-GB" sz="2800">
                <a:solidFill>
                  <a:srgbClr val="FFC000"/>
                </a:solidFill>
              </a:rPr>
              <a:t>who lived </a:t>
            </a:r>
            <a:r>
              <a:rPr lang="en-GB" sz="2800" dirty="0">
                <a:solidFill>
                  <a:srgbClr val="FFC000"/>
                </a:solidFill>
              </a:rPr>
              <a:t>in a castle and what jobs they did…</a:t>
            </a:r>
          </a:p>
          <a:p>
            <a:pPr algn="ctr">
              <a:buNone/>
            </a:pPr>
            <a:endParaRPr lang="en-GB" sz="2800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GB" sz="5200" dirty="0">
                <a:solidFill>
                  <a:schemeClr val="accent6"/>
                </a:solidFill>
              </a:rPr>
              <a:t>Who do you think we might meet?</a:t>
            </a:r>
          </a:p>
        </p:txBody>
      </p:sp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obl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142984"/>
            <a:ext cx="2714644" cy="534024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Lucida Calligraphy" pitchFamily="66" charset="0"/>
              </a:rPr>
              <a:t>The Noble or Lord</a:t>
            </a:r>
            <a:br>
              <a:rPr lang="en-GB" dirty="0">
                <a:latin typeface="Lucida Calligraphy" pitchFamily="66" charset="0"/>
              </a:rPr>
            </a:br>
            <a:endParaRPr lang="en-GB" dirty="0">
              <a:latin typeface="Lucida Calligraphy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44" y="1428736"/>
            <a:ext cx="4857784" cy="4697427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>
                <a:latin typeface="Comic Sans MS" pitchFamily="66" charset="0"/>
              </a:rPr>
              <a:t>Lived in the castle to ensure they were protected from invader’s attack.</a:t>
            </a:r>
          </a:p>
          <a:p>
            <a:pPr lvl="0"/>
            <a:r>
              <a:rPr lang="en-GB" dirty="0">
                <a:latin typeface="Comic Sans MS" pitchFamily="66" charset="0"/>
              </a:rPr>
              <a:t>Could afford more luxurious clothes made of velvet and other soft materials</a:t>
            </a:r>
          </a:p>
          <a:p>
            <a:r>
              <a:rPr lang="en-GB" dirty="0">
                <a:latin typeface="Comic Sans MS" pitchFamily="66" charset="0"/>
              </a:rPr>
              <a:t>Eats fresh fish, and meat.</a:t>
            </a:r>
          </a:p>
          <a:p>
            <a:pPr lvl="0"/>
            <a:r>
              <a:rPr lang="en-GB" dirty="0">
                <a:latin typeface="Comic Sans MS" pitchFamily="66" charset="0"/>
              </a:rPr>
              <a:t>Played board games and told stories to entertain themselves.</a:t>
            </a:r>
          </a:p>
          <a:p>
            <a:endParaRPr lang="en-GB" dirty="0"/>
          </a:p>
        </p:txBody>
      </p:sp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ttp://www.kidsonthenet.com/castle/images/coo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85728"/>
            <a:ext cx="2714644" cy="264438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7300" b="1" dirty="0">
                <a:latin typeface="Lucida Calligraphy" pitchFamily="66" charset="0"/>
              </a:rPr>
              <a:t>Cook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6116" y="2643182"/>
            <a:ext cx="5643602" cy="4214818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Made meals for everyone in the castle</a:t>
            </a:r>
          </a:p>
          <a:p>
            <a:pPr lvl="0"/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Fruit, vegetables and herbs were grown in the kitchen’s garden.</a:t>
            </a:r>
          </a:p>
          <a:p>
            <a:pPr lvl="0"/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Meat would be stewed or roasted over the hearth fireplace</a:t>
            </a:r>
          </a:p>
          <a:p>
            <a:pPr lvl="0"/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Water for cooking had to be fetched from the well.</a:t>
            </a:r>
          </a:p>
          <a:p>
            <a:pPr lvl="0"/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The cook would often sleep on the kitchen floor with many other kitchen staff.  It was very cramped.</a:t>
            </a: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 descr="http://www.historicsaltire.com/hs/images/mofoo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428736"/>
            <a:ext cx="2895600" cy="34480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www.kidsonthenet.com/castle/images/pella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2519365" cy="250030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7300" b="1" dirty="0">
                <a:latin typeface="Lucida Calligraphy" pitchFamily="66" charset="0"/>
              </a:rPr>
              <a:t>Priest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2643182"/>
            <a:ext cx="6043626" cy="4000528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>
                <a:solidFill>
                  <a:srgbClr val="FFC000"/>
                </a:solidFill>
                <a:latin typeface="Comic Sans MS" pitchFamily="66" charset="0"/>
              </a:rPr>
              <a:t>People enjoyed singing at the church as it was one of the few kinds of entertainment.</a:t>
            </a:r>
          </a:p>
          <a:p>
            <a:pPr lvl="0"/>
            <a:r>
              <a:rPr lang="en-GB" dirty="0">
                <a:solidFill>
                  <a:srgbClr val="FFC000"/>
                </a:solidFill>
                <a:latin typeface="Comic Sans MS" pitchFamily="66" charset="0"/>
              </a:rPr>
              <a:t>Told Bible stories to the other residents</a:t>
            </a:r>
          </a:p>
          <a:p>
            <a:pPr lvl="0"/>
            <a:r>
              <a:rPr lang="en-GB" dirty="0">
                <a:solidFill>
                  <a:srgbClr val="FFC000"/>
                </a:solidFill>
                <a:latin typeface="Comic Sans MS" pitchFamily="66" charset="0"/>
              </a:rPr>
              <a:t>People came and told him what they had done wrong (their sins) in confidence.</a:t>
            </a:r>
          </a:p>
          <a:p>
            <a:endParaRPr lang="en-GB" dirty="0"/>
          </a:p>
        </p:txBody>
      </p:sp>
      <p:pic>
        <p:nvPicPr>
          <p:cNvPr id="19458" name="Picture 2" descr="Monk Bishop Pries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85728"/>
            <a:ext cx="2500330" cy="453866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www.kidsonthenet.com/castle/images/soldier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3124200" cy="2276475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7300" b="1" dirty="0">
                <a:latin typeface="Lucida Calligraphy" pitchFamily="66" charset="0"/>
              </a:rPr>
              <a:t>Soldiers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714620"/>
            <a:ext cx="5257808" cy="392909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GB" dirty="0">
                <a:latin typeface="Comic Sans MS" pitchFamily="66" charset="0"/>
              </a:rPr>
              <a:t>Protected the castle from enemy attacks.  </a:t>
            </a:r>
          </a:p>
          <a:p>
            <a:pPr lvl="0"/>
            <a:r>
              <a:rPr lang="en-GB" dirty="0">
                <a:latin typeface="Comic Sans MS" pitchFamily="66" charset="0"/>
              </a:rPr>
              <a:t>Used arrows and crossbows and longbows and threw stone missiles to crush invaders.</a:t>
            </a:r>
          </a:p>
          <a:p>
            <a:pPr lvl="0"/>
            <a:r>
              <a:rPr lang="en-GB" dirty="0">
                <a:latin typeface="Comic Sans MS" pitchFamily="66" charset="0"/>
              </a:rPr>
              <a:t>Sometimes boiling liquid was thrown onto the enemy from the castle walls</a:t>
            </a:r>
          </a:p>
          <a:p>
            <a:pPr lvl="0"/>
            <a:r>
              <a:rPr lang="en-GB" dirty="0">
                <a:latin typeface="Comic Sans MS" pitchFamily="66" charset="0"/>
              </a:rPr>
              <a:t>Guarded the castle from the gatehouse and battlements.</a:t>
            </a:r>
          </a:p>
          <a:p>
            <a:endParaRPr lang="en-GB" dirty="0"/>
          </a:p>
        </p:txBody>
      </p:sp>
      <p:pic>
        <p:nvPicPr>
          <p:cNvPr id="20482" name="Picture 2" descr="Knights and Soldiers First Crusad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1643050"/>
            <a:ext cx="3086100" cy="432435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Lucida Calligraphy" pitchFamily="66" charset="0"/>
              </a:rPr>
              <a:t>Knight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357298"/>
            <a:ext cx="4857784" cy="492922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itchFamily="66" charset="0"/>
              </a:rPr>
              <a:t>Knights were skilled horsemen and excellent soldiers. They fought for kings and Lords.</a:t>
            </a:r>
          </a:p>
          <a:p>
            <a:r>
              <a:rPr lang="en-GB" sz="2000" dirty="0">
                <a:latin typeface="Comic Sans MS" pitchFamily="66" charset="0"/>
              </a:rPr>
              <a:t>The noblemen paid the knights with land.</a:t>
            </a:r>
          </a:p>
          <a:p>
            <a:r>
              <a:rPr lang="en-GB" sz="2000" dirty="0">
                <a:latin typeface="Comic Sans MS" pitchFamily="66" charset="0"/>
              </a:rPr>
              <a:t>A knight had to train for 14 years!</a:t>
            </a:r>
          </a:p>
          <a:p>
            <a:r>
              <a:rPr lang="en-GB" sz="2000" dirty="0">
                <a:latin typeface="Comic Sans MS" pitchFamily="66" charset="0"/>
              </a:rPr>
              <a:t>He went to a lords house at 7 years old. There, he was taught how to ride and to shoot with a bow.</a:t>
            </a:r>
          </a:p>
          <a:p>
            <a:r>
              <a:rPr lang="en-GB" sz="2000" dirty="0">
                <a:latin typeface="Comic Sans MS" pitchFamily="66" charset="0"/>
              </a:rPr>
              <a:t>Then he became a squire and was taught how to fight with a sword. </a:t>
            </a:r>
          </a:p>
          <a:p>
            <a:r>
              <a:rPr lang="en-GB" sz="2000" dirty="0">
                <a:latin typeface="Comic Sans MS" pitchFamily="66" charset="0"/>
              </a:rPr>
              <a:t>A knight wore a helmet that covered his head and very heavy armour. </a:t>
            </a:r>
          </a:p>
        </p:txBody>
      </p:sp>
      <p:pic>
        <p:nvPicPr>
          <p:cNvPr id="22530" name="Picture 2" descr="http://www.english-heritage.org.uk/upload/img_400/Mounted_knight_stand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285860"/>
            <a:ext cx="3314700" cy="50006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dirty="0">
                <a:latin typeface="Lucida Calligraphy" pitchFamily="66" charset="0"/>
              </a:rPr>
              <a:t>Servant</a:t>
            </a:r>
            <a:r>
              <a:rPr lang="en-GB" dirty="0"/>
              <a:t> </a:t>
            </a:r>
            <a:r>
              <a:rPr lang="en-GB" sz="6600" dirty="0">
                <a:latin typeface="Lucida Calligraphy" pitchFamily="66" charset="0"/>
              </a:rPr>
              <a:t>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7554" y="1600200"/>
            <a:ext cx="5329246" cy="4525963"/>
          </a:xfrm>
        </p:spPr>
        <p:txBody>
          <a:bodyPr>
            <a:normAutofit lnSpcReduction="10000"/>
          </a:bodyPr>
          <a:lstStyle/>
          <a:p>
            <a:r>
              <a:rPr lang="en-GB" sz="2000" dirty="0">
                <a:latin typeface="Comic Sans MS" pitchFamily="66" charset="0"/>
              </a:rPr>
              <a:t>Servants had to sleep on the cold, stone floors.</a:t>
            </a:r>
          </a:p>
          <a:p>
            <a:r>
              <a:rPr lang="en-GB" sz="2000" dirty="0">
                <a:latin typeface="Comic Sans MS" pitchFamily="66" charset="0"/>
              </a:rPr>
              <a:t>They had to heat the water for the baths over huge fires!</a:t>
            </a:r>
          </a:p>
          <a:p>
            <a:r>
              <a:rPr lang="en-GB" sz="2000" dirty="0">
                <a:latin typeface="Comic Sans MS" pitchFamily="66" charset="0"/>
              </a:rPr>
              <a:t>There were lots of servants and they all had different jobs to do:</a:t>
            </a:r>
          </a:p>
          <a:p>
            <a:r>
              <a:rPr lang="en-GB" sz="2000" dirty="0">
                <a:latin typeface="Comic Sans MS" pitchFamily="66" charset="0"/>
              </a:rPr>
              <a:t>Sewing, laundry, for the knights, nurses who looked after the young children of the Lord and Lady.</a:t>
            </a:r>
          </a:p>
          <a:p>
            <a:r>
              <a:rPr lang="en-GB" sz="2000" dirty="0">
                <a:latin typeface="Comic Sans MS" pitchFamily="66" charset="0"/>
              </a:rPr>
              <a:t>The outside servants looked after the horses, mended the armour and weapons, looked after the garden and beekeepers who provided honey for the kitchen!</a:t>
            </a:r>
          </a:p>
        </p:txBody>
      </p:sp>
      <p:pic>
        <p:nvPicPr>
          <p:cNvPr id="23554" name="Picture 2" descr="http://muckley.us/1386/servant-table-giott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428604"/>
            <a:ext cx="2324100" cy="616744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ADA8F2B814AE4290289493AE1E2AFA" ma:contentTypeVersion="10" ma:contentTypeDescription="Create a new document." ma:contentTypeScope="" ma:versionID="60abcdaa2e58821557fb9627579cd291">
  <xsd:schema xmlns:xsd="http://www.w3.org/2001/XMLSchema" xmlns:xs="http://www.w3.org/2001/XMLSchema" xmlns:p="http://schemas.microsoft.com/office/2006/metadata/properties" xmlns:ns3="8fd7798e-f3b9-4b45-b3cd-108963f27c37" targetNamespace="http://schemas.microsoft.com/office/2006/metadata/properties" ma:root="true" ma:fieldsID="d966b0ce3a77206df5cb1dbbd31ef77e" ns3:_="">
    <xsd:import namespace="8fd7798e-f3b9-4b45-b3cd-108963f27c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d7798e-f3b9-4b45-b3cd-108963f27c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FC84F6-A368-400F-835F-D1E3609562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d7798e-f3b9-4b45-b3cd-108963f27c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7AA3B0D-E7E3-4F1A-8BFC-C437B33E8F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2DBB72F-3EE1-43A4-9C0B-484F038787F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425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Comic Sans MS</vt:lpstr>
      <vt:lpstr>Lucida Calligraphy</vt:lpstr>
      <vt:lpstr>Office Theme</vt:lpstr>
      <vt:lpstr>What jobs did people do in castles?</vt:lpstr>
      <vt:lpstr>What jobs do people do today?</vt:lpstr>
      <vt:lpstr>Would these jobs have existed in castle times? </vt:lpstr>
      <vt:lpstr>The Noble or Lord </vt:lpstr>
      <vt:lpstr>Cook </vt:lpstr>
      <vt:lpstr>Priest </vt:lpstr>
      <vt:lpstr>Soldiers </vt:lpstr>
      <vt:lpstr>Knight</vt:lpstr>
      <vt:lpstr>Servant s</vt:lpstr>
    </vt:vector>
  </TitlesOfParts>
  <Company>St Saviours C of 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jobs did people do in castles?</dc:title>
  <dc:creator>edimbleby</dc:creator>
  <cp:lastModifiedBy>Jenny Williams</cp:lastModifiedBy>
  <cp:revision>9</cp:revision>
  <dcterms:created xsi:type="dcterms:W3CDTF">2009-06-15T14:52:38Z</dcterms:created>
  <dcterms:modified xsi:type="dcterms:W3CDTF">2020-06-22T12:37:44Z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0x01010063ADA8F2B814AE4290289493AE1E2AFA</vt:lpwstr>
  </property>
</Properties>
</file>