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96" r:id="rId3"/>
    <p:sldId id="297" r:id="rId4"/>
    <p:sldId id="299" r:id="rId5"/>
    <p:sldId id="300" r:id="rId6"/>
    <p:sldId id="301" r:id="rId7"/>
    <p:sldId id="302" r:id="rId8"/>
    <p:sldId id="30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16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3" autoAdjust="0"/>
    <p:restoredTop sz="94286" autoAdjust="0"/>
  </p:normalViewPr>
  <p:slideViewPr>
    <p:cSldViewPr snapToGrid="0">
      <p:cViewPr varScale="1">
        <p:scale>
          <a:sx n="64" d="100"/>
          <a:sy n="64" d="100"/>
        </p:scale>
        <p:origin x="451" y="53"/>
      </p:cViewPr>
      <p:guideLst>
        <p:guide orient="horz" pos="3135"/>
        <p:guide pos="16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7331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276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543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367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774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085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6544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0216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8554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8140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22630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77788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11318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0368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0467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54187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607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20/01/2021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4956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microsoft.com/office/2007/relationships/media" Target="../media/media3.m4a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5.m4a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7398" y="1660771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7534" y="2777067"/>
            <a:ext cx="5503332" cy="1219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84124" y="2150745"/>
            <a:ext cx="1277620" cy="21501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CE23809-07F6-764E-B667-22D22291E8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98301" y="464938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64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2286" y="801715"/>
            <a:ext cx="1869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29242" y="295031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An </a:t>
            </a:r>
            <a:r>
              <a:rPr lang="en-GB" sz="2800" b="1" dirty="0">
                <a:solidFill>
                  <a:srgbClr val="0000FF"/>
                </a:solidFill>
                <a:latin typeface="Calibri" panose="020F0502020204030204" pitchFamily="34" charset="0"/>
              </a:rPr>
              <a:t>adverb</a:t>
            </a:r>
            <a:r>
              <a:rPr lang="en-GB" sz="2800" dirty="0">
                <a:latin typeface="Calibri" panose="020F0502020204030204" pitchFamily="34" charset="0"/>
              </a:rPr>
              <a:t> tells you more about a </a:t>
            </a:r>
            <a:r>
              <a:rPr lang="en-GB" sz="2800" b="1" dirty="0">
                <a:latin typeface="Calibri" panose="020F0502020204030204" pitchFamily="34" charset="0"/>
              </a:rPr>
              <a:t>verb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928291" y="1472550"/>
            <a:ext cx="6074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</a:rPr>
              <a:t>Verbs</a:t>
            </a:r>
            <a:r>
              <a:rPr lang="en-GB" sz="2800" dirty="0">
                <a:latin typeface="Calibri" panose="020F0502020204030204" pitchFamily="34" charset="0"/>
              </a:rPr>
              <a:t> are </a:t>
            </a:r>
            <a:r>
              <a:rPr lang="en-GB" sz="2800" b="1" dirty="0">
                <a:latin typeface="Calibri" panose="020F0502020204030204" pitchFamily="34" charset="0"/>
              </a:rPr>
              <a:t>doing</a:t>
            </a:r>
            <a:r>
              <a:rPr lang="en-GB" sz="2800" dirty="0">
                <a:latin typeface="Calibri" panose="020F0502020204030204" pitchFamily="34" charset="0"/>
              </a:rPr>
              <a:t>, </a:t>
            </a:r>
            <a:r>
              <a:rPr lang="en-GB" sz="2800" b="1" dirty="0">
                <a:latin typeface="Calibri" panose="020F0502020204030204" pitchFamily="34" charset="0"/>
              </a:rPr>
              <a:t>being</a:t>
            </a:r>
            <a:r>
              <a:rPr lang="en-GB" sz="2800" dirty="0">
                <a:latin typeface="Calibri" panose="020F0502020204030204" pitchFamily="34" charset="0"/>
              </a:rPr>
              <a:t> or </a:t>
            </a:r>
            <a:r>
              <a:rPr lang="en-GB" sz="2800" b="1" dirty="0">
                <a:latin typeface="Calibri" panose="020F0502020204030204" pitchFamily="34" charset="0"/>
              </a:rPr>
              <a:t>feeling</a:t>
            </a:r>
            <a:r>
              <a:rPr lang="en-GB" sz="2800" dirty="0">
                <a:latin typeface="Calibri" panose="020F0502020204030204" pitchFamily="34" charset="0"/>
              </a:rPr>
              <a:t> words.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3170256" y="2222731"/>
            <a:ext cx="6880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run</a:t>
            </a:r>
          </a:p>
        </p:txBody>
      </p:sp>
      <p:sp>
        <p:nvSpPr>
          <p:cNvPr id="9" name="Rectangle 8"/>
          <p:cNvSpPr/>
          <p:nvPr/>
        </p:nvSpPr>
        <p:spPr>
          <a:xfrm>
            <a:off x="4695884" y="221616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fly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77242" y="2216167"/>
            <a:ext cx="9284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think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626915" y="2200136"/>
            <a:ext cx="10278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speak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70256" y="3719355"/>
            <a:ext cx="12041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7030A0"/>
                </a:solidFill>
              </a:rPr>
              <a:t>quickly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79479" y="3728583"/>
            <a:ext cx="1302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7030A0"/>
                </a:solidFill>
              </a:rPr>
              <a:t>steadily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064393" y="3710127"/>
            <a:ext cx="14241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7030A0"/>
                </a:solidFill>
              </a:rPr>
              <a:t>carefully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800232" y="3719355"/>
            <a:ext cx="10775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7030A0"/>
                </a:solidFill>
              </a:rPr>
              <a:t>loudly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3030" y="5507060"/>
            <a:ext cx="7129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modifying one of the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with one of the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95659" y="4682659"/>
            <a:ext cx="1749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fly </a:t>
            </a:r>
            <a:r>
              <a:rPr lang="en-GB" sz="2800" dirty="0">
                <a:solidFill>
                  <a:srgbClr val="7030A0"/>
                </a:solidFill>
              </a:rPr>
              <a:t>steadily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357563" y="4684136"/>
            <a:ext cx="20297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think </a:t>
            </a:r>
            <a:r>
              <a:rPr lang="en-GB" sz="2800" dirty="0">
                <a:solidFill>
                  <a:srgbClr val="7030A0"/>
                </a:solidFill>
              </a:rPr>
              <a:t>quickly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747544" y="4682659"/>
            <a:ext cx="23491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speak </a:t>
            </a:r>
            <a:r>
              <a:rPr lang="en-GB" sz="2800" dirty="0">
                <a:solidFill>
                  <a:srgbClr val="7030A0"/>
                </a:solidFill>
              </a:rPr>
              <a:t>carefully</a:t>
            </a:r>
          </a:p>
        </p:txBody>
      </p:sp>
      <p:pic>
        <p:nvPicPr>
          <p:cNvPr id="21" name="Picture 20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-355596" y="2438400"/>
            <a:ext cx="3818464" cy="109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266257" y="3640879"/>
            <a:ext cx="1277620" cy="21501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9E523B-8194-E848-8DE3-CED6FC6DEB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66257" y="687275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FA34C8A-396F-834F-99CC-DAD8ED661FE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98722" y="19608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32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3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494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5" grpId="0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9601" y="4859868"/>
            <a:ext cx="2116666" cy="138853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142286" y="801715"/>
            <a:ext cx="1869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961508" y="2679384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They can </a:t>
            </a:r>
            <a:r>
              <a:rPr lang="en-GB" sz="2800" i="1" dirty="0">
                <a:latin typeface="Calibri" panose="020F0502020204030204" pitchFamily="34" charset="0"/>
              </a:rPr>
              <a:t>still</a:t>
            </a:r>
            <a:r>
              <a:rPr lang="en-GB" sz="2800" dirty="0">
                <a:latin typeface="Calibri" panose="020F0502020204030204" pitchFamily="34" charset="0"/>
              </a:rPr>
              <a:t> tell you more about a </a:t>
            </a:r>
            <a:r>
              <a:rPr lang="en-GB" sz="2800" b="1" dirty="0">
                <a:latin typeface="Calibri" panose="020F0502020204030204" pitchFamily="34" charset="0"/>
              </a:rPr>
              <a:t>verb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928291" y="1472550"/>
            <a:ext cx="6074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Some </a:t>
            </a:r>
            <a:r>
              <a:rPr lang="en-GB" sz="2800" b="1" dirty="0">
                <a:latin typeface="Calibri" panose="020F0502020204030204" pitchFamily="34" charset="0"/>
              </a:rPr>
              <a:t>adverbs</a:t>
            </a:r>
            <a:r>
              <a:rPr lang="en-GB" sz="2800" dirty="0">
                <a:latin typeface="Calibri" panose="020F0502020204030204" pitchFamily="34" charset="0"/>
              </a:rPr>
              <a:t> do not end in </a:t>
            </a:r>
            <a:r>
              <a:rPr lang="en-GB" sz="2800" i="1" dirty="0">
                <a:latin typeface="Calibri" panose="020F0502020204030204" pitchFamily="34" charset="0"/>
              </a:rPr>
              <a:t>ly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3083695" y="2053397"/>
            <a:ext cx="8611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then</a:t>
            </a:r>
          </a:p>
        </p:txBody>
      </p:sp>
      <p:sp>
        <p:nvSpPr>
          <p:cNvPr id="9" name="Rectangle 8"/>
          <p:cNvSpPr/>
          <p:nvPr/>
        </p:nvSpPr>
        <p:spPr>
          <a:xfrm>
            <a:off x="4558732" y="2046833"/>
            <a:ext cx="81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now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76343" y="2046834"/>
            <a:ext cx="8931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soon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29582" y="2047736"/>
            <a:ext cx="8499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here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3030" y="5507060"/>
            <a:ext cx="7129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modifying one of the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with one of the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endParaRPr lang="en-GB" sz="24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020330" y="831797"/>
            <a:ext cx="17165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dirty="0">
                <a:solidFill>
                  <a:srgbClr val="000000"/>
                </a:solidFill>
                <a:latin typeface="ArialMT"/>
              </a:rPr>
            </a:b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8870270" y="1993205"/>
            <a:ext cx="970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there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67500" y="2043687"/>
            <a:ext cx="16551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tomorrow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63333" y="3354701"/>
            <a:ext cx="3131544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I </a:t>
            </a:r>
            <a:r>
              <a:rPr lang="en-GB" sz="2800" b="1" dirty="0"/>
              <a:t>lost</a:t>
            </a:r>
            <a:r>
              <a:rPr lang="en-GB" sz="2800" dirty="0"/>
              <a:t> my broomstick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8815274" y="3207932"/>
            <a:ext cx="1721636" cy="659667"/>
          </a:xfrm>
          <a:prstGeom prst="wedgeRoundRectCallout">
            <a:avLst>
              <a:gd name="adj1" fmla="val 52988"/>
              <a:gd name="adj2" fmla="val -92513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6050250" y="3497841"/>
            <a:ext cx="10421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srgbClr val="00B050"/>
                </a:solidFill>
              </a:rPr>
              <a:t>here</a:t>
            </a:r>
            <a:r>
              <a:rPr lang="en-GB" sz="2800" dirty="0"/>
              <a:t>.</a:t>
            </a:r>
            <a:endParaRPr lang="en-GB" sz="2800" dirty="0">
              <a:solidFill>
                <a:srgbClr val="00B05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11517" y="4504858"/>
            <a:ext cx="2409538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I </a:t>
            </a:r>
            <a:r>
              <a:rPr lang="en-GB" sz="2800" b="1" dirty="0"/>
              <a:t>want</a:t>
            </a:r>
            <a:r>
              <a:rPr lang="en-GB" sz="2800" dirty="0"/>
              <a:t> a cat</a:t>
            </a:r>
          </a:p>
        </p:txBody>
      </p:sp>
      <p:sp>
        <p:nvSpPr>
          <p:cNvPr id="24" name="Rounded Rectangular Callout 23"/>
          <p:cNvSpPr/>
          <p:nvPr/>
        </p:nvSpPr>
        <p:spPr>
          <a:xfrm>
            <a:off x="8855881" y="4045396"/>
            <a:ext cx="1714896" cy="720441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7355313" y="4686615"/>
            <a:ext cx="9758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srgbClr val="00B050"/>
                </a:solidFill>
              </a:rPr>
              <a:t>now</a:t>
            </a:r>
            <a:r>
              <a:rPr lang="en-GB" sz="2800" dirty="0"/>
              <a:t>.</a:t>
            </a:r>
            <a:endParaRPr lang="en-GB" sz="2800" dirty="0">
              <a:solidFill>
                <a:srgbClr val="00B050"/>
              </a:solidFill>
            </a:endParaRPr>
          </a:p>
        </p:txBody>
      </p:sp>
      <p:pic>
        <p:nvPicPr>
          <p:cNvPr id="26" name="Picture 2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267" y="3793067"/>
            <a:ext cx="5503332" cy="1219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E65FAFB-C832-2F4F-A663-D4FE3000D3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472182" y="1041646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CBFE69-012E-C44E-B39C-25F6772A59E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346267" y="214103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34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7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328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5" grpId="0"/>
      <p:bldP spid="6" grpId="0"/>
      <p:bldP spid="9" grpId="0"/>
      <p:bldP spid="10" grpId="0"/>
      <p:bldP spid="11" grpId="0"/>
      <p:bldP spid="16" grpId="0"/>
      <p:bldP spid="18" grpId="0"/>
      <p:bldP spid="19" grpId="0"/>
      <p:bldP spid="20" grpId="0" uiExpand="1" build="p"/>
      <p:bldP spid="21" grpId="0" animBg="1"/>
      <p:bldP spid="22" grpId="0"/>
      <p:bldP spid="23" grpId="0" uiExpand="1" build="p"/>
      <p:bldP spid="24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Adverbs tell us about </a:t>
            </a:r>
            <a:r>
              <a:rPr lang="en-GB" sz="2800" b="1" dirty="0">
                <a:solidFill>
                  <a:srgbClr val="0000FF"/>
                </a:solidFill>
              </a:rPr>
              <a:t>when</a:t>
            </a:r>
            <a:r>
              <a:rPr lang="en-GB" sz="2800" dirty="0"/>
              <a:t>, </a:t>
            </a:r>
            <a:r>
              <a:rPr lang="en-GB" sz="2800" b="1" dirty="0"/>
              <a:t>where</a:t>
            </a:r>
            <a:r>
              <a:rPr lang="en-GB" sz="2800" dirty="0"/>
              <a:t> and </a:t>
            </a:r>
            <a:r>
              <a:rPr lang="en-GB" sz="2800" b="1" dirty="0"/>
              <a:t>why </a:t>
            </a:r>
            <a:r>
              <a:rPr lang="en-GB" sz="2800" dirty="0"/>
              <a:t>or</a:t>
            </a:r>
            <a:r>
              <a:rPr lang="en-GB" sz="2800" b="1" dirty="0"/>
              <a:t> how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5444" y="2573232"/>
            <a:ext cx="1794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slept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9131348" y="2353447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204258" y="2573230"/>
            <a:ext cx="9994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daily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82781" y="3173375"/>
            <a:ext cx="11402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earlier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044974" y="3773518"/>
            <a:ext cx="15564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yesterday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61107" y="4666229"/>
            <a:ext cx="64824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The verb ‘slept’ is modified by the </a:t>
            </a:r>
            <a:r>
              <a:rPr lang="en-GB" sz="2800" b="1" dirty="0">
                <a:solidFill>
                  <a:srgbClr val="0000FF"/>
                </a:solidFill>
              </a:rPr>
              <a:t>adverbs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89952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think of any other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which answer the question: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When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91256" y="3173615"/>
            <a:ext cx="1794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slept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35443" y="3776733"/>
            <a:ext cx="1794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slept 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14645" y="2157730"/>
            <a:ext cx="3394710" cy="23393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1A50A9A-CB92-1D4E-8782-AD7BDE4F79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43757" y="40284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1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2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7" grpId="0"/>
      <p:bldP spid="28" grpId="0"/>
      <p:bldP spid="5" grpId="0"/>
      <p:bldP spid="6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Adverbs tell us about </a:t>
            </a:r>
            <a:r>
              <a:rPr lang="en-GB" sz="2800" b="1" dirty="0"/>
              <a:t>when</a:t>
            </a:r>
            <a:r>
              <a:rPr lang="en-GB" sz="2800" dirty="0"/>
              <a:t>, </a:t>
            </a:r>
            <a:r>
              <a:rPr lang="en-GB" sz="2800" b="1" dirty="0">
                <a:solidFill>
                  <a:srgbClr val="0000FF"/>
                </a:solidFill>
              </a:rPr>
              <a:t>where</a:t>
            </a:r>
            <a:r>
              <a:rPr lang="en-GB" sz="2800" dirty="0"/>
              <a:t> and </a:t>
            </a:r>
            <a:r>
              <a:rPr lang="en-GB" sz="2800" b="1" dirty="0"/>
              <a:t>why </a:t>
            </a:r>
            <a:r>
              <a:rPr lang="en-GB" sz="2800" dirty="0"/>
              <a:t>or</a:t>
            </a:r>
            <a:r>
              <a:rPr lang="en-GB" sz="2800" b="1" dirty="0"/>
              <a:t> how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085687" y="2573232"/>
            <a:ext cx="2093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walked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9131348" y="2353447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037447" y="2573230"/>
            <a:ext cx="9208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82781" y="3173375"/>
            <a:ext cx="1024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044974" y="3773518"/>
            <a:ext cx="12923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61107" y="4666229"/>
            <a:ext cx="68136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The verb ‘walked’ is modified by the </a:t>
            </a:r>
            <a:r>
              <a:rPr lang="en-GB" sz="2800" b="1" dirty="0">
                <a:solidFill>
                  <a:srgbClr val="0000FF"/>
                </a:solidFill>
              </a:rPr>
              <a:t>adverbs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9093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think of any other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which answer the question: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Where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85687" y="3176588"/>
            <a:ext cx="2093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walked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85687" y="3776733"/>
            <a:ext cx="2093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walked</a:t>
            </a:r>
          </a:p>
        </p:txBody>
      </p:sp>
      <p:pic>
        <p:nvPicPr>
          <p:cNvPr id="16" name="Picture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4760" y="2184717"/>
            <a:ext cx="3266440" cy="221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884BA3A-18F5-5941-88D3-6E7513DCE9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06903" y="391431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2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7" grpId="0"/>
      <p:bldP spid="28" grpId="0"/>
      <p:bldP spid="5" grpId="0"/>
      <p:bldP spid="6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Adverbs tell us about </a:t>
            </a:r>
            <a:r>
              <a:rPr lang="en-GB" sz="2800" b="1" dirty="0"/>
              <a:t>when</a:t>
            </a:r>
            <a:r>
              <a:rPr lang="en-GB" sz="2800" dirty="0"/>
              <a:t>, </a:t>
            </a:r>
            <a:r>
              <a:rPr lang="en-GB" sz="2800" b="1" dirty="0"/>
              <a:t>where</a:t>
            </a:r>
            <a:r>
              <a:rPr lang="en-GB" sz="2800" dirty="0"/>
              <a:t> and </a:t>
            </a:r>
            <a:r>
              <a:rPr lang="en-GB" sz="2800" b="1" dirty="0">
                <a:solidFill>
                  <a:srgbClr val="0000FF"/>
                </a:solidFill>
              </a:rPr>
              <a:t>how</a:t>
            </a:r>
            <a:r>
              <a:rPr lang="en-GB" sz="2800" dirty="0"/>
              <a:t> or</a:t>
            </a:r>
            <a:r>
              <a:rPr lang="en-GB" sz="2800" b="1" dirty="0">
                <a:solidFill>
                  <a:srgbClr val="0000FF"/>
                </a:solidFill>
              </a:rPr>
              <a:t> why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3807954" y="2471633"/>
            <a:ext cx="227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watched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9131348" y="2353447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How?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5933048" y="2471630"/>
            <a:ext cx="12585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silently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978381" y="3122575"/>
            <a:ext cx="13040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intently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822041" y="3841252"/>
            <a:ext cx="10720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avidly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61107" y="4666229"/>
            <a:ext cx="70287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The verb ‘watched’ is modified by the </a:t>
            </a:r>
            <a:r>
              <a:rPr lang="en-GB" sz="2800" b="1" dirty="0">
                <a:solidFill>
                  <a:srgbClr val="0000FF"/>
                </a:solidFill>
              </a:rPr>
              <a:t>adverbs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8825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think of any other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which answer the question: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Why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740222" y="3142721"/>
            <a:ext cx="227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watched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99974" y="3858184"/>
            <a:ext cx="227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watched</a:t>
            </a:r>
          </a:p>
        </p:txBody>
      </p:sp>
      <p:pic>
        <p:nvPicPr>
          <p:cNvPr id="15" name="Picture 14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3821" y="2226732"/>
            <a:ext cx="2497245" cy="25484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6" name="Picture 15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77560" y="2790825"/>
            <a:ext cx="1134745" cy="16827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642BEA0-BFAC-B549-A1E0-39591F21D3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71918" y="366077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8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7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7" grpId="0"/>
      <p:bldP spid="28" grpId="0"/>
      <p:bldP spid="5" grpId="0"/>
      <p:bldP spid="6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30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E060E5-D1FC-484D-80FC-B3C9025D84ED}"/>
</file>

<file path=customXml/itemProps2.xml><?xml version="1.0" encoding="utf-8"?>
<ds:datastoreItem xmlns:ds="http://schemas.openxmlformats.org/officeDocument/2006/customXml" ds:itemID="{882422FF-2231-4CD0-97E2-EEEEBF505E9C}"/>
</file>

<file path=customXml/itemProps3.xml><?xml version="1.0" encoding="utf-8"?>
<ds:datastoreItem xmlns:ds="http://schemas.openxmlformats.org/officeDocument/2006/customXml" ds:itemID="{FF813040-1186-4CD6-9BB1-A64C63097B4F}"/>
</file>

<file path=docProps/app.xml><?xml version="1.0" encoding="utf-8"?>
<Properties xmlns="http://schemas.openxmlformats.org/officeDocument/2006/extended-properties" xmlns:vt="http://schemas.openxmlformats.org/officeDocument/2006/docPropsVTypes">
  <TotalTime>4207</TotalTime>
  <Words>292</Words>
  <Application>Microsoft Office PowerPoint</Application>
  <PresentationFormat>Widescreen</PresentationFormat>
  <Paragraphs>76</Paragraphs>
  <Slides>7</Slides>
  <Notes>6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ArialMT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Jackie Edmonds</cp:lastModifiedBy>
  <cp:revision>261</cp:revision>
  <dcterms:created xsi:type="dcterms:W3CDTF">2013-08-23T07:43:20Z</dcterms:created>
  <dcterms:modified xsi:type="dcterms:W3CDTF">2021-01-20T16:16:38Z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