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08" r:id="rId14"/>
    <p:sldId id="299" r:id="rId15"/>
    <p:sldId id="300" r:id="rId16"/>
    <p:sldId id="309" r:id="rId17"/>
    <p:sldId id="310" r:id="rId18"/>
    <p:sldId id="311" r:id="rId19"/>
    <p:sldId id="312" r:id="rId20"/>
    <p:sldId id="301" r:id="rId21"/>
    <p:sldId id="306" r:id="rId22"/>
    <p:sldId id="307" r:id="rId23"/>
    <p:sldId id="313" r:id="rId24"/>
    <p:sldId id="304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8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474" y="66"/>
      </p:cViewPr>
      <p:guideLst>
        <p:guide orient="horz" pos="36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5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21.png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0.png"/><Relationship Id="rId3" Type="http://schemas.openxmlformats.org/officeDocument/2006/relationships/image" Target="../media/image18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0" Type="http://schemas.openxmlformats.org/officeDocument/2006/relationships/image" Target="../media/image24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29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4503" y="2185308"/>
            <a:ext cx="635867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0294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of £868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of £868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of 84</a:t>
                </a:r>
                <a14:m>
                  <m:oMath xmlns:m="http://schemas.openxmlformats.org/officeDocument/2006/math">
                    <m:r>
                      <a:rPr lang="en-GB" sz="28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of 84</a:t>
                </a:r>
                <a14:m>
                  <m:oMath xmlns:m="http://schemas.openxmlformats.org/officeDocument/2006/math">
                    <m:r>
                      <a:rPr lang="en-GB" sz="28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cs typeface="Calibri" panose="020F0502020204030204" pitchFamily="34" charset="0"/>
                </a:endParaRPr>
              </a:p>
              <a:p>
                <a:endParaRPr lang="en-GB" sz="2800" dirty="0"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25.6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25.6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029436"/>
              </a:xfrm>
              <a:prstGeom prst="rect">
                <a:avLst/>
              </a:prstGeom>
              <a:blipFill>
                <a:blip r:embed="rId4"/>
                <a:stretch>
                  <a:fillRect l="-16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912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of £868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of £868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of 84</a:t>
                </a:r>
                <a14:m>
                  <m:oMath xmlns:m="http://schemas.openxmlformats.org/officeDocument/2006/math">
                    <m:r>
                      <a:rPr lang="en-GB" sz="28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of 84</a:t>
                </a:r>
                <a14:m>
                  <m:oMath xmlns:m="http://schemas.openxmlformats.org/officeDocument/2006/math">
                    <m:r>
                      <a:rPr lang="en-GB" sz="28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cs typeface="Calibri" panose="020F0502020204030204" pitchFamily="34" charset="0"/>
                </a:endParaRPr>
              </a:p>
              <a:p>
                <a:endParaRPr lang="en-GB" sz="2800" dirty="0"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25.6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25.6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91211"/>
              </a:xfrm>
              <a:prstGeom prst="rect">
                <a:avLst/>
              </a:prstGeom>
              <a:blipFill>
                <a:blip r:embed="rId5"/>
                <a:stretch>
                  <a:fillRect l="-16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2860766" y="481924"/>
            <a:ext cx="2119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£217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69913" y="481924"/>
            <a:ext cx="2119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£651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06660" y="1999201"/>
            <a:ext cx="2119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42701" y="2019443"/>
            <a:ext cx="2119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446959" y="1116467"/>
                <a:ext cx="21194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868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6959" y="1116467"/>
                <a:ext cx="2119401" cy="523220"/>
              </a:xfrm>
              <a:prstGeom prst="rect">
                <a:avLst/>
              </a:prstGeom>
              <a:blipFill>
                <a:blip r:embed="rId6"/>
                <a:stretch>
                  <a:fillRect l="-574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183000" y="1116467"/>
                <a:ext cx="21194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217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3000" y="1116467"/>
                <a:ext cx="2119401" cy="523220"/>
              </a:xfrm>
              <a:prstGeom prst="rect">
                <a:avLst/>
              </a:prstGeom>
              <a:blipFill>
                <a:blip r:embed="rId7"/>
                <a:stretch>
                  <a:fillRect l="-574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165407" y="2620325"/>
                <a:ext cx="21194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84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5407" y="2620325"/>
                <a:ext cx="2119401" cy="523220"/>
              </a:xfrm>
              <a:prstGeom prst="rect">
                <a:avLst/>
              </a:prstGeom>
              <a:blipFill>
                <a:blip r:embed="rId8"/>
                <a:stretch>
                  <a:fillRect l="-574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207576" y="2584134"/>
                <a:ext cx="21194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28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7576" y="2584134"/>
                <a:ext cx="2119401" cy="523220"/>
              </a:xfrm>
              <a:prstGeom prst="rect">
                <a:avLst/>
              </a:prstGeom>
              <a:blipFill>
                <a:blip r:embed="rId9"/>
                <a:stretch>
                  <a:fillRect l="-574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6875842"/>
              </p:ext>
            </p:extLst>
          </p:nvPr>
        </p:nvGraphicFramePr>
        <p:xfrm>
          <a:off x="839870" y="3811777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accent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446959" y="3876989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73888" y="3876989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54240" y="4400209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82278" y="3876989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781981" y="3377111"/>
            <a:ext cx="1201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6.4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9892881"/>
              </p:ext>
            </p:extLst>
          </p:nvPr>
        </p:nvGraphicFramePr>
        <p:xfrm>
          <a:off x="4444350" y="3809803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accent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051439" y="3875015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478368" y="3875015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58720" y="4398235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86758" y="3875015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69912" y="3378222"/>
            <a:ext cx="2119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3.2</a:t>
            </a:r>
          </a:p>
        </p:txBody>
      </p:sp>
      <p:sp>
        <p:nvSpPr>
          <p:cNvPr id="24" name="Curved Up Arrow 23"/>
          <p:cNvSpPr/>
          <p:nvPr/>
        </p:nvSpPr>
        <p:spPr>
          <a:xfrm rot="16200000">
            <a:off x="3956466" y="2166276"/>
            <a:ext cx="421557" cy="3712554"/>
          </a:xfrm>
          <a:prstGeom prst="leftBracket">
            <a:avLst>
              <a:gd name="adj" fmla="val 440338"/>
            </a:avLst>
          </a:prstGeom>
          <a:noFill/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392956" y="4261860"/>
            <a:ext cx="1751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Doubled</a:t>
            </a:r>
          </a:p>
        </p:txBody>
      </p:sp>
      <p:sp>
        <p:nvSpPr>
          <p:cNvPr id="26" name="Curved Up Arrow 25"/>
          <p:cNvSpPr/>
          <p:nvPr/>
        </p:nvSpPr>
        <p:spPr>
          <a:xfrm rot="16200000">
            <a:off x="4772178" y="2138398"/>
            <a:ext cx="421557" cy="3768307"/>
          </a:xfrm>
          <a:prstGeom prst="leftBracket">
            <a:avLst>
              <a:gd name="adj" fmla="val 446951"/>
            </a:avLst>
          </a:prstGeom>
          <a:noFill/>
          <a:ln w="28575">
            <a:solidFill>
              <a:schemeClr val="accent2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115802" y="4261860"/>
            <a:ext cx="1751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Halved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7556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4" grpId="0" animBg="1"/>
      <p:bldP spid="25" grpId="0"/>
      <p:bldP spid="26" grpId="0" animBg="1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579" y="821762"/>
            <a:ext cx="1229018" cy="84873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939" y="821762"/>
            <a:ext cx="1586264" cy="9739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9383" y="411760"/>
            <a:ext cx="7191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has helped his mum wash the car 7 times.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813586" y="845665"/>
            <a:ext cx="55906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He gets the same amount of money each time he helps.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634963" y="1822796"/>
            <a:ext cx="5590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Ron has earned £29.40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81450" y="2369040"/>
            <a:ext cx="72115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much money does he get each time he helps wash the car?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9559" y="5185300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502403" y="53279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203421" y="652142"/>
                <a:ext cx="19613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£29.40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3421" y="652142"/>
                <a:ext cx="1961388" cy="523220"/>
              </a:xfrm>
              <a:prstGeom prst="rect">
                <a:avLst/>
              </a:prstGeom>
              <a:blipFill>
                <a:blip r:embed="rId5"/>
                <a:stretch>
                  <a:fillRect l="-1553" t="-11628" r="-186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579" y="524741"/>
            <a:ext cx="1229018" cy="8487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939" y="524741"/>
            <a:ext cx="1586264" cy="973972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8453142"/>
              </p:ext>
            </p:extLst>
          </p:nvPr>
        </p:nvGraphicFramePr>
        <p:xfrm>
          <a:off x="920468" y="1630005"/>
          <a:ext cx="2411470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063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2607713736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422718" y="1688678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75119" y="1694395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16804" y="2149038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43283" y="1703284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82856" y="1694395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743549" y="650049"/>
                <a:ext cx="17334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£4.20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3549" y="650049"/>
                <a:ext cx="1733452" cy="523220"/>
              </a:xfrm>
              <a:prstGeom prst="rect">
                <a:avLst/>
              </a:prstGeom>
              <a:blipFill>
                <a:blip r:embed="rId8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oup 13"/>
          <p:cNvGrpSpPr/>
          <p:nvPr/>
        </p:nvGrpSpPr>
        <p:grpSpPr>
          <a:xfrm>
            <a:off x="4210671" y="1491367"/>
            <a:ext cx="2782394" cy="2658670"/>
            <a:chOff x="4993676" y="249049"/>
            <a:chExt cx="2520831" cy="2366159"/>
          </a:xfrm>
        </p:grpSpPr>
        <p:sp>
          <p:nvSpPr>
            <p:cNvPr id="18" name="Oval 17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9" name="Oval 18"/>
            <p:cNvSpPr/>
            <p:nvPr/>
          </p:nvSpPr>
          <p:spPr>
            <a:xfrm>
              <a:off x="4993676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20" name="Oval 19"/>
            <p:cNvSpPr/>
            <p:nvPr/>
          </p:nvSpPr>
          <p:spPr>
            <a:xfrm>
              <a:off x="6600107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21" name="Straight Connector 20"/>
            <p:cNvCxnSpPr>
              <a:stCxn id="18" idx="3"/>
              <a:endCxn id="19" idx="0"/>
            </p:cNvCxnSpPr>
            <p:nvPr/>
          </p:nvCxnSpPr>
          <p:spPr>
            <a:xfrm flipH="1">
              <a:off x="5450877" y="1029539"/>
              <a:ext cx="428866" cy="65705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18" idx="5"/>
              <a:endCxn id="20" idx="0"/>
            </p:cNvCxnSpPr>
            <p:nvPr/>
          </p:nvCxnSpPr>
          <p:spPr>
            <a:xfrm>
              <a:off x="6526322" y="1029539"/>
              <a:ext cx="530986" cy="671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/>
          <p:cNvSpPr/>
          <p:nvPr/>
        </p:nvSpPr>
        <p:spPr>
          <a:xfrm>
            <a:off x="5061630" y="1713322"/>
            <a:ext cx="10070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29.40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401842" y="338010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28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52876" y="3339643"/>
            <a:ext cx="641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1.4</a:t>
            </a:r>
          </a:p>
        </p:txBody>
      </p:sp>
      <p:cxnSp>
        <p:nvCxnSpPr>
          <p:cNvPr id="23" name="Straight Arrow Connector 22"/>
          <p:cNvCxnSpPr>
            <a:stCxn id="19" idx="4"/>
          </p:cNvCxnSpPr>
          <p:nvPr/>
        </p:nvCxnSpPr>
        <p:spPr>
          <a:xfrm flipH="1">
            <a:off x="4715329" y="4134065"/>
            <a:ext cx="1" cy="6431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6494977" y="4163384"/>
            <a:ext cx="1" cy="6431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4697998" y="4144566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7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467248" y="4175988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7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531902" y="4753166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241256" y="4768213"/>
            <a:ext cx="641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0.2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946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/>
      <p:bldP spid="10" grpId="0"/>
      <p:bldP spid="11" grpId="0"/>
      <p:bldP spid="12" grpId="0"/>
      <p:bldP spid="15" grpId="0"/>
      <p:bldP spid="16" grpId="0"/>
      <p:bldP spid="17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0480" y="5239111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5487111" y="55536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96" y="964663"/>
            <a:ext cx="692457" cy="9783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91358" y="1652761"/>
            <a:ext cx="502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Eva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90339" y="2760852"/>
            <a:ext cx="503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6702" y="3425089"/>
            <a:ext cx="809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Dexter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5340" y="378668"/>
            <a:ext cx="7856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Eva, Mo and Dexter are having a go at the long jump.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2064327" y="1328976"/>
            <a:ext cx="4918363" cy="630231"/>
          </a:xfrm>
          <a:prstGeom prst="wedgeRoundRectCallout">
            <a:avLst>
              <a:gd name="adj1" fmla="val -59713"/>
              <a:gd name="adj2" fmla="val -11592"/>
              <a:gd name="adj3" fmla="val 16667"/>
            </a:avLst>
          </a:prstGeom>
          <a:noFill/>
          <a:ln w="317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064327" y="1428648"/>
            <a:ext cx="491836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I jumped 4.6 metres.</a:t>
            </a:r>
          </a:p>
        </p:txBody>
      </p:sp>
      <p:pic>
        <p:nvPicPr>
          <p:cNvPr id="13" name="Picture 1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719" y="2257620"/>
            <a:ext cx="806904" cy="58931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997416" y="2214148"/>
                <a:ext cx="4918362" cy="6226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00" dirty="0"/>
                  <a:t>I jumped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/>
                          <m:t>4</m:t>
                        </m:r>
                      </m:den>
                    </m:f>
                  </m:oMath>
                </a14:m>
                <a:r>
                  <a:rPr lang="en-GB" sz="2200" dirty="0"/>
                  <a:t> of the length Eva jumped.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7416" y="2214148"/>
                <a:ext cx="4918362" cy="622606"/>
              </a:xfrm>
              <a:prstGeom prst="rect">
                <a:avLst/>
              </a:prstGeom>
              <a:blipFill>
                <a:blip r:embed="rId8"/>
                <a:stretch>
                  <a:fillRect b="-88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ounded Rectangular Callout 14"/>
          <p:cNvSpPr/>
          <p:nvPr/>
        </p:nvSpPr>
        <p:spPr>
          <a:xfrm>
            <a:off x="1997416" y="2210336"/>
            <a:ext cx="4918363" cy="630231"/>
          </a:xfrm>
          <a:prstGeom prst="wedgeRoundRectCallout">
            <a:avLst>
              <a:gd name="adj1" fmla="val 51951"/>
              <a:gd name="adj2" fmla="val 36120"/>
              <a:gd name="adj3" fmla="val 16667"/>
            </a:avLst>
          </a:prstGeom>
          <a:noFill/>
          <a:ln w="317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872704" y="3086592"/>
            <a:ext cx="491836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Eva jumped twice as far as me.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1872704" y="2986920"/>
            <a:ext cx="4918363" cy="630231"/>
          </a:xfrm>
          <a:prstGeom prst="wedgeRoundRectCallout">
            <a:avLst>
              <a:gd name="adj1" fmla="val -54904"/>
              <a:gd name="adj2" fmla="val 9089"/>
              <a:gd name="adj3" fmla="val 16667"/>
            </a:avLst>
          </a:prstGeom>
          <a:noFill/>
          <a:ln w="317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1784411" y="4156998"/>
            <a:ext cx="5533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How far did Mo and Dexter jump?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FEEF111-7FAB-4BAC-ACB2-49938077204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765" y="2935781"/>
            <a:ext cx="809390" cy="5589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33527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8" grpId="0"/>
      <p:bldP spid="9" grpId="0"/>
      <p:bldP spid="11" grpId="0" animBg="1"/>
      <p:bldP spid="12" grpId="0"/>
      <p:bldP spid="14" grpId="0"/>
      <p:bldP spid="15" grpId="0" animBg="1"/>
      <p:bldP spid="16" grpId="0"/>
      <p:bldP spid="17" grpId="0" animBg="1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96" y="964663"/>
            <a:ext cx="692457" cy="978375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2064327" y="1328976"/>
            <a:ext cx="4918363" cy="630231"/>
          </a:xfrm>
          <a:prstGeom prst="wedgeRoundRectCallout">
            <a:avLst>
              <a:gd name="adj1" fmla="val -60057"/>
              <a:gd name="adj2" fmla="val 947"/>
              <a:gd name="adj3" fmla="val 16667"/>
            </a:avLst>
          </a:prstGeom>
          <a:noFill/>
          <a:ln w="317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064327" y="1428648"/>
            <a:ext cx="491836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I jumped 4.6 metres.</a:t>
            </a:r>
          </a:p>
        </p:txBody>
      </p:sp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719" y="2257620"/>
            <a:ext cx="806904" cy="58931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997416" y="2210336"/>
                <a:ext cx="4918363" cy="6226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00" dirty="0"/>
                  <a:t>I jumped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/>
                          <m:t>4</m:t>
                        </m:r>
                      </m:den>
                    </m:f>
                  </m:oMath>
                </a14:m>
                <a:r>
                  <a:rPr lang="en-GB" sz="2200" dirty="0"/>
                  <a:t> of the length Eva jumped.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7416" y="2210336"/>
                <a:ext cx="4918363" cy="622606"/>
              </a:xfrm>
              <a:prstGeom prst="rect">
                <a:avLst/>
              </a:prstGeom>
              <a:blipFill>
                <a:blip r:embed="rId7"/>
                <a:stretch>
                  <a:fillRect b="-78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ounded Rectangular Callout 7"/>
          <p:cNvSpPr/>
          <p:nvPr/>
        </p:nvSpPr>
        <p:spPr>
          <a:xfrm>
            <a:off x="1997416" y="2210336"/>
            <a:ext cx="4918363" cy="630231"/>
          </a:xfrm>
          <a:prstGeom prst="wedgeRoundRectCallout">
            <a:avLst>
              <a:gd name="adj1" fmla="val 51951"/>
              <a:gd name="adj2" fmla="val 36120"/>
              <a:gd name="adj3" fmla="val 16667"/>
            </a:avLst>
          </a:prstGeom>
          <a:noFill/>
          <a:ln w="317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991358" y="1652761"/>
            <a:ext cx="502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Eva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90339" y="2760852"/>
            <a:ext cx="503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475903" y="448342"/>
                <a:ext cx="1961388" cy="7670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of 4.6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5903" y="448342"/>
                <a:ext cx="1961388" cy="767069"/>
              </a:xfrm>
              <a:prstGeom prst="rect">
                <a:avLst/>
              </a:prstGeom>
              <a:blipFill>
                <a:blip r:embed="rId8"/>
                <a:stretch>
                  <a:fillRect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428598"/>
              </p:ext>
            </p:extLst>
          </p:nvPr>
        </p:nvGraphicFramePr>
        <p:xfrm>
          <a:off x="1408597" y="4061152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62957250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74093069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1265983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9684248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9525873"/>
                  </a:ext>
                </a:extLst>
              </a:tr>
            </a:tbl>
          </a:graphicData>
        </a:graphic>
      </p:graphicFrame>
      <p:sp>
        <p:nvSpPr>
          <p:cNvPr id="14" name="Right Brace 13"/>
          <p:cNvSpPr/>
          <p:nvPr/>
        </p:nvSpPr>
        <p:spPr>
          <a:xfrm rot="16200000">
            <a:off x="4279232" y="762780"/>
            <a:ext cx="328400" cy="6069672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449574" y="3112472"/>
            <a:ext cx="1961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4.6</a:t>
            </a:r>
          </a:p>
        </p:txBody>
      </p:sp>
      <p:sp>
        <p:nvSpPr>
          <p:cNvPr id="16" name="Right Brace 15"/>
          <p:cNvSpPr/>
          <p:nvPr/>
        </p:nvSpPr>
        <p:spPr>
          <a:xfrm rot="5400000">
            <a:off x="3524598" y="2397466"/>
            <a:ext cx="328400" cy="4560403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707596" y="4839740"/>
            <a:ext cx="1961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?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850760"/>
              </p:ext>
            </p:extLst>
          </p:nvPr>
        </p:nvGraphicFramePr>
        <p:xfrm>
          <a:off x="5212916" y="4849551"/>
          <a:ext cx="197083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063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684783" y="4946058"/>
            <a:ext cx="380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09068" y="4946058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78869" y="5406418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97589" y="4946058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57088" y="5478219"/>
            <a:ext cx="563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756115" y="3979092"/>
            <a:ext cx="1478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1.15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190497" y="3968932"/>
            <a:ext cx="1478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1.15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698047" y="3982564"/>
            <a:ext cx="1478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1.15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100382" y="590430"/>
                <a:ext cx="147848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3.45 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0382" y="590430"/>
                <a:ext cx="1478487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1146484" y="5595079"/>
            <a:ext cx="4538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Mo jumped 3.45 metres.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A94264-59C9-4356-81EF-55AFAAA6F0C9}"/>
              </a:ext>
            </a:extLst>
          </p:cNvPr>
          <p:cNvSpPr/>
          <p:nvPr/>
        </p:nvSpPr>
        <p:spPr>
          <a:xfrm>
            <a:off x="1121288" y="3124612"/>
            <a:ext cx="3834858" cy="2944182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20371" y="3207848"/>
            <a:ext cx="3661389" cy="2777710"/>
          </a:xfrm>
          <a:prstGeom prst="rect">
            <a:avLst/>
          </a:prstGeom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7490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  <p:bldP spid="16" grpId="0" animBg="1"/>
      <p:bldP spid="17" grpId="0"/>
      <p:bldP spid="19" grpId="0"/>
      <p:bldP spid="20" grpId="0"/>
      <p:bldP spid="21" grpId="0"/>
      <p:bldP spid="22" grpId="0"/>
      <p:bldP spid="23" grpId="0"/>
      <p:bldP spid="26" grpId="0"/>
      <p:bldP spid="27" grpId="0"/>
      <p:bldP spid="28" grpId="0"/>
      <p:bldP spid="29" grpId="0"/>
      <p:bldP spid="30" grpId="0"/>
      <p:bldP spid="13" grpId="0" animBg="1"/>
      <p:bldP spid="1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358" y="4160655"/>
            <a:ext cx="692457" cy="9783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38" y="5491060"/>
            <a:ext cx="809390" cy="558951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490853"/>
              </p:ext>
            </p:extLst>
          </p:nvPr>
        </p:nvGraphicFramePr>
        <p:xfrm>
          <a:off x="1872704" y="5588394"/>
          <a:ext cx="18923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2300">
                  <a:extLst>
                    <a:ext uri="{9D8B030D-6E8A-4147-A177-3AD203B41FA5}">
                      <a16:colId xmlns:a16="http://schemas.microsoft.com/office/drawing/2014/main" val="25356455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7891097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2194194"/>
              </p:ext>
            </p:extLst>
          </p:nvPr>
        </p:nvGraphicFramePr>
        <p:xfrm>
          <a:off x="1872704" y="4540088"/>
          <a:ext cx="18923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2300">
                  <a:extLst>
                    <a:ext uri="{9D8B030D-6E8A-4147-A177-3AD203B41FA5}">
                      <a16:colId xmlns:a16="http://schemas.microsoft.com/office/drawing/2014/main" val="25356455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7891097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957168"/>
              </p:ext>
            </p:extLst>
          </p:nvPr>
        </p:nvGraphicFramePr>
        <p:xfrm>
          <a:off x="3765004" y="4540088"/>
          <a:ext cx="18923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2300">
                  <a:extLst>
                    <a:ext uri="{9D8B030D-6E8A-4147-A177-3AD203B41FA5}">
                      <a16:colId xmlns:a16="http://schemas.microsoft.com/office/drawing/2014/main" val="25356455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7891097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4920113"/>
              </p:ext>
            </p:extLst>
          </p:nvPr>
        </p:nvGraphicFramePr>
        <p:xfrm>
          <a:off x="1872704" y="4540088"/>
          <a:ext cx="3784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4600">
                  <a:extLst>
                    <a:ext uri="{9D8B030D-6E8A-4147-A177-3AD203B41FA5}">
                      <a16:colId xmlns:a16="http://schemas.microsoft.com/office/drawing/2014/main" val="25356455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7891097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3208124" y="4461862"/>
            <a:ext cx="1113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4.6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195425" y="5503699"/>
                <a:ext cx="22815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4.6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5425" y="5503699"/>
                <a:ext cx="2281575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1589929" y="5491624"/>
            <a:ext cx="2281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2.3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99497" y="441443"/>
            <a:ext cx="5054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Dexter jumped 2.3 metres.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610501" y="5491624"/>
            <a:ext cx="2281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?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9AB1F0A8-1EAB-4EC5-8162-2F1E5DDDB909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96" y="964663"/>
            <a:ext cx="692457" cy="97837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3B70DC7-76CD-4C39-A06A-43D3E2055E92}"/>
              </a:ext>
            </a:extLst>
          </p:cNvPr>
          <p:cNvSpPr txBox="1"/>
          <p:nvPr/>
        </p:nvSpPr>
        <p:spPr>
          <a:xfrm>
            <a:off x="991358" y="1652761"/>
            <a:ext cx="502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Eva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C59EECC-0681-4F74-B737-9DBF11066B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765" y="2935781"/>
            <a:ext cx="809390" cy="558951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F64B4C1-2974-4D2A-90CF-DA9CB8AC0592}"/>
              </a:ext>
            </a:extLst>
          </p:cNvPr>
          <p:cNvSpPr txBox="1"/>
          <p:nvPr/>
        </p:nvSpPr>
        <p:spPr>
          <a:xfrm>
            <a:off x="886702" y="3425089"/>
            <a:ext cx="809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Dexter</a:t>
            </a:r>
          </a:p>
        </p:txBody>
      </p:sp>
      <p:sp>
        <p:nvSpPr>
          <p:cNvPr id="30" name="Rounded Rectangular Callout 10">
            <a:extLst>
              <a:ext uri="{FF2B5EF4-FFF2-40B4-BE49-F238E27FC236}">
                <a16:creationId xmlns:a16="http://schemas.microsoft.com/office/drawing/2014/main" id="{B3222FAB-B28F-4788-BEFC-46C81C94BB03}"/>
              </a:ext>
            </a:extLst>
          </p:cNvPr>
          <p:cNvSpPr/>
          <p:nvPr/>
        </p:nvSpPr>
        <p:spPr>
          <a:xfrm>
            <a:off x="2064327" y="1328976"/>
            <a:ext cx="4918363" cy="630231"/>
          </a:xfrm>
          <a:prstGeom prst="wedgeRoundRectCallout">
            <a:avLst>
              <a:gd name="adj1" fmla="val -59713"/>
              <a:gd name="adj2" fmla="val -11592"/>
              <a:gd name="adj3" fmla="val 16667"/>
            </a:avLst>
          </a:prstGeom>
          <a:noFill/>
          <a:ln w="317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5DD2C3-3DDA-4774-BE94-4274F09A759D}"/>
              </a:ext>
            </a:extLst>
          </p:cNvPr>
          <p:cNvSpPr txBox="1"/>
          <p:nvPr/>
        </p:nvSpPr>
        <p:spPr>
          <a:xfrm>
            <a:off x="2064327" y="1428648"/>
            <a:ext cx="491836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I jumped 4.6 metres.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1E0B4BF-BEAE-4037-9A44-B39A2B7D78B0}"/>
              </a:ext>
            </a:extLst>
          </p:cNvPr>
          <p:cNvSpPr txBox="1"/>
          <p:nvPr/>
        </p:nvSpPr>
        <p:spPr>
          <a:xfrm>
            <a:off x="1872704" y="3086592"/>
            <a:ext cx="491836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Eva jumped twice as far as me.</a:t>
            </a:r>
          </a:p>
        </p:txBody>
      </p:sp>
      <p:sp>
        <p:nvSpPr>
          <p:cNvPr id="33" name="Rounded Rectangular Callout 16">
            <a:extLst>
              <a:ext uri="{FF2B5EF4-FFF2-40B4-BE49-F238E27FC236}">
                <a16:creationId xmlns:a16="http://schemas.microsoft.com/office/drawing/2014/main" id="{B65A305C-4294-444D-B59B-D268488137BD}"/>
              </a:ext>
            </a:extLst>
          </p:cNvPr>
          <p:cNvSpPr/>
          <p:nvPr/>
        </p:nvSpPr>
        <p:spPr>
          <a:xfrm>
            <a:off x="1872704" y="2986920"/>
            <a:ext cx="4918363" cy="630231"/>
          </a:xfrm>
          <a:prstGeom prst="wedgeRoundRectCallout">
            <a:avLst>
              <a:gd name="adj1" fmla="val -54904"/>
              <a:gd name="adj2" fmla="val 9089"/>
              <a:gd name="adj3" fmla="val 16667"/>
            </a:avLst>
          </a:prstGeom>
          <a:noFill/>
          <a:ln w="317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3085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4" grpId="0"/>
      <p:bldP spid="2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/>
          <p:cNvSpPr txBox="1"/>
          <p:nvPr/>
        </p:nvSpPr>
        <p:spPr>
          <a:xfrm>
            <a:off x="1432101" y="597787"/>
            <a:ext cx="59963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478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people at a wedding. They are sitting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at tables in groups of 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432101" y="1545084"/>
            <a:ext cx="5996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tables</a:t>
            </a: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 are needed?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33280" y="3452163"/>
            <a:ext cx="74422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Amir is preparing party bags.</a:t>
            </a:r>
          </a:p>
          <a:p>
            <a:pPr algn="ctr"/>
            <a:r>
              <a:rPr lang="en-GB" sz="2800" dirty="0"/>
              <a:t>Each party bag has 8 sweets in it.</a:t>
            </a:r>
          </a:p>
          <a:p>
            <a:pPr algn="ctr"/>
            <a:r>
              <a:rPr lang="en-GB" sz="2800" dirty="0"/>
              <a:t>Amir has 478 sweets altogether. </a:t>
            </a:r>
          </a:p>
          <a:p>
            <a:pPr algn="ctr"/>
            <a:r>
              <a:rPr lang="en-GB" sz="2800" dirty="0"/>
              <a:t>How many party bags can he fill?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435" y="5273390"/>
            <a:ext cx="747045" cy="747045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5706821" y="550050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59312" y="2388711"/>
            <a:ext cx="57901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What’s the same? What’s different? </a:t>
            </a:r>
          </a:p>
          <a:p>
            <a:pPr algn="ctr"/>
            <a:r>
              <a:rPr lang="en-GB" sz="2400" dirty="0">
                <a:solidFill>
                  <a:schemeClr val="accent1"/>
                </a:solidFill>
              </a:rPr>
              <a:t>What do you notice?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6600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09" y="434652"/>
            <a:ext cx="5773293" cy="378739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Box 90"/>
              <p:cNvSpPr txBox="1"/>
              <p:nvPr/>
            </p:nvSpPr>
            <p:spPr>
              <a:xfrm>
                <a:off x="1338260" y="4799270"/>
                <a:ext cx="22815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478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8</a:t>
                </a:r>
              </a:p>
            </p:txBody>
          </p:sp>
        </mc:Choice>
        <mc:Fallback xmlns="">
          <p:sp>
            <p:nvSpPr>
              <p:cNvPr id="91" name="TextBox 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8260" y="4799270"/>
                <a:ext cx="2281575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2" name="Table 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863534"/>
              </p:ext>
            </p:extLst>
          </p:nvPr>
        </p:nvGraphicFramePr>
        <p:xfrm>
          <a:off x="5158847" y="4373851"/>
          <a:ext cx="2411470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063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2607713736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93" name="TextBox 92"/>
          <p:cNvSpPr txBox="1"/>
          <p:nvPr/>
        </p:nvSpPr>
        <p:spPr>
          <a:xfrm>
            <a:off x="5661097" y="4489099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6273523" y="4489099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6121114" y="4879106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5989024" y="4489099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6541679" y="4476542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8" name="TextBox 97"/>
              <p:cNvSpPr txBox="1"/>
              <p:nvPr/>
            </p:nvSpPr>
            <p:spPr>
              <a:xfrm>
                <a:off x="2584802" y="4799270"/>
                <a:ext cx="22815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59.75</a:t>
                </a:r>
              </a:p>
            </p:txBody>
          </p:sp>
        </mc:Choice>
        <mc:Fallback xmlns="">
          <p:sp>
            <p:nvSpPr>
              <p:cNvPr id="98" name="TextBox 9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4802" y="4799270"/>
                <a:ext cx="2281575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667512" y="350143"/>
            <a:ext cx="4641088" cy="143255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TextBox 98"/>
          <p:cNvSpPr txBox="1"/>
          <p:nvPr/>
        </p:nvSpPr>
        <p:spPr>
          <a:xfrm>
            <a:off x="5594168" y="865332"/>
            <a:ext cx="2281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60 tables</a:t>
            </a:r>
          </a:p>
        </p:txBody>
      </p:sp>
      <p:sp>
        <p:nvSpPr>
          <p:cNvPr id="101" name="Rounded Rectangle 100"/>
          <p:cNvSpPr/>
          <p:nvPr/>
        </p:nvSpPr>
        <p:spPr>
          <a:xfrm>
            <a:off x="667512" y="2661306"/>
            <a:ext cx="4641088" cy="152096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TextBox 119"/>
          <p:cNvSpPr txBox="1"/>
          <p:nvPr/>
        </p:nvSpPr>
        <p:spPr>
          <a:xfrm>
            <a:off x="5594168" y="3075654"/>
            <a:ext cx="2281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59 party bags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706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3" grpId="0"/>
      <p:bldP spid="94" grpId="0"/>
      <p:bldP spid="95" grpId="0"/>
      <p:bldP spid="96" grpId="0"/>
      <p:bldP spid="97" grpId="0"/>
      <p:bldP spid="98" grpId="0"/>
      <p:bldP spid="98" grpId="1"/>
      <p:bldP spid="4" grpId="0" animBg="1"/>
      <p:bldP spid="4" grpId="1" animBg="1"/>
      <p:bldP spid="99" grpId="0"/>
      <p:bldP spid="101" grpId="0" animBg="1"/>
      <p:bldP spid="101" grpId="1" animBg="1"/>
      <p:bldP spid="1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401676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2" y="334776"/>
            <a:ext cx="4914900" cy="2924175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544352"/>
              </p:ext>
            </p:extLst>
          </p:nvPr>
        </p:nvGraphicFramePr>
        <p:xfrm>
          <a:off x="868028" y="3854730"/>
          <a:ext cx="2411470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063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2607713736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370278" y="3969978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82704" y="3969978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30295" y="4359985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98205" y="3969978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50860" y="3957421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03269" y="4456465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99696" y="4456465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36271" y="4369962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97432" y="3933245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63552" y="3969978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2944398"/>
              </p:ext>
            </p:extLst>
          </p:nvPr>
        </p:nvGraphicFramePr>
        <p:xfrm>
          <a:off x="4569964" y="3793760"/>
          <a:ext cx="2411470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063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440638">
                  <a:extLst>
                    <a:ext uri="{9D8B030D-6E8A-4147-A177-3AD203B41FA5}">
                      <a16:colId xmlns:a16="http://schemas.microsoft.com/office/drawing/2014/main" val="2607713736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5072214" y="3909008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84640" y="3909008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32231" y="4299015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400141" y="3909008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005205" y="4395495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01632" y="4395495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38207" y="4308992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015122" y="3938723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133365" y="3920627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73337" y="4392700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20928" y="4314102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433505" y="3920627"/>
            <a:ext cx="64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1349718" y="584444"/>
            <a:ext cx="1754684" cy="3937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6264618" y="325776"/>
                <a:ext cx="1708794" cy="7835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29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4618" y="325776"/>
                <a:ext cx="1708794" cy="783548"/>
              </a:xfrm>
              <a:prstGeom prst="rect">
                <a:avLst/>
              </a:prstGeom>
              <a:blipFill>
                <a:blip r:embed="rId6"/>
                <a:stretch>
                  <a:fillRect l="-7500" b="-7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ounded Rectangle 32"/>
          <p:cNvSpPr/>
          <p:nvPr/>
        </p:nvSpPr>
        <p:spPr>
          <a:xfrm>
            <a:off x="1349718" y="869950"/>
            <a:ext cx="1754684" cy="3937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6264618" y="1150481"/>
                <a:ext cx="1708794" cy="7835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29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4618" y="1150481"/>
                <a:ext cx="1708794" cy="783548"/>
              </a:xfrm>
              <a:prstGeom prst="rect">
                <a:avLst/>
              </a:prstGeom>
              <a:blipFill>
                <a:blip r:embed="rId7"/>
                <a:stretch>
                  <a:fillRect l="-7500" b="-85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6981434" y="1280645"/>
                <a:ext cx="6411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1434" y="1280645"/>
                <a:ext cx="641130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0.13125 0.12083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62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1" grpId="1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 animBg="1"/>
      <p:bldP spid="31" grpId="1" animBg="1"/>
      <p:bldP spid="32" grpId="0"/>
      <p:bldP spid="32" grpId="1"/>
      <p:bldP spid="33" grpId="0" animBg="1"/>
      <p:bldP spid="33" grpId="1" animBg="1"/>
      <p:bldP spid="34" grpId="0"/>
      <p:bldP spid="3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9.3|6.6|3.4|2.9|2.2|1.7|1.9|6.7|6|8.3|1.6|6.7|5.1|2.8|1.7|2.5|6|1.7|4.1|0.8|1.1|8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4.8|4.8|6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8.4|3.8|7.1|1.3|5.1|7.7|6.3|5.4|10.6|5.6|2.4|1.8|2.1|1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.2|3.4|5.2|4.5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12.1|3.4|1.2|1.8|2|5.6|4.4|3.4|4.8|10.2|1|1.8|1.3|5.8|4.1|1.2|1.8|3.2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.8|3.1|2.7|3.2|1.1|2.6|4.9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4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2.6|1|7.4|6.6|15.3|0.9|6|0.4|19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3.4|6.6|0.8|3.3|2.9|1.5|1.1|2.8|3.6|12.9|7.7|7|0.5|2.4|8.2|1.6|3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11911484-a9ac-4f3c-900d-41e99c12edf0"/>
    <ds:schemaRef ds:uri="2f1b26f6-7691-4ab4-a457-b49516d0f036"/>
    <ds:schemaRef ds:uri="http://www.w3.org/XML/1998/namespace"/>
    <ds:schemaRef ds:uri="http://schemas.microsoft.com/office/2006/metadata/properties"/>
    <ds:schemaRef ds:uri="http://purl.org/dc/elements/1.1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5397EA2-4DFF-4FDA-B713-EB98B605F0F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1b26f6-7691-4ab4-a457-b49516d0f036"/>
    <ds:schemaRef ds:uri="11911484-a9ac-4f3c-900d-41e99c12ed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8670</TotalTime>
  <Words>442</Words>
  <Application>Microsoft Office PowerPoint</Application>
  <PresentationFormat>On-screen Show (4:3)</PresentationFormat>
  <Paragraphs>170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1 - 5 on the worksheet</vt:lpstr>
      <vt:lpstr>PowerPoint Presentation</vt:lpstr>
      <vt:lpstr>PowerPoint Presentation</vt:lpstr>
      <vt:lpstr>Have a go at the rest of the questions on the 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Emma Dawson</cp:lastModifiedBy>
  <cp:revision>225</cp:revision>
  <dcterms:created xsi:type="dcterms:W3CDTF">2019-07-05T11:02:13Z</dcterms:created>
  <dcterms:modified xsi:type="dcterms:W3CDTF">2021-01-05T11:52:29Z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