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64" r:id="rId6"/>
    <p:sldId id="257" r:id="rId7"/>
    <p:sldId id="258" r:id="rId8"/>
    <p:sldId id="261" r:id="rId9"/>
    <p:sldId id="262" r:id="rId10"/>
    <p:sldId id="263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492E37-B9EF-4AD0-803D-22F5F04DE9F6}" v="32" dt="2021-01-17T14:59:11.9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1597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787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603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416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806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594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625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580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67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760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849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1D40E91-4232-4BD6-AEB0-A6BD638A98F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5758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C5950-1B0F-46ED-89DB-BD72DA3D8C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Adding </a:t>
            </a:r>
            <a:r>
              <a:rPr lang="en-GB" dirty="0" err="1"/>
              <a:t>ance</a:t>
            </a:r>
            <a:r>
              <a:rPr lang="en-GB" dirty="0"/>
              <a:t> or </a:t>
            </a:r>
            <a:r>
              <a:rPr lang="en-GB" dirty="0" err="1"/>
              <a:t>ence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29D910-4100-4806-919D-43C9CF921D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7FF1120-1B17-465F-9593-F2B3268C5C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80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00"/>
    </mc:Choice>
    <mc:Fallback xmlns="">
      <p:transition spd="slow" advTm="16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47D5F-02CB-44EE-8D28-4B010361B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AA1C9-E097-40A9-983D-8D97B02222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Root word- </a:t>
            </a:r>
            <a:r>
              <a:rPr lang="en-GB" dirty="0"/>
              <a:t>The form of a word, which carries the fundamental meaning, and cannot be further broken down further.</a:t>
            </a:r>
          </a:p>
          <a:p>
            <a:r>
              <a:rPr lang="en-GB" b="1" dirty="0"/>
              <a:t>Stem</a:t>
            </a:r>
            <a:r>
              <a:rPr lang="en-GB" dirty="0"/>
              <a:t>- What is left of the word when you take off the suffix.</a:t>
            </a:r>
          </a:p>
          <a:p>
            <a:r>
              <a:rPr lang="en-GB" b="1" dirty="0"/>
              <a:t>Suffix</a:t>
            </a:r>
            <a:r>
              <a:rPr lang="en-GB" dirty="0"/>
              <a:t>-A group of letters added to the end of a word.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83FB7AB-8A82-4A30-925A-693051B78A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2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61"/>
    </mc:Choice>
    <mc:Fallback xmlns="">
      <p:transition spd="slow" advTm="32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23A87B-418E-4F19-BA97-9C1E66F6A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Rules for adding ence 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554F5-E9CB-4BA9-A46A-C99FEC585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anchor="ctr">
            <a:normAutofit/>
          </a:bodyPr>
          <a:lstStyle/>
          <a:p>
            <a:r>
              <a:rPr lang="en-GB" dirty="0"/>
              <a:t>•	If the root verb ends in ‘-ere’, for example interfere, then it takes ‘-</a:t>
            </a:r>
            <a:r>
              <a:rPr lang="en-GB" dirty="0" err="1"/>
              <a:t>ence</a:t>
            </a:r>
            <a:r>
              <a:rPr lang="en-GB" dirty="0"/>
              <a:t>’ </a:t>
            </a:r>
          </a:p>
          <a:p>
            <a:r>
              <a:rPr lang="en-GB" dirty="0"/>
              <a:t> Note that the word perseverance is an exception to this rule!</a:t>
            </a:r>
          </a:p>
          <a:p>
            <a:r>
              <a:rPr lang="en-GB" dirty="0"/>
              <a:t>•	If the root verb has a stressed ‘-</a:t>
            </a:r>
            <a:r>
              <a:rPr lang="en-GB" dirty="0" err="1"/>
              <a:t>er</a:t>
            </a:r>
            <a:r>
              <a:rPr lang="en-GB" dirty="0"/>
              <a:t>’ ending, then it takes ‘-</a:t>
            </a:r>
            <a:r>
              <a:rPr lang="en-GB" dirty="0" err="1"/>
              <a:t>ence</a:t>
            </a:r>
            <a:r>
              <a:rPr lang="en-GB" dirty="0"/>
              <a:t>’, for example, infer.</a:t>
            </a:r>
          </a:p>
          <a:p>
            <a:r>
              <a:rPr lang="en-GB" dirty="0"/>
              <a:t>•	If the word contains the syllables ‘</a:t>
            </a:r>
            <a:r>
              <a:rPr lang="en-GB" dirty="0" err="1"/>
              <a:t>cid</a:t>
            </a:r>
            <a:r>
              <a:rPr lang="en-GB" dirty="0"/>
              <a:t>’, ‘fid’, ‘</a:t>
            </a:r>
            <a:r>
              <a:rPr lang="en-GB" dirty="0" err="1"/>
              <a:t>sid</a:t>
            </a:r>
            <a:r>
              <a:rPr lang="en-GB" dirty="0"/>
              <a:t>’ or ‘vid’ immediately before the ending, the correct suffix is ‘-</a:t>
            </a:r>
            <a:r>
              <a:rPr lang="en-GB" dirty="0" err="1"/>
              <a:t>ence</a:t>
            </a:r>
            <a:r>
              <a:rPr lang="en-GB" dirty="0"/>
              <a:t>’, for example, confidence.</a:t>
            </a:r>
          </a:p>
          <a:p>
            <a:r>
              <a:rPr lang="en-GB" dirty="0"/>
              <a:t>•	If the stem of the word ends in a soft ‘c’ (pronounced like ‘c’ in cell) or a soft ‘g’ (pronounced like ‘g’ in gel), then the ending will be ‘-</a:t>
            </a:r>
            <a:r>
              <a:rPr lang="en-GB" dirty="0" err="1"/>
              <a:t>ence</a:t>
            </a:r>
            <a:r>
              <a:rPr lang="en-GB" dirty="0"/>
              <a:t>’, for example, adolescence or emergence.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42116D2C-DF86-4AA7-B511-8831290C31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06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886"/>
    </mc:Choice>
    <mc:Fallback xmlns="">
      <p:transition spd="slow" advTm="175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25350-F840-4A8E-8CC8-55024C4BD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Words ending in </a:t>
            </a:r>
            <a:r>
              <a:rPr lang="en-GB" dirty="0" err="1"/>
              <a:t>ence</a:t>
            </a: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C8326A4-ED27-4090-85C4-40A63CD0560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96260" y="2067719"/>
          <a:ext cx="5999480" cy="38671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285875">
                  <a:extLst>
                    <a:ext uri="{9D8B030D-6E8A-4147-A177-3AD203B41FA5}">
                      <a16:colId xmlns:a16="http://schemas.microsoft.com/office/drawing/2014/main" val="1984188554"/>
                    </a:ext>
                  </a:extLst>
                </a:gridCol>
                <a:gridCol w="1199515">
                  <a:extLst>
                    <a:ext uri="{9D8B030D-6E8A-4147-A177-3AD203B41FA5}">
                      <a16:colId xmlns:a16="http://schemas.microsoft.com/office/drawing/2014/main" val="1260664504"/>
                    </a:ext>
                  </a:extLst>
                </a:gridCol>
                <a:gridCol w="1134745">
                  <a:extLst>
                    <a:ext uri="{9D8B030D-6E8A-4147-A177-3AD203B41FA5}">
                      <a16:colId xmlns:a16="http://schemas.microsoft.com/office/drawing/2014/main" val="2293534828"/>
                    </a:ext>
                  </a:extLst>
                </a:gridCol>
                <a:gridCol w="1254125">
                  <a:extLst>
                    <a:ext uri="{9D8B030D-6E8A-4147-A177-3AD203B41FA5}">
                      <a16:colId xmlns:a16="http://schemas.microsoft.com/office/drawing/2014/main" val="3057927740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552408251"/>
                    </a:ext>
                  </a:extLst>
                </a:gridCol>
              </a:tblGrid>
              <a:tr h="1130300">
                <a:tc>
                  <a:txBody>
                    <a:bodyPr/>
                    <a:lstStyle/>
                    <a:p>
                      <a:pPr>
                        <a:lnSpc>
                          <a:spcPts val="95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en-US" sz="9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0815" marR="161925" indent="10985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Root verb ends in ‘-ere’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50"/>
                        </a:lnSpc>
                        <a:spcAft>
                          <a:spcPts val="0"/>
                        </a:spcAft>
                      </a:pPr>
                      <a:r>
                        <a:rPr lang="en-US" sz="5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37490" marR="2374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Root verb ends in stressed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‘-e</a:t>
                      </a:r>
                      <a:r>
                        <a:rPr lang="en-US" sz="1200" b="1" spc="4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sz="1200" b="1" spc="-65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syllable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50"/>
                        </a:lnSpc>
                        <a:spcAft>
                          <a:spcPts val="0"/>
                        </a:spcAft>
                      </a:pPr>
                      <a:r>
                        <a:rPr lang="en-US" sz="5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08915" marR="20891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200" b="1" spc="-25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ord contains ‘cid’, ‘fid’,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255"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‘sid’, ‘vid’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8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Stem of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marR="180340" algn="ctr">
                        <a:lnSpc>
                          <a:spcPct val="104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‘-ence’</a:t>
                      </a:r>
                      <a:r>
                        <a:rPr lang="en-US" sz="1200" b="1" spc="-65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word ends in soft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93040" marR="19304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/c/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i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cell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) or soft </a:t>
                      </a:r>
                      <a:r>
                        <a:rPr lang="en-US" sz="120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/g/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i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gel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49225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Exceptions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1752434"/>
                  </a:ext>
                </a:extLst>
              </a:tr>
              <a:tr h="27368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44535"/>
                  </a:ext>
                </a:extLst>
              </a:tr>
            </a:tbl>
          </a:graphicData>
        </a:graphic>
      </p:graphicFrame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4B53788-AD0D-4E76-AA99-8D956CB288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16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98"/>
    </mc:Choice>
    <mc:Fallback xmlns="">
      <p:transition spd="slow" advTm="54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AC0F4-A830-4533-B0F2-323036E30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each word in the table based on the reasons it takes </a:t>
            </a:r>
            <a:r>
              <a:rPr lang="en-GB" dirty="0" err="1"/>
              <a:t>ence</a:t>
            </a:r>
            <a:r>
              <a:rPr lang="en-GB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A0D6C2-36E9-4E0B-91E9-FC75D27FF27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337135" y="1825624"/>
          <a:ext cx="5517730" cy="435134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960730">
                  <a:extLst>
                    <a:ext uri="{9D8B030D-6E8A-4147-A177-3AD203B41FA5}">
                      <a16:colId xmlns:a16="http://schemas.microsoft.com/office/drawing/2014/main" val="3673825168"/>
                    </a:ext>
                  </a:extLst>
                </a:gridCol>
                <a:gridCol w="1646500">
                  <a:extLst>
                    <a:ext uri="{9D8B030D-6E8A-4147-A177-3AD203B41FA5}">
                      <a16:colId xmlns:a16="http://schemas.microsoft.com/office/drawing/2014/main" val="2172358324"/>
                    </a:ext>
                  </a:extLst>
                </a:gridCol>
                <a:gridCol w="1910500">
                  <a:extLst>
                    <a:ext uri="{9D8B030D-6E8A-4147-A177-3AD203B41FA5}">
                      <a16:colId xmlns:a16="http://schemas.microsoft.com/office/drawing/2014/main" val="603271579"/>
                    </a:ext>
                  </a:extLst>
                </a:gridCol>
              </a:tblGrid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241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adherence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3876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preference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6924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adolescence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6983215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241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coherence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2573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transference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131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indulgence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2351697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9466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1780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confidence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0386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innocence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75881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876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480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evidence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337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intelligence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2934909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274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interference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0289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incidence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0134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licence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7401236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8227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9591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residence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893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negligence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6881046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1877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dependence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845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audience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689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patience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6986768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9113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circumference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463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excellence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8133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sentence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2554134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7371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sequence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83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silence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034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consequence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450139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511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violence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193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convenience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339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existence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2702938"/>
                  </a:ext>
                </a:extLst>
              </a:tr>
            </a:tbl>
          </a:graphicData>
        </a:graphic>
      </p:graphicFrame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98F7985-FBAA-42C1-A92D-F39AA939A4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95"/>
    </mc:Choice>
    <mc:Fallback xmlns="">
      <p:transition spd="slow" advTm="323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B0D32-9F6F-4BFE-8648-E4F0A1059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Rules for adding </a:t>
            </a:r>
            <a:r>
              <a:rPr lang="en-GB" dirty="0" err="1"/>
              <a:t>ance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411D5-0C0A-47CE-9B77-946C481A8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-‘-</a:t>
            </a:r>
            <a:r>
              <a:rPr lang="en-GB" dirty="0" err="1"/>
              <a:t>ance</a:t>
            </a:r>
            <a:r>
              <a:rPr lang="en-GB" dirty="0"/>
              <a:t>’/‘-</a:t>
            </a:r>
            <a:r>
              <a:rPr lang="en-GB" dirty="0" err="1"/>
              <a:t>ancy</a:t>
            </a:r>
            <a:r>
              <a:rPr lang="en-GB" dirty="0"/>
              <a:t>’ are used where the root word ends in ‘-ant’(observant/ observance, expectant/expectance).</a:t>
            </a:r>
          </a:p>
          <a:p>
            <a:r>
              <a:rPr lang="en-GB" dirty="0"/>
              <a:t>-the root verb ends in ‘-y’, ‘-</a:t>
            </a:r>
            <a:r>
              <a:rPr lang="en-GB" dirty="0" err="1"/>
              <a:t>ure</a:t>
            </a:r>
            <a:r>
              <a:rPr lang="en-GB" dirty="0"/>
              <a:t>,’ ‘-ear’ or ‘-ate’, then the noun will take ‘-</a:t>
            </a:r>
            <a:r>
              <a:rPr lang="en-GB" dirty="0" err="1"/>
              <a:t>ance</a:t>
            </a:r>
            <a:r>
              <a:rPr lang="en-GB" dirty="0"/>
              <a:t>’. For example: alliance (from ally), endurance (from endure), or appearance (from appear), tolerance (from tolerate)</a:t>
            </a:r>
          </a:p>
          <a:p>
            <a:pPr marL="0" indent="0">
              <a:buNone/>
            </a:pPr>
            <a:r>
              <a:rPr lang="en-GB" dirty="0"/>
              <a:t>- stem of the word (when you take off </a:t>
            </a:r>
            <a:r>
              <a:rPr lang="en-GB" dirty="0" err="1"/>
              <a:t>ance</a:t>
            </a:r>
            <a:r>
              <a:rPr lang="en-GB" dirty="0"/>
              <a:t>) ends in a hard /c/ or /g/ </a:t>
            </a:r>
            <a:r>
              <a:rPr lang="en-GB" dirty="0" err="1"/>
              <a:t>sound,as</a:t>
            </a:r>
            <a:r>
              <a:rPr lang="en-GB" dirty="0"/>
              <a:t> in the words gate or cup, then it takes ‘-</a:t>
            </a:r>
            <a:r>
              <a:rPr lang="en-GB" dirty="0" err="1"/>
              <a:t>ance</a:t>
            </a:r>
            <a:r>
              <a:rPr lang="en-GB" dirty="0"/>
              <a:t>’.e.g. For example: elegance or significance.</a:t>
            </a:r>
          </a:p>
          <a:p>
            <a:endParaRPr lang="en-GB" dirty="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F5D88D6-EA64-4E6F-8709-A8A3879A46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1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21"/>
    </mc:Choice>
    <mc:Fallback xmlns="">
      <p:transition spd="slow" advTm="91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90791-9A31-4A13-B89A-1B35E8852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Words ending in </a:t>
            </a:r>
            <a:r>
              <a:rPr lang="en-GB" dirty="0" err="1"/>
              <a:t>ance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01C712-D703-49B1-AEA9-6D501A7D5D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802167" y="2109255"/>
            <a:ext cx="7642737" cy="336770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A3779AA-AABB-4243-8AB7-9582B40181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41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04"/>
    </mc:Choice>
    <mc:Fallback xmlns="">
      <p:transition spd="slow" advTm="83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255EA-76E4-4506-AB35-81CE41C47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each word in the table based on the reasons it takes </a:t>
            </a:r>
            <a:r>
              <a:rPr lang="en-GB" dirty="0" err="1"/>
              <a:t>ance</a:t>
            </a:r>
            <a:r>
              <a:rPr lang="en-GB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D4A162D-7343-4240-A339-4C71BB71F4F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43399" y="1825628"/>
          <a:ext cx="5105202" cy="435133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814138">
                  <a:extLst>
                    <a:ext uri="{9D8B030D-6E8A-4147-A177-3AD203B41FA5}">
                      <a16:colId xmlns:a16="http://schemas.microsoft.com/office/drawing/2014/main" val="3819566047"/>
                    </a:ext>
                  </a:extLst>
                </a:gridCol>
                <a:gridCol w="1523401">
                  <a:extLst>
                    <a:ext uri="{9D8B030D-6E8A-4147-A177-3AD203B41FA5}">
                      <a16:colId xmlns:a16="http://schemas.microsoft.com/office/drawing/2014/main" val="3001986108"/>
                    </a:ext>
                  </a:extLst>
                </a:gridCol>
                <a:gridCol w="1767663">
                  <a:extLst>
                    <a:ext uri="{9D8B030D-6E8A-4147-A177-3AD203B41FA5}">
                      <a16:colId xmlns:a16="http://schemas.microsoft.com/office/drawing/2014/main" val="2561455338"/>
                    </a:ext>
                  </a:extLst>
                </a:gridCol>
              </a:tblGrid>
              <a:tr h="362611">
                <a:tc>
                  <a:txBody>
                    <a:bodyPr/>
                    <a:lstStyle/>
                    <a:p>
                      <a:pPr marL="247650">
                        <a:spcBef>
                          <a:spcPts val="49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acquaintance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2895">
                        <a:spcBef>
                          <a:spcPts val="49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appliance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54330">
                        <a:spcBef>
                          <a:spcPts val="49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inheritance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227584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38862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abundance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085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deviate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31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deviance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7619012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36703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acceptance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2385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dominate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31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dominance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4651812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45212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allowance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83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hesitate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577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hesitance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7286519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40957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assistance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926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tolerate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6672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tolerance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9040840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38862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attendance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43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significance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925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endurance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2012410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5861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balance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48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elegance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180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insurance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2840744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24003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circumstance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78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abundance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322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resistance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4574981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275590"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countenance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9380"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performance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25755"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appearance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2181871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419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083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guidance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577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clearance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524045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4003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perseverance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130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allowance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forbearance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3910317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0957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assistance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985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circumstance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6890">
                        <a:spcAft>
                          <a:spcPts val="0"/>
                        </a:spcAft>
                      </a:pPr>
                      <a:r>
                        <a:rPr lang="en-US" sz="1700" b="1" dirty="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instance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1214290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D2D94B-4007-4852-B6D3-9A0DF0E073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9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56"/>
    </mc:Choice>
    <mc:Fallback xmlns="">
      <p:transition spd="slow" advTm="53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CE746B-2939-43F5-B9EA-0F5C82A8BB2E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aa3c865f-e4da-482f-9ff3-b2789def48eb"/>
    <ds:schemaRef ds:uri="8fd7798e-f3b9-4b45-b3cd-108963f27c37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716DE2B3-44C7-41F2-9896-FFCF72C16B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81A808-E351-478F-B6E1-7B818D4B2946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103</TotalTime>
  <Words>547</Words>
  <Application>Microsoft Office PowerPoint</Application>
  <PresentationFormat>Widescreen</PresentationFormat>
  <Paragraphs>150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Retrospect</vt:lpstr>
      <vt:lpstr>Adding ance or ence</vt:lpstr>
      <vt:lpstr>Vocabulary</vt:lpstr>
      <vt:lpstr>Rules for adding ence </vt:lpstr>
      <vt:lpstr>Words ending in ence</vt:lpstr>
      <vt:lpstr>Put each word in the table based on the reasons it takes ence </vt:lpstr>
      <vt:lpstr>Rules for adding ance</vt:lpstr>
      <vt:lpstr>Words ending in ance</vt:lpstr>
      <vt:lpstr>Put each word in the table based on the reasons it takes ance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McCann</dc:creator>
  <cp:lastModifiedBy>Wendy McCann</cp:lastModifiedBy>
  <cp:revision>4</cp:revision>
  <dcterms:created xsi:type="dcterms:W3CDTF">2020-12-09T16:08:43Z</dcterms:created>
  <dcterms:modified xsi:type="dcterms:W3CDTF">2021-01-20T17:26:28Z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