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fntdata" ContentType="application/x-fontdata"/>
  <Default Extension="xml" ContentType="application/xml"/>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4"/>
  </p:notesMasterIdLst>
  <p:handoutMasterIdLst>
    <p:handoutMasterId r:id="rId35"/>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294" r:id="rId30"/>
    <p:sldId id="295" r:id="rId31"/>
    <p:sldId id="296" r:id="rId32"/>
    <p:sldId id="267" r:id="rId33"/>
  </p:sldIdLst>
  <p:sldSz cx="9144000" cy="6858000" type="screen4x3"/>
  <p:notesSz cx="6858000" cy="9144000"/>
  <p:embeddedFontLst>
    <p:embeddedFont>
      <p:font typeface="Calibri" panose="020F0502020204030204" pitchFamily="34" charset="0"/>
      <p:regular r:id="rId36"/>
      <p:bold r:id="rId37"/>
      <p:italic r:id="rId38"/>
      <p:boldItalic r:id="rId39"/>
    </p:embeddedFont>
    <p:embeddedFont>
      <p:font typeface="Twinkl" pitchFamily="2" charset="0"/>
      <p:regular r:id="rId40"/>
      <p:bold r:id="rId4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195" autoAdjust="0"/>
    <p:restoredTop sz="94660"/>
  </p:normalViewPr>
  <p:slideViewPr>
    <p:cSldViewPr snapToGrid="0" showGuides="1">
      <p:cViewPr varScale="1">
        <p:scale>
          <a:sx n="68" d="100"/>
          <a:sy n="68" d="100"/>
        </p:scale>
        <p:origin x="1094" y="53"/>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4.fntdata"/><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19/01/2021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19/01/2021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jpeg"/><Relationship Id="rId10"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4" Type="http://schemas.openxmlformats.org/officeDocument/2006/relationships/image" Target="../media/image7.jpeg"/><Relationship Id="rId9" Type="http://schemas.openxmlformats.org/officeDocument/2006/relationships/image" Target="../media/image12.jpe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jpeg"/><Relationship Id="rId10"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4" Type="http://schemas.openxmlformats.org/officeDocument/2006/relationships/image" Target="../media/image7.jpeg"/><Relationship Id="rId9"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jpe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 Id="rId5" Type="http://schemas.openxmlformats.org/officeDocument/2006/relationships/image" Target="../media/image29.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 Id="rId5" Type="http://schemas.openxmlformats.org/officeDocument/2006/relationships/image" Target="../media/image32.jpeg"/><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 Id="rId6" Type="http://schemas.openxmlformats.org/officeDocument/2006/relationships/image" Target="../media/image42.png"/><Relationship Id="rId5" Type="http://schemas.openxmlformats.org/officeDocument/2006/relationships/image" Target="../media/image41.jpeg"/><Relationship Id="rId4" Type="http://schemas.openxmlformats.org/officeDocument/2006/relationships/image" Target="../media/image40.jpeg"/></Relationships>
</file>

<file path=ppt/slides/_rels/slide1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2" Type="http://schemas.openxmlformats.org/officeDocument/2006/relationships/image" Target="../media/image47.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3092EA7B-7056-4C58-9CAE-D57A5476345C}"/>
              </a:ext>
            </a:extLst>
          </p:cNvPr>
          <p:cNvSpPr/>
          <p:nvPr/>
        </p:nvSpPr>
        <p:spPr>
          <a:xfrm>
            <a:off x="3413760" y="5108448"/>
            <a:ext cx="2078736" cy="1335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49555" y="1473201"/>
            <a:ext cx="7632700" cy="46433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sz="1600" dirty="0"/>
              <a:t>What do you think of when you hear the word geography?</a:t>
            </a:r>
          </a:p>
        </p:txBody>
      </p:sp>
      <p:sp>
        <p:nvSpPr>
          <p:cNvPr id="21" name="Title 20"/>
          <p:cNvSpPr>
            <a:spLocks noGrp="1"/>
          </p:cNvSpPr>
          <p:nvPr>
            <p:ph type="title"/>
          </p:nvPr>
        </p:nvSpPr>
        <p:spPr/>
        <p:txBody>
          <a:bodyPr/>
          <a:lstStyle/>
          <a:p>
            <a:r>
              <a:rPr lang="en-GB" sz="3600" dirty="0">
                <a:solidFill>
                  <a:schemeClr val="accent6">
                    <a:lumMod val="75000"/>
                  </a:schemeClr>
                </a:solidFill>
                <a:latin typeface="+mn-lt"/>
              </a:rPr>
              <a:t>Geography</a:t>
            </a:r>
          </a:p>
        </p:txBody>
      </p:sp>
      <p:sp>
        <p:nvSpPr>
          <p:cNvPr id="6" name="TextBox 5">
            <a:extLst>
              <a:ext uri="{FF2B5EF4-FFF2-40B4-BE49-F238E27FC236}">
                <a16:creationId xmlns:a16="http://schemas.microsoft.com/office/drawing/2014/main" id="{09E80F40-669A-4BBA-91D6-F6D4F048190A}"/>
              </a:ext>
            </a:extLst>
          </p:cNvPr>
          <p:cNvSpPr txBox="1"/>
          <p:nvPr/>
        </p:nvSpPr>
        <p:spPr>
          <a:xfrm>
            <a:off x="780988" y="1924757"/>
            <a:ext cx="7632700" cy="584775"/>
          </a:xfrm>
          <a:prstGeom prst="rect">
            <a:avLst/>
          </a:prstGeom>
          <a:noFill/>
        </p:spPr>
        <p:txBody>
          <a:bodyPr wrap="square">
            <a:spAutoFit/>
          </a:bodyPr>
          <a:lstStyle/>
          <a:p>
            <a:pPr marL="0" lvl="0" indent="0" algn="l" rtl="0">
              <a:spcBef>
                <a:spcPts val="0"/>
              </a:spcBef>
              <a:spcAft>
                <a:spcPts val="0"/>
              </a:spcAft>
              <a:buNone/>
            </a:pPr>
            <a:r>
              <a:rPr lang="en-GB" sz="1600" dirty="0">
                <a:solidFill>
                  <a:schemeClr val="dk1"/>
                </a:solidFill>
                <a:ea typeface="Roboto"/>
                <a:cs typeface="Roboto"/>
                <a:sym typeface="Roboto"/>
              </a:rPr>
              <a:t>Geography is the study of the earth’s surface, its atmosphere and its features.</a:t>
            </a:r>
          </a:p>
          <a:p>
            <a:pPr marL="0" lvl="0" indent="0" algn="l" rtl="0">
              <a:spcBef>
                <a:spcPts val="0"/>
              </a:spcBef>
              <a:spcAft>
                <a:spcPts val="0"/>
              </a:spcAft>
              <a:buNone/>
            </a:pPr>
            <a:r>
              <a:rPr lang="en-GB" sz="1600" dirty="0"/>
              <a:t>These are some of the topics we learn about in geography.</a:t>
            </a:r>
          </a:p>
        </p:txBody>
      </p:sp>
      <p:pic>
        <p:nvPicPr>
          <p:cNvPr id="49" name="Picture 48">
            <a:extLst>
              <a:ext uri="{FF2B5EF4-FFF2-40B4-BE49-F238E27FC236}">
                <a16:creationId xmlns:a16="http://schemas.microsoft.com/office/drawing/2014/main" id="{60201CAA-DD8C-47C9-B91B-F5A9E2E7C81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29531"/>
          <a:stretch/>
        </p:blipFill>
        <p:spPr>
          <a:xfrm>
            <a:off x="7079156" y="478895"/>
            <a:ext cx="1045925" cy="1458637"/>
          </a:xfrm>
          <a:prstGeom prst="rect">
            <a:avLst/>
          </a:prstGeom>
        </p:spPr>
      </p:pic>
      <p:grpSp>
        <p:nvGrpSpPr>
          <p:cNvPr id="71" name="Group 70">
            <a:extLst>
              <a:ext uri="{FF2B5EF4-FFF2-40B4-BE49-F238E27FC236}">
                <a16:creationId xmlns:a16="http://schemas.microsoft.com/office/drawing/2014/main" id="{1F449858-AFBB-4CC9-A73E-7ADB8FCBA0CD}"/>
              </a:ext>
            </a:extLst>
          </p:cNvPr>
          <p:cNvGrpSpPr/>
          <p:nvPr/>
        </p:nvGrpSpPr>
        <p:grpSpPr>
          <a:xfrm>
            <a:off x="4003824" y="4440372"/>
            <a:ext cx="1576069" cy="1678750"/>
            <a:chOff x="4003824" y="4440372"/>
            <a:chExt cx="1576069" cy="1678750"/>
          </a:xfrm>
        </p:grpSpPr>
        <p:sp>
          <p:nvSpPr>
            <p:cNvPr id="45" name="Rectangle 44">
              <a:extLst>
                <a:ext uri="{FF2B5EF4-FFF2-40B4-BE49-F238E27FC236}">
                  <a16:creationId xmlns:a16="http://schemas.microsoft.com/office/drawing/2014/main" id="{5CF9A974-3E25-456B-845D-AA5399D23AA9}"/>
                </a:ext>
              </a:extLst>
            </p:cNvPr>
            <p:cNvSpPr/>
            <p:nvPr/>
          </p:nvSpPr>
          <p:spPr>
            <a:xfrm>
              <a:off x="4003824" y="4713470"/>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9C527DD6-B073-4D4D-BE90-7851278A69D4}"/>
                </a:ext>
              </a:extLst>
            </p:cNvPr>
            <p:cNvSpPr txBox="1"/>
            <p:nvPr/>
          </p:nvSpPr>
          <p:spPr>
            <a:xfrm>
              <a:off x="4045099" y="5749790"/>
              <a:ext cx="1493520"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population</a:t>
              </a:r>
            </a:p>
          </p:txBody>
        </p:sp>
        <p:pic>
          <p:nvPicPr>
            <p:cNvPr id="51" name="Picture 50">
              <a:extLst>
                <a:ext uri="{FF2B5EF4-FFF2-40B4-BE49-F238E27FC236}">
                  <a16:creationId xmlns:a16="http://schemas.microsoft.com/office/drawing/2014/main" id="{67F66EA1-7F0D-4B3C-AE0C-2EB76AA6B6A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1004" b="5698"/>
            <a:stretch/>
          </p:blipFill>
          <p:spPr>
            <a:xfrm>
              <a:off x="4279749" y="4440372"/>
              <a:ext cx="1024217" cy="1211444"/>
            </a:xfrm>
            <a:prstGeom prst="rect">
              <a:avLst/>
            </a:prstGeom>
            <a:ln>
              <a:solidFill>
                <a:schemeClr val="accent6">
                  <a:lumMod val="75000"/>
                </a:schemeClr>
              </a:solidFill>
            </a:ln>
          </p:spPr>
        </p:pic>
      </p:grpSp>
      <p:grpSp>
        <p:nvGrpSpPr>
          <p:cNvPr id="66" name="Group 65">
            <a:extLst>
              <a:ext uri="{FF2B5EF4-FFF2-40B4-BE49-F238E27FC236}">
                <a16:creationId xmlns:a16="http://schemas.microsoft.com/office/drawing/2014/main" id="{18E09880-8365-4E32-8A98-E5E17663ED8B}"/>
              </a:ext>
            </a:extLst>
          </p:cNvPr>
          <p:cNvGrpSpPr/>
          <p:nvPr/>
        </p:nvGrpSpPr>
        <p:grpSpPr>
          <a:xfrm>
            <a:off x="6501639" y="2519421"/>
            <a:ext cx="1880616" cy="1606908"/>
            <a:chOff x="6501639" y="2519421"/>
            <a:chExt cx="1880616" cy="1606908"/>
          </a:xfrm>
        </p:grpSpPr>
        <p:sp>
          <p:nvSpPr>
            <p:cNvPr id="41" name="Rectangle 40">
              <a:extLst>
                <a:ext uri="{FF2B5EF4-FFF2-40B4-BE49-F238E27FC236}">
                  <a16:creationId xmlns:a16="http://schemas.microsoft.com/office/drawing/2014/main" id="{CD50CDCF-EB33-42EE-9332-B40EA7890EAB}"/>
                </a:ext>
              </a:extLst>
            </p:cNvPr>
            <p:cNvSpPr/>
            <p:nvPr/>
          </p:nvSpPr>
          <p:spPr>
            <a:xfrm>
              <a:off x="6653912" y="2710777"/>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9B549B0C-EF68-4F1D-9566-41E5EE7D7188}"/>
                </a:ext>
              </a:extLst>
            </p:cNvPr>
            <p:cNvSpPr txBox="1"/>
            <p:nvPr/>
          </p:nvSpPr>
          <p:spPr>
            <a:xfrm>
              <a:off x="6501639" y="3756997"/>
              <a:ext cx="1880616"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marL="0" lvl="0" indent="0" algn="ctr" rtl="0">
                <a:spcBef>
                  <a:spcPts val="0"/>
                </a:spcBef>
                <a:spcAft>
                  <a:spcPts val="0"/>
                </a:spcAft>
                <a:buNone/>
              </a:pPr>
              <a:r>
                <a:rPr lang="en-GB" dirty="0"/>
                <a:t>towns and cities</a:t>
              </a:r>
            </a:p>
          </p:txBody>
        </p:sp>
        <p:pic>
          <p:nvPicPr>
            <p:cNvPr id="53" name="Picture 52">
              <a:extLst>
                <a:ext uri="{FF2B5EF4-FFF2-40B4-BE49-F238E27FC236}">
                  <a16:creationId xmlns:a16="http://schemas.microsoft.com/office/drawing/2014/main" id="{F5EABC4E-2BC9-407E-ACC7-2EB88E4D06F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6880" r="26777" b="24579"/>
            <a:stretch/>
          </p:blipFill>
          <p:spPr>
            <a:xfrm>
              <a:off x="6861051" y="2519421"/>
              <a:ext cx="1216149" cy="1151172"/>
            </a:xfrm>
            <a:prstGeom prst="rect">
              <a:avLst/>
            </a:prstGeom>
            <a:ln>
              <a:solidFill>
                <a:schemeClr val="accent6">
                  <a:lumMod val="75000"/>
                </a:schemeClr>
              </a:solidFill>
            </a:ln>
          </p:spPr>
        </p:pic>
      </p:grpSp>
      <p:grpSp>
        <p:nvGrpSpPr>
          <p:cNvPr id="67" name="Group 66">
            <a:extLst>
              <a:ext uri="{FF2B5EF4-FFF2-40B4-BE49-F238E27FC236}">
                <a16:creationId xmlns:a16="http://schemas.microsoft.com/office/drawing/2014/main" id="{FF48C6D1-1622-437B-9107-D0DDAABCB57A}"/>
              </a:ext>
            </a:extLst>
          </p:cNvPr>
          <p:cNvGrpSpPr/>
          <p:nvPr/>
        </p:nvGrpSpPr>
        <p:grpSpPr>
          <a:xfrm>
            <a:off x="4597338" y="2567217"/>
            <a:ext cx="1576069" cy="1559112"/>
            <a:chOff x="4597338" y="2567217"/>
            <a:chExt cx="1576069" cy="1559112"/>
          </a:xfrm>
        </p:grpSpPr>
        <p:sp>
          <p:nvSpPr>
            <p:cNvPr id="39" name="Rectangle 38">
              <a:extLst>
                <a:ext uri="{FF2B5EF4-FFF2-40B4-BE49-F238E27FC236}">
                  <a16:creationId xmlns:a16="http://schemas.microsoft.com/office/drawing/2014/main" id="{20841BF4-2434-4CDA-9C0C-E127CB020745}"/>
                </a:ext>
              </a:extLst>
            </p:cNvPr>
            <p:cNvSpPr/>
            <p:nvPr/>
          </p:nvSpPr>
          <p:spPr>
            <a:xfrm>
              <a:off x="4597338" y="2710777"/>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010496AC-6529-42A1-B673-E42DBF8BFB85}"/>
                </a:ext>
              </a:extLst>
            </p:cNvPr>
            <p:cNvSpPr txBox="1"/>
            <p:nvPr/>
          </p:nvSpPr>
          <p:spPr>
            <a:xfrm>
              <a:off x="4791859" y="3756997"/>
              <a:ext cx="1103376"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rivers</a:t>
              </a:r>
            </a:p>
          </p:txBody>
        </p:sp>
        <p:pic>
          <p:nvPicPr>
            <p:cNvPr id="57" name="Picture 56">
              <a:extLst>
                <a:ext uri="{FF2B5EF4-FFF2-40B4-BE49-F238E27FC236}">
                  <a16:creationId xmlns:a16="http://schemas.microsoft.com/office/drawing/2014/main" id="{FFFD0107-65FC-4B2E-8CD7-19B66D5204E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21887"/>
            <a:stretch/>
          </p:blipFill>
          <p:spPr>
            <a:xfrm>
              <a:off x="4793206" y="2567217"/>
              <a:ext cx="1218873" cy="1103376"/>
            </a:xfrm>
            <a:prstGeom prst="rect">
              <a:avLst/>
            </a:prstGeom>
            <a:ln>
              <a:solidFill>
                <a:schemeClr val="accent6">
                  <a:lumMod val="75000"/>
                </a:schemeClr>
              </a:solidFill>
            </a:ln>
          </p:spPr>
        </p:pic>
      </p:grpSp>
      <p:grpSp>
        <p:nvGrpSpPr>
          <p:cNvPr id="68" name="Group 67">
            <a:extLst>
              <a:ext uri="{FF2B5EF4-FFF2-40B4-BE49-F238E27FC236}">
                <a16:creationId xmlns:a16="http://schemas.microsoft.com/office/drawing/2014/main" id="{6D36F6B8-10AB-4D47-B67B-2B419D337675}"/>
              </a:ext>
            </a:extLst>
          </p:cNvPr>
          <p:cNvGrpSpPr/>
          <p:nvPr/>
        </p:nvGrpSpPr>
        <p:grpSpPr>
          <a:xfrm>
            <a:off x="2642362" y="2573763"/>
            <a:ext cx="1576069" cy="1552566"/>
            <a:chOff x="2642362" y="2573763"/>
            <a:chExt cx="1576069" cy="1552566"/>
          </a:xfrm>
        </p:grpSpPr>
        <p:sp>
          <p:nvSpPr>
            <p:cNvPr id="37" name="Rectangle 36">
              <a:extLst>
                <a:ext uri="{FF2B5EF4-FFF2-40B4-BE49-F238E27FC236}">
                  <a16:creationId xmlns:a16="http://schemas.microsoft.com/office/drawing/2014/main" id="{83000692-750F-468F-A573-4CD62902779C}"/>
                </a:ext>
              </a:extLst>
            </p:cNvPr>
            <p:cNvSpPr/>
            <p:nvPr/>
          </p:nvSpPr>
          <p:spPr>
            <a:xfrm>
              <a:off x="2642362" y="2710777"/>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F7971690-832A-4436-BA39-17DD4D7917A4}"/>
                </a:ext>
              </a:extLst>
            </p:cNvPr>
            <p:cNvSpPr txBox="1"/>
            <p:nvPr/>
          </p:nvSpPr>
          <p:spPr>
            <a:xfrm>
              <a:off x="2691935" y="3756997"/>
              <a:ext cx="1493520"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rainforests</a:t>
              </a:r>
            </a:p>
          </p:txBody>
        </p:sp>
        <p:pic>
          <p:nvPicPr>
            <p:cNvPr id="59" name="Picture 58">
              <a:extLst>
                <a:ext uri="{FF2B5EF4-FFF2-40B4-BE49-F238E27FC236}">
                  <a16:creationId xmlns:a16="http://schemas.microsoft.com/office/drawing/2014/main" id="{6D092FED-72D5-417D-9582-85150262C06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44309" y="2573763"/>
              <a:ext cx="1023313" cy="1103376"/>
            </a:xfrm>
            <a:prstGeom prst="rect">
              <a:avLst/>
            </a:prstGeom>
            <a:ln>
              <a:solidFill>
                <a:schemeClr val="accent6">
                  <a:lumMod val="75000"/>
                </a:schemeClr>
              </a:solidFill>
            </a:ln>
          </p:spPr>
        </p:pic>
      </p:grpSp>
      <p:grpSp>
        <p:nvGrpSpPr>
          <p:cNvPr id="69" name="Group 68">
            <a:extLst>
              <a:ext uri="{FF2B5EF4-FFF2-40B4-BE49-F238E27FC236}">
                <a16:creationId xmlns:a16="http://schemas.microsoft.com/office/drawing/2014/main" id="{8AE61427-7DA5-4E8D-BD4B-641D3480A165}"/>
              </a:ext>
            </a:extLst>
          </p:cNvPr>
          <p:cNvGrpSpPr/>
          <p:nvPr/>
        </p:nvGrpSpPr>
        <p:grpSpPr>
          <a:xfrm>
            <a:off x="749554" y="2710777"/>
            <a:ext cx="1576069" cy="1415552"/>
            <a:chOff x="749554" y="2710777"/>
            <a:chExt cx="1576069" cy="1415552"/>
          </a:xfrm>
        </p:grpSpPr>
        <p:sp>
          <p:nvSpPr>
            <p:cNvPr id="23" name="Rectangle 22">
              <a:extLst>
                <a:ext uri="{FF2B5EF4-FFF2-40B4-BE49-F238E27FC236}">
                  <a16:creationId xmlns:a16="http://schemas.microsoft.com/office/drawing/2014/main" id="{AB352ED6-ECE1-4570-AB55-095873566E5B}"/>
                </a:ext>
              </a:extLst>
            </p:cNvPr>
            <p:cNvSpPr/>
            <p:nvPr/>
          </p:nvSpPr>
          <p:spPr>
            <a:xfrm>
              <a:off x="749554" y="2710777"/>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A805BE8C-B47A-4695-9FDC-B69EB0D8A140}"/>
                </a:ext>
              </a:extLst>
            </p:cNvPr>
            <p:cNvSpPr txBox="1"/>
            <p:nvPr/>
          </p:nvSpPr>
          <p:spPr>
            <a:xfrm>
              <a:off x="999745" y="3756997"/>
              <a:ext cx="1103376"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weather</a:t>
              </a:r>
            </a:p>
          </p:txBody>
        </p:sp>
        <p:pic>
          <p:nvPicPr>
            <p:cNvPr id="61" name="Picture 60">
              <a:extLst>
                <a:ext uri="{FF2B5EF4-FFF2-40B4-BE49-F238E27FC236}">
                  <a16:creationId xmlns:a16="http://schemas.microsoft.com/office/drawing/2014/main" id="{BF5D2A05-6B2E-4E7E-BFF4-F13361C18E2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13257" y="2759986"/>
              <a:ext cx="1395984" cy="987122"/>
            </a:xfrm>
            <a:prstGeom prst="rect">
              <a:avLst/>
            </a:prstGeom>
          </p:spPr>
        </p:pic>
      </p:grpSp>
      <p:grpSp>
        <p:nvGrpSpPr>
          <p:cNvPr id="70" name="Group 69">
            <a:extLst>
              <a:ext uri="{FF2B5EF4-FFF2-40B4-BE49-F238E27FC236}">
                <a16:creationId xmlns:a16="http://schemas.microsoft.com/office/drawing/2014/main" id="{72AC5BBB-82F5-4EA0-BB98-CB3401331982}"/>
              </a:ext>
            </a:extLst>
          </p:cNvPr>
          <p:cNvGrpSpPr/>
          <p:nvPr/>
        </p:nvGrpSpPr>
        <p:grpSpPr>
          <a:xfrm>
            <a:off x="1537588" y="4469395"/>
            <a:ext cx="1576069" cy="1649727"/>
            <a:chOff x="1537588" y="4469395"/>
            <a:chExt cx="1576069" cy="1649727"/>
          </a:xfrm>
        </p:grpSpPr>
        <p:sp>
          <p:nvSpPr>
            <p:cNvPr id="47" name="Rectangle 46">
              <a:extLst>
                <a:ext uri="{FF2B5EF4-FFF2-40B4-BE49-F238E27FC236}">
                  <a16:creationId xmlns:a16="http://schemas.microsoft.com/office/drawing/2014/main" id="{5D8A0EFD-3AE4-48D8-9B83-7C4F1344C3A2}"/>
                </a:ext>
              </a:extLst>
            </p:cNvPr>
            <p:cNvSpPr/>
            <p:nvPr/>
          </p:nvSpPr>
          <p:spPr>
            <a:xfrm>
              <a:off x="1537588" y="4713470"/>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8071446E-2A18-4690-A177-76A82AFA084D}"/>
                </a:ext>
              </a:extLst>
            </p:cNvPr>
            <p:cNvSpPr txBox="1"/>
            <p:nvPr/>
          </p:nvSpPr>
          <p:spPr>
            <a:xfrm>
              <a:off x="1773935" y="5749790"/>
              <a:ext cx="1103376"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farming</a:t>
              </a:r>
            </a:p>
          </p:txBody>
        </p:sp>
        <p:pic>
          <p:nvPicPr>
            <p:cNvPr id="63" name="Picture 62">
              <a:extLst>
                <a:ext uri="{FF2B5EF4-FFF2-40B4-BE49-F238E27FC236}">
                  <a16:creationId xmlns:a16="http://schemas.microsoft.com/office/drawing/2014/main" id="{8076E90A-AA46-4ACD-A522-97EA4347EE2D}"/>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7350" b="-827"/>
            <a:stretch/>
          </p:blipFill>
          <p:spPr>
            <a:xfrm>
              <a:off x="1693037" y="4469395"/>
              <a:ext cx="1299712" cy="1112501"/>
            </a:xfrm>
            <a:prstGeom prst="rect">
              <a:avLst/>
            </a:prstGeom>
            <a:ln>
              <a:solidFill>
                <a:schemeClr val="accent6">
                  <a:lumMod val="75000"/>
                </a:schemeClr>
              </a:solidFill>
            </a:ln>
          </p:spPr>
        </p:pic>
      </p:grpSp>
      <p:grpSp>
        <p:nvGrpSpPr>
          <p:cNvPr id="72" name="Group 71">
            <a:extLst>
              <a:ext uri="{FF2B5EF4-FFF2-40B4-BE49-F238E27FC236}">
                <a16:creationId xmlns:a16="http://schemas.microsoft.com/office/drawing/2014/main" id="{9BC3F4B4-25D8-4474-98C5-82CC2645DD68}"/>
              </a:ext>
            </a:extLst>
          </p:cNvPr>
          <p:cNvGrpSpPr/>
          <p:nvPr/>
        </p:nvGrpSpPr>
        <p:grpSpPr>
          <a:xfrm>
            <a:off x="6164860" y="4469395"/>
            <a:ext cx="1576069" cy="1649727"/>
            <a:chOff x="6164860" y="4469395"/>
            <a:chExt cx="1576069" cy="1649727"/>
          </a:xfrm>
        </p:grpSpPr>
        <p:sp>
          <p:nvSpPr>
            <p:cNvPr id="43" name="Rectangle 42">
              <a:extLst>
                <a:ext uri="{FF2B5EF4-FFF2-40B4-BE49-F238E27FC236}">
                  <a16:creationId xmlns:a16="http://schemas.microsoft.com/office/drawing/2014/main" id="{CC847BC6-189F-4751-A1AC-20A41B16B54F}"/>
                </a:ext>
              </a:extLst>
            </p:cNvPr>
            <p:cNvSpPr/>
            <p:nvPr/>
          </p:nvSpPr>
          <p:spPr>
            <a:xfrm>
              <a:off x="6164860" y="4646414"/>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06F06381-A009-4832-94A6-AE1D2851B681}"/>
                </a:ext>
              </a:extLst>
            </p:cNvPr>
            <p:cNvSpPr txBox="1"/>
            <p:nvPr/>
          </p:nvSpPr>
          <p:spPr>
            <a:xfrm>
              <a:off x="6303671" y="5749790"/>
              <a:ext cx="1298448"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volcanoes</a:t>
              </a:r>
            </a:p>
          </p:txBody>
        </p:sp>
        <p:pic>
          <p:nvPicPr>
            <p:cNvPr id="65" name="Picture 64">
              <a:extLst>
                <a:ext uri="{FF2B5EF4-FFF2-40B4-BE49-F238E27FC236}">
                  <a16:creationId xmlns:a16="http://schemas.microsoft.com/office/drawing/2014/main" id="{56713D3B-F073-4282-961C-E88A30ED4C22}"/>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r="12451"/>
            <a:stretch/>
          </p:blipFill>
          <p:spPr>
            <a:xfrm>
              <a:off x="6339308" y="4469395"/>
              <a:ext cx="1289462" cy="1041499"/>
            </a:xfrm>
            <a:prstGeom prst="rect">
              <a:avLst/>
            </a:prstGeom>
            <a:ln>
              <a:solidFill>
                <a:schemeClr val="accent6">
                  <a:lumMod val="75000"/>
                </a:schemeClr>
              </a:solidFill>
            </a:ln>
          </p:spPr>
        </p:pic>
      </p:grpSp>
      <p:sp>
        <p:nvSpPr>
          <p:cNvPr id="74" name="Rectangle 73">
            <a:hlinkClick r:id="rId10"/>
            <a:extLst>
              <a:ext uri="{FF2B5EF4-FFF2-40B4-BE49-F238E27FC236}">
                <a16:creationId xmlns:a16="http://schemas.microsoft.com/office/drawing/2014/main" id="{7A641519-E8B7-43C8-9D70-5FAF1AE0F0E8}"/>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fade">
                                      <p:cBhvr>
                                        <p:cTn id="12" dur="500"/>
                                        <p:tgtEl>
                                          <p:spTgt spid="6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8"/>
                                        </p:tgtEl>
                                        <p:attrNameLst>
                                          <p:attrName>style.visibility</p:attrName>
                                        </p:attrNameLst>
                                      </p:cBhvr>
                                      <p:to>
                                        <p:strVal val="visible"/>
                                      </p:to>
                                    </p:set>
                                    <p:animEffect transition="in" filter="fade">
                                      <p:cBhvr>
                                        <p:cTn id="17" dur="500"/>
                                        <p:tgtEl>
                                          <p:spTgt spid="6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fade">
                                      <p:cBhvr>
                                        <p:cTn id="22" dur="500"/>
                                        <p:tgtEl>
                                          <p:spTgt spid="6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0"/>
                                        </p:tgtEl>
                                        <p:attrNameLst>
                                          <p:attrName>style.visibility</p:attrName>
                                        </p:attrNameLst>
                                      </p:cBhvr>
                                      <p:to>
                                        <p:strVal val="visible"/>
                                      </p:to>
                                    </p:set>
                                    <p:animEffect transition="in" filter="fade">
                                      <p:cBhvr>
                                        <p:cTn id="32" dur="500"/>
                                        <p:tgtEl>
                                          <p:spTgt spid="7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71"/>
                                        </p:tgtEl>
                                        <p:attrNameLst>
                                          <p:attrName>style.visibility</p:attrName>
                                        </p:attrNameLst>
                                      </p:cBhvr>
                                      <p:to>
                                        <p:strVal val="visible"/>
                                      </p:to>
                                    </p:set>
                                    <p:animEffect transition="in" filter="fade">
                                      <p:cBhvr>
                                        <p:cTn id="37" dur="500"/>
                                        <p:tgtEl>
                                          <p:spTgt spid="7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2"/>
                                        </p:tgtEl>
                                        <p:attrNameLst>
                                          <p:attrName>style.visibility</p:attrName>
                                        </p:attrNameLst>
                                      </p:cBhvr>
                                      <p:to>
                                        <p:strVal val="visible"/>
                                      </p:to>
                                    </p:set>
                                    <p:animEffect transition="in" filter="fade">
                                      <p:cBhvr>
                                        <p:cTn id="42"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6">
                    <a:lumMod val="75000"/>
                  </a:schemeClr>
                </a:solidFill>
              </a:rPr>
              <a:t>Human and Physical Geography</a:t>
            </a:r>
          </a:p>
        </p:txBody>
      </p:sp>
      <p:sp>
        <p:nvSpPr>
          <p:cNvPr id="4" name="TextBox 3">
            <a:extLst>
              <a:ext uri="{FF2B5EF4-FFF2-40B4-BE49-F238E27FC236}">
                <a16:creationId xmlns:a16="http://schemas.microsoft.com/office/drawing/2014/main" id="{0D68A45D-E267-4EE8-804B-0172A1808AE2}"/>
              </a:ext>
            </a:extLst>
          </p:cNvPr>
          <p:cNvSpPr txBox="1"/>
          <p:nvPr/>
        </p:nvSpPr>
        <p:spPr>
          <a:xfrm>
            <a:off x="810768" y="1329220"/>
            <a:ext cx="7559040" cy="338554"/>
          </a:xfrm>
          <a:prstGeom prst="rect">
            <a:avLst/>
          </a:prstGeom>
          <a:noFill/>
        </p:spPr>
        <p:txBody>
          <a:bodyPr wrap="square">
            <a:spAutoFit/>
          </a:bodyPr>
          <a:lstStyle/>
          <a:p>
            <a:pPr marL="0" indent="0">
              <a:buClr>
                <a:schemeClr val="dk1"/>
              </a:buClr>
              <a:buSzPts val="1100"/>
              <a:buNone/>
            </a:pPr>
            <a:r>
              <a:rPr lang="en-GB" sz="1600" dirty="0">
                <a:solidFill>
                  <a:schemeClr val="dk1"/>
                </a:solidFill>
              </a:rPr>
              <a:t>Geography is usually divided into two main branches:</a:t>
            </a:r>
            <a:endParaRPr lang="en-GB" sz="1600" dirty="0"/>
          </a:p>
        </p:txBody>
      </p:sp>
      <p:grpSp>
        <p:nvGrpSpPr>
          <p:cNvPr id="15" name="Group 14">
            <a:extLst>
              <a:ext uri="{FF2B5EF4-FFF2-40B4-BE49-F238E27FC236}">
                <a16:creationId xmlns:a16="http://schemas.microsoft.com/office/drawing/2014/main" id="{8E7468E4-567A-4F3B-B494-1AE703B0EC38}"/>
              </a:ext>
            </a:extLst>
          </p:cNvPr>
          <p:cNvGrpSpPr/>
          <p:nvPr/>
        </p:nvGrpSpPr>
        <p:grpSpPr>
          <a:xfrm>
            <a:off x="785718" y="3414766"/>
            <a:ext cx="7561036" cy="1492550"/>
            <a:chOff x="785718" y="3414766"/>
            <a:chExt cx="7561036" cy="1492550"/>
          </a:xfrm>
        </p:grpSpPr>
        <p:sp>
          <p:nvSpPr>
            <p:cNvPr id="11" name="Rectangle 10">
              <a:extLst>
                <a:ext uri="{FF2B5EF4-FFF2-40B4-BE49-F238E27FC236}">
                  <a16:creationId xmlns:a16="http://schemas.microsoft.com/office/drawing/2014/main" id="{C5B711DB-A065-42F1-AEF3-35A769B3B0BD}"/>
                </a:ext>
              </a:extLst>
            </p:cNvPr>
            <p:cNvSpPr/>
            <p:nvPr/>
          </p:nvSpPr>
          <p:spPr>
            <a:xfrm>
              <a:off x="810767" y="3414766"/>
              <a:ext cx="7535987" cy="149255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4C360FA-D29A-4FC1-A250-231C1404E263}"/>
                </a:ext>
              </a:extLst>
            </p:cNvPr>
            <p:cNvSpPr txBox="1"/>
            <p:nvPr/>
          </p:nvSpPr>
          <p:spPr>
            <a:xfrm>
              <a:off x="785718" y="3889277"/>
              <a:ext cx="7510939" cy="461665"/>
            </a:xfrm>
            <a:prstGeom prst="rect">
              <a:avLst/>
            </a:prstGeom>
            <a:noFill/>
          </p:spPr>
          <p:txBody>
            <a:bodyPr wrap="square">
              <a:spAutoFit/>
            </a:bodyPr>
            <a:lstStyle/>
            <a:p>
              <a:pPr marL="114300" lvl="0" algn="ctr" rtl="0">
                <a:spcBef>
                  <a:spcPts val="0"/>
                </a:spcBef>
                <a:spcAft>
                  <a:spcPts val="0"/>
                </a:spcAft>
                <a:buSzPts val="1800"/>
              </a:pPr>
              <a:r>
                <a:rPr lang="en-GB" sz="2400" b="1" dirty="0">
                  <a:solidFill>
                    <a:schemeClr val="bg1"/>
                  </a:solidFill>
                </a:rPr>
                <a:t>human geography</a:t>
              </a:r>
            </a:p>
          </p:txBody>
        </p:sp>
      </p:grpSp>
      <p:grpSp>
        <p:nvGrpSpPr>
          <p:cNvPr id="14" name="Group 13">
            <a:extLst>
              <a:ext uri="{FF2B5EF4-FFF2-40B4-BE49-F238E27FC236}">
                <a16:creationId xmlns:a16="http://schemas.microsoft.com/office/drawing/2014/main" id="{5AF0D426-51BF-475A-AF8E-C8574671A7D6}"/>
              </a:ext>
            </a:extLst>
          </p:cNvPr>
          <p:cNvGrpSpPr/>
          <p:nvPr/>
        </p:nvGrpSpPr>
        <p:grpSpPr>
          <a:xfrm>
            <a:off x="822294" y="1845500"/>
            <a:ext cx="7535987" cy="1492550"/>
            <a:chOff x="822294" y="1845500"/>
            <a:chExt cx="7535987" cy="1492550"/>
          </a:xfrm>
        </p:grpSpPr>
        <p:sp>
          <p:nvSpPr>
            <p:cNvPr id="13" name="Rectangle 12">
              <a:extLst>
                <a:ext uri="{FF2B5EF4-FFF2-40B4-BE49-F238E27FC236}">
                  <a16:creationId xmlns:a16="http://schemas.microsoft.com/office/drawing/2014/main" id="{56B505F6-C90A-42A5-BBE4-DA1C7D64AE14}"/>
                </a:ext>
              </a:extLst>
            </p:cNvPr>
            <p:cNvSpPr/>
            <p:nvPr/>
          </p:nvSpPr>
          <p:spPr>
            <a:xfrm>
              <a:off x="822294" y="1845500"/>
              <a:ext cx="7535987" cy="149255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8E4C7E99-A9CD-4D24-9B69-E08B784A8B0D}"/>
                </a:ext>
              </a:extLst>
            </p:cNvPr>
            <p:cNvSpPr txBox="1"/>
            <p:nvPr/>
          </p:nvSpPr>
          <p:spPr>
            <a:xfrm>
              <a:off x="822294" y="2320016"/>
              <a:ext cx="7524460" cy="461665"/>
            </a:xfrm>
            <a:prstGeom prst="rect">
              <a:avLst/>
            </a:prstGeom>
            <a:noFill/>
          </p:spPr>
          <p:txBody>
            <a:bodyPr wrap="square">
              <a:spAutoFit/>
            </a:bodyPr>
            <a:lstStyle/>
            <a:p>
              <a:pPr marL="114300" lvl="0" algn="ctr" rtl="0">
                <a:spcBef>
                  <a:spcPts val="0"/>
                </a:spcBef>
                <a:spcAft>
                  <a:spcPts val="0"/>
                </a:spcAft>
                <a:buSzPts val="1800"/>
              </a:pPr>
              <a:r>
                <a:rPr lang="en-GB" sz="2400" b="1" dirty="0">
                  <a:solidFill>
                    <a:schemeClr val="bg1"/>
                  </a:solidFill>
                </a:rPr>
                <a:t>physical geography</a:t>
              </a:r>
            </a:p>
          </p:txBody>
        </p:sp>
      </p:gr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88F5F5F4-ABCA-4EDD-B329-DE209B1AD26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0940"/>
          <a:stretch/>
        </p:blipFill>
        <p:spPr>
          <a:xfrm>
            <a:off x="5714665" y="3693698"/>
            <a:ext cx="2618567" cy="3171833"/>
          </a:xfrm>
          <a:prstGeom prst="rect">
            <a:avLst/>
          </a:prstGeom>
        </p:spPr>
      </p:pic>
      <p:pic>
        <p:nvPicPr>
          <p:cNvPr id="7" name="Picture 6">
            <a:extLst>
              <a:ext uri="{FF2B5EF4-FFF2-40B4-BE49-F238E27FC236}">
                <a16:creationId xmlns:a16="http://schemas.microsoft.com/office/drawing/2014/main" id="{C1A673E7-4CEE-4465-A57C-96FCB6298D2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7" r="51787"/>
          <a:stretch/>
        </p:blipFill>
        <p:spPr>
          <a:xfrm>
            <a:off x="785718" y="3690892"/>
            <a:ext cx="2618567" cy="3171832"/>
          </a:xfrm>
          <a:prstGeom prst="rect">
            <a:avLst/>
          </a:prstGeom>
        </p:spPr>
      </p:pic>
      <p:sp>
        <p:nvSpPr>
          <p:cNvPr id="6" name="TextBox 5">
            <a:extLst>
              <a:ext uri="{FF2B5EF4-FFF2-40B4-BE49-F238E27FC236}">
                <a16:creationId xmlns:a16="http://schemas.microsoft.com/office/drawing/2014/main" id="{68E6D32B-D3D5-419D-B9C4-C71127B4FC62}"/>
              </a:ext>
            </a:extLst>
          </p:cNvPr>
          <p:cNvSpPr txBox="1"/>
          <p:nvPr/>
        </p:nvSpPr>
        <p:spPr>
          <a:xfrm>
            <a:off x="787715" y="5528780"/>
            <a:ext cx="7559040" cy="615553"/>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marL="0" lvl="0" indent="0" algn="ctr" rtl="0">
              <a:spcBef>
                <a:spcPts val="0"/>
              </a:spcBef>
              <a:spcAft>
                <a:spcPts val="0"/>
              </a:spcAft>
              <a:buNone/>
            </a:pPr>
            <a:r>
              <a:rPr lang="en-GB" b="1" dirty="0">
                <a:solidFill>
                  <a:schemeClr val="accent6">
                    <a:lumMod val="75000"/>
                  </a:schemeClr>
                </a:solidFill>
              </a:rPr>
              <a:t>Talk About It</a:t>
            </a:r>
          </a:p>
          <a:p>
            <a:pPr marL="0" lvl="0" indent="0" algn="ctr" rtl="0">
              <a:spcBef>
                <a:spcPts val="0"/>
              </a:spcBef>
              <a:spcAft>
                <a:spcPts val="0"/>
              </a:spcAft>
              <a:buNone/>
            </a:pPr>
            <a:r>
              <a:rPr lang="en-GB" sz="1600" dirty="0"/>
              <a:t>What do you think is meant by human and physical geography?</a:t>
            </a:r>
          </a:p>
        </p:txBody>
      </p:sp>
    </p:spTree>
    <p:extLst>
      <p:ext uri="{BB962C8B-B14F-4D97-AF65-F5344CB8AC3E}">
        <p14:creationId xmlns:p14="http://schemas.microsoft.com/office/powerpoint/2010/main" val="1644439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C851F27-0FE9-4C9D-96BB-88F596B1E9B5}"/>
              </a:ext>
            </a:extLst>
          </p:cNvPr>
          <p:cNvSpPr/>
          <p:nvPr/>
        </p:nvSpPr>
        <p:spPr>
          <a:xfrm>
            <a:off x="744096" y="2027753"/>
            <a:ext cx="7632700" cy="46433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lvl="0" indent="0" algn="l" rtl="0">
              <a:spcBef>
                <a:spcPts val="0"/>
              </a:spcBef>
              <a:spcAft>
                <a:spcPts val="0"/>
              </a:spcAft>
              <a:buNone/>
            </a:pPr>
            <a:r>
              <a:rPr lang="en-GB" sz="1600" dirty="0"/>
              <a:t>Can you explain why?</a:t>
            </a:r>
          </a:p>
        </p:txBody>
      </p:sp>
      <p:sp>
        <p:nvSpPr>
          <p:cNvPr id="3" name="Rectangle 2"/>
          <p:cNvSpPr/>
          <p:nvPr/>
        </p:nvSpPr>
        <p:spPr>
          <a:xfrm>
            <a:off x="749555" y="1473201"/>
            <a:ext cx="7632700" cy="46433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t>Are these examples of human or physical geography?</a:t>
            </a:r>
          </a:p>
        </p:txBody>
      </p:sp>
      <p:sp>
        <p:nvSpPr>
          <p:cNvPr id="21" name="Title 20"/>
          <p:cNvSpPr>
            <a:spLocks noGrp="1"/>
          </p:cNvSpPr>
          <p:nvPr>
            <p:ph type="title"/>
          </p:nvPr>
        </p:nvSpPr>
        <p:spPr/>
        <p:txBody>
          <a:bodyPr/>
          <a:lstStyle/>
          <a:p>
            <a:r>
              <a:rPr lang="en-GB" sz="3600" dirty="0">
                <a:solidFill>
                  <a:schemeClr val="accent6">
                    <a:lumMod val="75000"/>
                  </a:schemeClr>
                </a:solidFill>
                <a:latin typeface="+mn-lt"/>
              </a:rPr>
              <a:t>Geography</a:t>
            </a:r>
          </a:p>
        </p:txBody>
      </p:sp>
      <p:pic>
        <p:nvPicPr>
          <p:cNvPr id="49" name="Picture 48">
            <a:extLst>
              <a:ext uri="{FF2B5EF4-FFF2-40B4-BE49-F238E27FC236}">
                <a16:creationId xmlns:a16="http://schemas.microsoft.com/office/drawing/2014/main" id="{60201CAA-DD8C-47C9-B91B-F5A9E2E7C81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29531"/>
          <a:stretch/>
        </p:blipFill>
        <p:spPr>
          <a:xfrm>
            <a:off x="6785962" y="618005"/>
            <a:ext cx="1339120" cy="1867524"/>
          </a:xfrm>
          <a:prstGeom prst="rect">
            <a:avLst/>
          </a:prstGeom>
        </p:spPr>
      </p:pic>
      <p:grpSp>
        <p:nvGrpSpPr>
          <p:cNvPr id="71" name="Group 70">
            <a:extLst>
              <a:ext uri="{FF2B5EF4-FFF2-40B4-BE49-F238E27FC236}">
                <a16:creationId xmlns:a16="http://schemas.microsoft.com/office/drawing/2014/main" id="{1F449858-AFBB-4CC9-A73E-7ADB8FCBA0CD}"/>
              </a:ext>
            </a:extLst>
          </p:cNvPr>
          <p:cNvGrpSpPr/>
          <p:nvPr/>
        </p:nvGrpSpPr>
        <p:grpSpPr>
          <a:xfrm>
            <a:off x="4003824" y="4447196"/>
            <a:ext cx="1576069" cy="1678750"/>
            <a:chOff x="4003824" y="4440372"/>
            <a:chExt cx="1576069" cy="1678750"/>
          </a:xfrm>
        </p:grpSpPr>
        <p:sp>
          <p:nvSpPr>
            <p:cNvPr id="45" name="Rectangle 44">
              <a:extLst>
                <a:ext uri="{FF2B5EF4-FFF2-40B4-BE49-F238E27FC236}">
                  <a16:creationId xmlns:a16="http://schemas.microsoft.com/office/drawing/2014/main" id="{5CF9A974-3E25-456B-845D-AA5399D23AA9}"/>
                </a:ext>
              </a:extLst>
            </p:cNvPr>
            <p:cNvSpPr/>
            <p:nvPr/>
          </p:nvSpPr>
          <p:spPr>
            <a:xfrm>
              <a:off x="4003824" y="4713470"/>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9C527DD6-B073-4D4D-BE90-7851278A69D4}"/>
                </a:ext>
              </a:extLst>
            </p:cNvPr>
            <p:cNvSpPr txBox="1"/>
            <p:nvPr/>
          </p:nvSpPr>
          <p:spPr>
            <a:xfrm>
              <a:off x="4045099" y="5749790"/>
              <a:ext cx="1493520"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population</a:t>
              </a:r>
            </a:p>
          </p:txBody>
        </p:sp>
        <p:pic>
          <p:nvPicPr>
            <p:cNvPr id="51" name="Picture 50">
              <a:extLst>
                <a:ext uri="{FF2B5EF4-FFF2-40B4-BE49-F238E27FC236}">
                  <a16:creationId xmlns:a16="http://schemas.microsoft.com/office/drawing/2014/main" id="{67F66EA1-7F0D-4B3C-AE0C-2EB76AA6B6A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1004" b="5698"/>
            <a:stretch/>
          </p:blipFill>
          <p:spPr>
            <a:xfrm>
              <a:off x="4279749" y="4440372"/>
              <a:ext cx="1024217" cy="1211444"/>
            </a:xfrm>
            <a:prstGeom prst="rect">
              <a:avLst/>
            </a:prstGeom>
            <a:ln>
              <a:solidFill>
                <a:schemeClr val="accent6">
                  <a:lumMod val="75000"/>
                </a:schemeClr>
              </a:solidFill>
            </a:ln>
          </p:spPr>
        </p:pic>
      </p:grpSp>
      <p:grpSp>
        <p:nvGrpSpPr>
          <p:cNvPr id="66" name="Group 65">
            <a:extLst>
              <a:ext uri="{FF2B5EF4-FFF2-40B4-BE49-F238E27FC236}">
                <a16:creationId xmlns:a16="http://schemas.microsoft.com/office/drawing/2014/main" id="{18E09880-8365-4E32-8A98-E5E17663ED8B}"/>
              </a:ext>
            </a:extLst>
          </p:cNvPr>
          <p:cNvGrpSpPr/>
          <p:nvPr/>
        </p:nvGrpSpPr>
        <p:grpSpPr>
          <a:xfrm>
            <a:off x="6501639" y="2690021"/>
            <a:ext cx="1880616" cy="1606908"/>
            <a:chOff x="6501639" y="2519421"/>
            <a:chExt cx="1880616" cy="1606908"/>
          </a:xfrm>
        </p:grpSpPr>
        <p:sp>
          <p:nvSpPr>
            <p:cNvPr id="41" name="Rectangle 40">
              <a:extLst>
                <a:ext uri="{FF2B5EF4-FFF2-40B4-BE49-F238E27FC236}">
                  <a16:creationId xmlns:a16="http://schemas.microsoft.com/office/drawing/2014/main" id="{CD50CDCF-EB33-42EE-9332-B40EA7890EAB}"/>
                </a:ext>
              </a:extLst>
            </p:cNvPr>
            <p:cNvSpPr/>
            <p:nvPr/>
          </p:nvSpPr>
          <p:spPr>
            <a:xfrm>
              <a:off x="6653912" y="2710777"/>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9B549B0C-EF68-4F1D-9566-41E5EE7D7188}"/>
                </a:ext>
              </a:extLst>
            </p:cNvPr>
            <p:cNvSpPr txBox="1"/>
            <p:nvPr/>
          </p:nvSpPr>
          <p:spPr>
            <a:xfrm>
              <a:off x="6501639" y="3756997"/>
              <a:ext cx="1880616"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marL="0" lvl="0" indent="0" algn="ctr" rtl="0">
                <a:spcBef>
                  <a:spcPts val="0"/>
                </a:spcBef>
                <a:spcAft>
                  <a:spcPts val="0"/>
                </a:spcAft>
                <a:buNone/>
              </a:pPr>
              <a:r>
                <a:rPr lang="en-GB" dirty="0"/>
                <a:t>towns and cities</a:t>
              </a:r>
            </a:p>
          </p:txBody>
        </p:sp>
        <p:pic>
          <p:nvPicPr>
            <p:cNvPr id="53" name="Picture 52">
              <a:extLst>
                <a:ext uri="{FF2B5EF4-FFF2-40B4-BE49-F238E27FC236}">
                  <a16:creationId xmlns:a16="http://schemas.microsoft.com/office/drawing/2014/main" id="{F5EABC4E-2BC9-407E-ACC7-2EB88E4D06F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6880" r="26777" b="24579"/>
            <a:stretch/>
          </p:blipFill>
          <p:spPr>
            <a:xfrm>
              <a:off x="6861051" y="2519421"/>
              <a:ext cx="1216149" cy="1151172"/>
            </a:xfrm>
            <a:prstGeom prst="rect">
              <a:avLst/>
            </a:prstGeom>
            <a:ln>
              <a:solidFill>
                <a:schemeClr val="accent6">
                  <a:lumMod val="75000"/>
                </a:schemeClr>
              </a:solidFill>
            </a:ln>
          </p:spPr>
        </p:pic>
      </p:grpSp>
      <p:grpSp>
        <p:nvGrpSpPr>
          <p:cNvPr id="67" name="Group 66">
            <a:extLst>
              <a:ext uri="{FF2B5EF4-FFF2-40B4-BE49-F238E27FC236}">
                <a16:creationId xmlns:a16="http://schemas.microsoft.com/office/drawing/2014/main" id="{FF48C6D1-1622-437B-9107-D0DDAABCB57A}"/>
              </a:ext>
            </a:extLst>
          </p:cNvPr>
          <p:cNvGrpSpPr/>
          <p:nvPr/>
        </p:nvGrpSpPr>
        <p:grpSpPr>
          <a:xfrm>
            <a:off x="4597338" y="2737817"/>
            <a:ext cx="1576069" cy="1559112"/>
            <a:chOff x="4597338" y="2567217"/>
            <a:chExt cx="1576069" cy="1559112"/>
          </a:xfrm>
        </p:grpSpPr>
        <p:sp>
          <p:nvSpPr>
            <p:cNvPr id="39" name="Rectangle 38">
              <a:extLst>
                <a:ext uri="{FF2B5EF4-FFF2-40B4-BE49-F238E27FC236}">
                  <a16:creationId xmlns:a16="http://schemas.microsoft.com/office/drawing/2014/main" id="{20841BF4-2434-4CDA-9C0C-E127CB020745}"/>
                </a:ext>
              </a:extLst>
            </p:cNvPr>
            <p:cNvSpPr/>
            <p:nvPr/>
          </p:nvSpPr>
          <p:spPr>
            <a:xfrm>
              <a:off x="4597338" y="2710777"/>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010496AC-6529-42A1-B673-E42DBF8BFB85}"/>
                </a:ext>
              </a:extLst>
            </p:cNvPr>
            <p:cNvSpPr txBox="1"/>
            <p:nvPr/>
          </p:nvSpPr>
          <p:spPr>
            <a:xfrm>
              <a:off x="4791859" y="3756997"/>
              <a:ext cx="1103376"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rivers</a:t>
              </a:r>
            </a:p>
          </p:txBody>
        </p:sp>
        <p:pic>
          <p:nvPicPr>
            <p:cNvPr id="57" name="Picture 56">
              <a:extLst>
                <a:ext uri="{FF2B5EF4-FFF2-40B4-BE49-F238E27FC236}">
                  <a16:creationId xmlns:a16="http://schemas.microsoft.com/office/drawing/2014/main" id="{FFFD0107-65FC-4B2E-8CD7-19B66D5204E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21887"/>
            <a:stretch/>
          </p:blipFill>
          <p:spPr>
            <a:xfrm>
              <a:off x="4793206" y="2567217"/>
              <a:ext cx="1218873" cy="1103376"/>
            </a:xfrm>
            <a:prstGeom prst="rect">
              <a:avLst/>
            </a:prstGeom>
            <a:ln>
              <a:solidFill>
                <a:schemeClr val="accent6">
                  <a:lumMod val="75000"/>
                </a:schemeClr>
              </a:solidFill>
            </a:ln>
          </p:spPr>
        </p:pic>
      </p:grpSp>
      <p:grpSp>
        <p:nvGrpSpPr>
          <p:cNvPr id="68" name="Group 67">
            <a:extLst>
              <a:ext uri="{FF2B5EF4-FFF2-40B4-BE49-F238E27FC236}">
                <a16:creationId xmlns:a16="http://schemas.microsoft.com/office/drawing/2014/main" id="{6D36F6B8-10AB-4D47-B67B-2B419D337675}"/>
              </a:ext>
            </a:extLst>
          </p:cNvPr>
          <p:cNvGrpSpPr/>
          <p:nvPr/>
        </p:nvGrpSpPr>
        <p:grpSpPr>
          <a:xfrm>
            <a:off x="2642362" y="2744363"/>
            <a:ext cx="1576069" cy="1552566"/>
            <a:chOff x="2642362" y="2573763"/>
            <a:chExt cx="1576069" cy="1552566"/>
          </a:xfrm>
        </p:grpSpPr>
        <p:sp>
          <p:nvSpPr>
            <p:cNvPr id="37" name="Rectangle 36">
              <a:extLst>
                <a:ext uri="{FF2B5EF4-FFF2-40B4-BE49-F238E27FC236}">
                  <a16:creationId xmlns:a16="http://schemas.microsoft.com/office/drawing/2014/main" id="{83000692-750F-468F-A573-4CD62902779C}"/>
                </a:ext>
              </a:extLst>
            </p:cNvPr>
            <p:cNvSpPr/>
            <p:nvPr/>
          </p:nvSpPr>
          <p:spPr>
            <a:xfrm>
              <a:off x="2642362" y="2710777"/>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F7971690-832A-4436-BA39-17DD4D7917A4}"/>
                </a:ext>
              </a:extLst>
            </p:cNvPr>
            <p:cNvSpPr txBox="1"/>
            <p:nvPr/>
          </p:nvSpPr>
          <p:spPr>
            <a:xfrm>
              <a:off x="2691935" y="3756997"/>
              <a:ext cx="1493520"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rainforests</a:t>
              </a:r>
            </a:p>
          </p:txBody>
        </p:sp>
        <p:pic>
          <p:nvPicPr>
            <p:cNvPr id="59" name="Picture 58">
              <a:extLst>
                <a:ext uri="{FF2B5EF4-FFF2-40B4-BE49-F238E27FC236}">
                  <a16:creationId xmlns:a16="http://schemas.microsoft.com/office/drawing/2014/main" id="{6D092FED-72D5-417D-9582-85150262C06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44309" y="2573763"/>
              <a:ext cx="1023313" cy="1103376"/>
            </a:xfrm>
            <a:prstGeom prst="rect">
              <a:avLst/>
            </a:prstGeom>
            <a:ln>
              <a:solidFill>
                <a:schemeClr val="accent6">
                  <a:lumMod val="75000"/>
                </a:schemeClr>
              </a:solidFill>
            </a:ln>
          </p:spPr>
        </p:pic>
      </p:grpSp>
      <p:grpSp>
        <p:nvGrpSpPr>
          <p:cNvPr id="69" name="Group 68">
            <a:extLst>
              <a:ext uri="{FF2B5EF4-FFF2-40B4-BE49-F238E27FC236}">
                <a16:creationId xmlns:a16="http://schemas.microsoft.com/office/drawing/2014/main" id="{8AE61427-7DA5-4E8D-BD4B-641D3480A165}"/>
              </a:ext>
            </a:extLst>
          </p:cNvPr>
          <p:cNvGrpSpPr/>
          <p:nvPr/>
        </p:nvGrpSpPr>
        <p:grpSpPr>
          <a:xfrm>
            <a:off x="749554" y="2881377"/>
            <a:ext cx="1576069" cy="1415552"/>
            <a:chOff x="749554" y="2710777"/>
            <a:chExt cx="1576069" cy="1415552"/>
          </a:xfrm>
        </p:grpSpPr>
        <p:sp>
          <p:nvSpPr>
            <p:cNvPr id="23" name="Rectangle 22">
              <a:extLst>
                <a:ext uri="{FF2B5EF4-FFF2-40B4-BE49-F238E27FC236}">
                  <a16:creationId xmlns:a16="http://schemas.microsoft.com/office/drawing/2014/main" id="{AB352ED6-ECE1-4570-AB55-095873566E5B}"/>
                </a:ext>
              </a:extLst>
            </p:cNvPr>
            <p:cNvSpPr/>
            <p:nvPr/>
          </p:nvSpPr>
          <p:spPr>
            <a:xfrm>
              <a:off x="749554" y="2710777"/>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A805BE8C-B47A-4695-9FDC-B69EB0D8A140}"/>
                </a:ext>
              </a:extLst>
            </p:cNvPr>
            <p:cNvSpPr txBox="1"/>
            <p:nvPr/>
          </p:nvSpPr>
          <p:spPr>
            <a:xfrm>
              <a:off x="999745" y="3756997"/>
              <a:ext cx="1103376"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weather</a:t>
              </a:r>
            </a:p>
          </p:txBody>
        </p:sp>
        <p:pic>
          <p:nvPicPr>
            <p:cNvPr id="61" name="Picture 60">
              <a:extLst>
                <a:ext uri="{FF2B5EF4-FFF2-40B4-BE49-F238E27FC236}">
                  <a16:creationId xmlns:a16="http://schemas.microsoft.com/office/drawing/2014/main" id="{BF5D2A05-6B2E-4E7E-BFF4-F13361C18E2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13257" y="2759986"/>
              <a:ext cx="1395984" cy="987122"/>
            </a:xfrm>
            <a:prstGeom prst="rect">
              <a:avLst/>
            </a:prstGeom>
          </p:spPr>
        </p:pic>
      </p:grpSp>
      <p:grpSp>
        <p:nvGrpSpPr>
          <p:cNvPr id="70" name="Group 69">
            <a:extLst>
              <a:ext uri="{FF2B5EF4-FFF2-40B4-BE49-F238E27FC236}">
                <a16:creationId xmlns:a16="http://schemas.microsoft.com/office/drawing/2014/main" id="{72AC5BBB-82F5-4EA0-BB98-CB3401331982}"/>
              </a:ext>
            </a:extLst>
          </p:cNvPr>
          <p:cNvGrpSpPr/>
          <p:nvPr/>
        </p:nvGrpSpPr>
        <p:grpSpPr>
          <a:xfrm>
            <a:off x="1537588" y="4476219"/>
            <a:ext cx="1576069" cy="1649727"/>
            <a:chOff x="1537588" y="4469395"/>
            <a:chExt cx="1576069" cy="1649727"/>
          </a:xfrm>
        </p:grpSpPr>
        <p:sp>
          <p:nvSpPr>
            <p:cNvPr id="47" name="Rectangle 46">
              <a:extLst>
                <a:ext uri="{FF2B5EF4-FFF2-40B4-BE49-F238E27FC236}">
                  <a16:creationId xmlns:a16="http://schemas.microsoft.com/office/drawing/2014/main" id="{5D8A0EFD-3AE4-48D8-9B83-7C4F1344C3A2}"/>
                </a:ext>
              </a:extLst>
            </p:cNvPr>
            <p:cNvSpPr/>
            <p:nvPr/>
          </p:nvSpPr>
          <p:spPr>
            <a:xfrm>
              <a:off x="1537588" y="4713470"/>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8071446E-2A18-4690-A177-76A82AFA084D}"/>
                </a:ext>
              </a:extLst>
            </p:cNvPr>
            <p:cNvSpPr txBox="1"/>
            <p:nvPr/>
          </p:nvSpPr>
          <p:spPr>
            <a:xfrm>
              <a:off x="1773935" y="5749790"/>
              <a:ext cx="1103376"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farming</a:t>
              </a:r>
            </a:p>
          </p:txBody>
        </p:sp>
        <p:pic>
          <p:nvPicPr>
            <p:cNvPr id="63" name="Picture 62">
              <a:extLst>
                <a:ext uri="{FF2B5EF4-FFF2-40B4-BE49-F238E27FC236}">
                  <a16:creationId xmlns:a16="http://schemas.microsoft.com/office/drawing/2014/main" id="{8076E90A-AA46-4ACD-A522-97EA4347EE2D}"/>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7350" b="-827"/>
            <a:stretch/>
          </p:blipFill>
          <p:spPr>
            <a:xfrm>
              <a:off x="1693037" y="4469395"/>
              <a:ext cx="1299712" cy="1112501"/>
            </a:xfrm>
            <a:prstGeom prst="rect">
              <a:avLst/>
            </a:prstGeom>
            <a:ln>
              <a:solidFill>
                <a:schemeClr val="accent6">
                  <a:lumMod val="75000"/>
                </a:schemeClr>
              </a:solidFill>
            </a:ln>
          </p:spPr>
        </p:pic>
      </p:grpSp>
      <p:grpSp>
        <p:nvGrpSpPr>
          <p:cNvPr id="72" name="Group 71">
            <a:extLst>
              <a:ext uri="{FF2B5EF4-FFF2-40B4-BE49-F238E27FC236}">
                <a16:creationId xmlns:a16="http://schemas.microsoft.com/office/drawing/2014/main" id="{9BC3F4B4-25D8-4474-98C5-82CC2645DD68}"/>
              </a:ext>
            </a:extLst>
          </p:cNvPr>
          <p:cNvGrpSpPr/>
          <p:nvPr/>
        </p:nvGrpSpPr>
        <p:grpSpPr>
          <a:xfrm>
            <a:off x="6164860" y="4476219"/>
            <a:ext cx="1576069" cy="1649727"/>
            <a:chOff x="6164860" y="4469395"/>
            <a:chExt cx="1576069" cy="1649727"/>
          </a:xfrm>
        </p:grpSpPr>
        <p:sp>
          <p:nvSpPr>
            <p:cNvPr id="43" name="Rectangle 42">
              <a:extLst>
                <a:ext uri="{FF2B5EF4-FFF2-40B4-BE49-F238E27FC236}">
                  <a16:creationId xmlns:a16="http://schemas.microsoft.com/office/drawing/2014/main" id="{CC847BC6-189F-4751-A1AC-20A41B16B54F}"/>
                </a:ext>
              </a:extLst>
            </p:cNvPr>
            <p:cNvSpPr/>
            <p:nvPr/>
          </p:nvSpPr>
          <p:spPr>
            <a:xfrm>
              <a:off x="6164860" y="4646414"/>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06F06381-A009-4832-94A6-AE1D2851B681}"/>
                </a:ext>
              </a:extLst>
            </p:cNvPr>
            <p:cNvSpPr txBox="1"/>
            <p:nvPr/>
          </p:nvSpPr>
          <p:spPr>
            <a:xfrm>
              <a:off x="6303671" y="5749790"/>
              <a:ext cx="1298448"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volcanoes</a:t>
              </a:r>
            </a:p>
          </p:txBody>
        </p:sp>
        <p:pic>
          <p:nvPicPr>
            <p:cNvPr id="65" name="Picture 64">
              <a:extLst>
                <a:ext uri="{FF2B5EF4-FFF2-40B4-BE49-F238E27FC236}">
                  <a16:creationId xmlns:a16="http://schemas.microsoft.com/office/drawing/2014/main" id="{56713D3B-F073-4282-961C-E88A30ED4C22}"/>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r="12451"/>
            <a:stretch/>
          </p:blipFill>
          <p:spPr>
            <a:xfrm>
              <a:off x="6339308" y="4469395"/>
              <a:ext cx="1289462" cy="1041499"/>
            </a:xfrm>
            <a:prstGeom prst="rect">
              <a:avLst/>
            </a:prstGeom>
            <a:ln>
              <a:solidFill>
                <a:schemeClr val="accent6">
                  <a:lumMod val="75000"/>
                </a:schemeClr>
              </a:solidFill>
            </a:ln>
          </p:spPr>
        </p:pic>
      </p:grpSp>
      <p:sp>
        <p:nvSpPr>
          <p:cNvPr id="74" name="Rectangle 73">
            <a:hlinkClick r:id="rId10"/>
            <a:extLst>
              <a:ext uri="{FF2B5EF4-FFF2-40B4-BE49-F238E27FC236}">
                <a16:creationId xmlns:a16="http://schemas.microsoft.com/office/drawing/2014/main" id="{7A641519-E8B7-43C8-9D70-5FAF1AE0F0E8}"/>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78411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nodeType="withEffect">
                                  <p:stCondLst>
                                    <p:cond delay="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10" presetClass="entr" presetSubtype="0" fill="hold" nodeType="withEffect">
                                  <p:stCondLst>
                                    <p:cond delay="0"/>
                                  </p:stCondLst>
                                  <p:childTnLst>
                                    <p:set>
                                      <p:cBhvr>
                                        <p:cTn id="12" dur="1" fill="hold">
                                          <p:stCondLst>
                                            <p:cond delay="0"/>
                                          </p:stCondLst>
                                        </p:cTn>
                                        <p:tgtEl>
                                          <p:spTgt spid="68"/>
                                        </p:tgtEl>
                                        <p:attrNameLst>
                                          <p:attrName>style.visibility</p:attrName>
                                        </p:attrNameLst>
                                      </p:cBhvr>
                                      <p:to>
                                        <p:strVal val="visible"/>
                                      </p:to>
                                    </p:set>
                                    <p:animEffect transition="in" filter="fade">
                                      <p:cBhvr>
                                        <p:cTn id="13" dur="500"/>
                                        <p:tgtEl>
                                          <p:spTgt spid="68"/>
                                        </p:tgtEl>
                                      </p:cBhvr>
                                    </p:animEffect>
                                  </p:childTnLst>
                                </p:cTn>
                              </p:par>
                              <p:par>
                                <p:cTn id="14" presetID="10" presetClass="entr" presetSubtype="0" fill="hold" nodeType="withEffect">
                                  <p:stCondLst>
                                    <p:cond delay="0"/>
                                  </p:stCondLst>
                                  <p:childTnLst>
                                    <p:set>
                                      <p:cBhvr>
                                        <p:cTn id="15" dur="1" fill="hold">
                                          <p:stCondLst>
                                            <p:cond delay="0"/>
                                          </p:stCondLst>
                                        </p:cTn>
                                        <p:tgtEl>
                                          <p:spTgt spid="69"/>
                                        </p:tgtEl>
                                        <p:attrNameLst>
                                          <p:attrName>style.visibility</p:attrName>
                                        </p:attrNameLst>
                                      </p:cBhvr>
                                      <p:to>
                                        <p:strVal val="visible"/>
                                      </p:to>
                                    </p:set>
                                    <p:animEffect transition="in" filter="fade">
                                      <p:cBhvr>
                                        <p:cTn id="16" dur="500"/>
                                        <p:tgtEl>
                                          <p:spTgt spid="69"/>
                                        </p:tgtEl>
                                      </p:cBhvr>
                                    </p:animEffect>
                                  </p:childTnLst>
                                </p:cTn>
                              </p:par>
                              <p:par>
                                <p:cTn id="17" presetID="10" presetClass="entr" presetSubtype="0" fill="hold" nodeType="withEffect">
                                  <p:stCondLst>
                                    <p:cond delay="0"/>
                                  </p:stCondLst>
                                  <p:childTnLst>
                                    <p:set>
                                      <p:cBhvr>
                                        <p:cTn id="18" dur="1" fill="hold">
                                          <p:stCondLst>
                                            <p:cond delay="0"/>
                                          </p:stCondLst>
                                        </p:cTn>
                                        <p:tgtEl>
                                          <p:spTgt spid="72"/>
                                        </p:tgtEl>
                                        <p:attrNameLst>
                                          <p:attrName>style.visibility</p:attrName>
                                        </p:attrNameLst>
                                      </p:cBhvr>
                                      <p:to>
                                        <p:strVal val="visible"/>
                                      </p:to>
                                    </p:set>
                                    <p:animEffect transition="in" filter="fade">
                                      <p:cBhvr>
                                        <p:cTn id="19" dur="500"/>
                                        <p:tgtEl>
                                          <p:spTgt spid="72"/>
                                        </p:tgtEl>
                                      </p:cBhvr>
                                    </p:animEffect>
                                  </p:childTnLst>
                                </p:cTn>
                              </p:par>
                              <p:par>
                                <p:cTn id="20" presetID="10" presetClass="entr" presetSubtype="0" fill="hold" nodeType="withEffect">
                                  <p:stCondLst>
                                    <p:cond delay="0"/>
                                  </p:stCondLst>
                                  <p:childTnLst>
                                    <p:set>
                                      <p:cBhvr>
                                        <p:cTn id="21" dur="1" fill="hold">
                                          <p:stCondLst>
                                            <p:cond delay="0"/>
                                          </p:stCondLst>
                                        </p:cTn>
                                        <p:tgtEl>
                                          <p:spTgt spid="71"/>
                                        </p:tgtEl>
                                        <p:attrNameLst>
                                          <p:attrName>style.visibility</p:attrName>
                                        </p:attrNameLst>
                                      </p:cBhvr>
                                      <p:to>
                                        <p:strVal val="visible"/>
                                      </p:to>
                                    </p:set>
                                    <p:animEffect transition="in" filter="fade">
                                      <p:cBhvr>
                                        <p:cTn id="22" dur="500"/>
                                        <p:tgtEl>
                                          <p:spTgt spid="71"/>
                                        </p:tgtEl>
                                      </p:cBhvr>
                                    </p:animEffect>
                                  </p:childTnLst>
                                </p:cTn>
                              </p:par>
                              <p:par>
                                <p:cTn id="23" presetID="10" presetClass="entr" presetSubtype="0" fill="hold" nodeType="withEffect">
                                  <p:stCondLst>
                                    <p:cond delay="0"/>
                                  </p:stCondLst>
                                  <p:childTnLst>
                                    <p:set>
                                      <p:cBhvr>
                                        <p:cTn id="24" dur="1" fill="hold">
                                          <p:stCondLst>
                                            <p:cond delay="0"/>
                                          </p:stCondLst>
                                        </p:cTn>
                                        <p:tgtEl>
                                          <p:spTgt spid="70"/>
                                        </p:tgtEl>
                                        <p:attrNameLst>
                                          <p:attrName>style.visibility</p:attrName>
                                        </p:attrNameLst>
                                      </p:cBhvr>
                                      <p:to>
                                        <p:strVal val="visible"/>
                                      </p:to>
                                    </p:set>
                                    <p:animEffect transition="in" filter="fade">
                                      <p:cBhvr>
                                        <p:cTn id="25"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6">
                    <a:lumMod val="75000"/>
                  </a:schemeClr>
                </a:solidFill>
              </a:rPr>
              <a:t>Human and 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BA8F3E49-8B28-466A-A8F3-89E84E04CD4C}"/>
              </a:ext>
            </a:extLst>
          </p:cNvPr>
          <p:cNvGrpSpPr/>
          <p:nvPr/>
        </p:nvGrpSpPr>
        <p:grpSpPr>
          <a:xfrm>
            <a:off x="4092255" y="1358213"/>
            <a:ext cx="4572000" cy="4853609"/>
            <a:chOff x="4092255" y="1358213"/>
            <a:chExt cx="4572000" cy="4853609"/>
          </a:xfrm>
        </p:grpSpPr>
        <p:grpSp>
          <p:nvGrpSpPr>
            <p:cNvPr id="4" name="Group 3">
              <a:extLst>
                <a:ext uri="{FF2B5EF4-FFF2-40B4-BE49-F238E27FC236}">
                  <a16:creationId xmlns:a16="http://schemas.microsoft.com/office/drawing/2014/main" id="{5DF22C08-BF7D-4529-B132-0946E356B63A}"/>
                </a:ext>
              </a:extLst>
            </p:cNvPr>
            <p:cNvGrpSpPr/>
            <p:nvPr/>
          </p:nvGrpSpPr>
          <p:grpSpPr>
            <a:xfrm>
              <a:off x="4552691" y="1358213"/>
              <a:ext cx="3656722" cy="4853609"/>
              <a:chOff x="4552691" y="1358213"/>
              <a:chExt cx="3656722" cy="4853609"/>
            </a:xfrm>
          </p:grpSpPr>
          <p:sp>
            <p:nvSpPr>
              <p:cNvPr id="9" name="Rectangle 8">
                <a:extLst>
                  <a:ext uri="{FF2B5EF4-FFF2-40B4-BE49-F238E27FC236}">
                    <a16:creationId xmlns:a16="http://schemas.microsoft.com/office/drawing/2014/main" id="{8399BBB9-92E9-4532-946B-B33977DABAB8}"/>
                  </a:ext>
                </a:extLst>
              </p:cNvPr>
              <p:cNvSpPr/>
              <p:nvPr/>
            </p:nvSpPr>
            <p:spPr>
              <a:xfrm>
                <a:off x="4555959" y="1372605"/>
                <a:ext cx="3644591" cy="4839217"/>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 name="Group 13">
                <a:extLst>
                  <a:ext uri="{FF2B5EF4-FFF2-40B4-BE49-F238E27FC236}">
                    <a16:creationId xmlns:a16="http://schemas.microsoft.com/office/drawing/2014/main" id="{5AF0D426-51BF-475A-AF8E-C8574671A7D6}"/>
                  </a:ext>
                </a:extLst>
              </p:cNvPr>
              <p:cNvGrpSpPr/>
              <p:nvPr/>
            </p:nvGrpSpPr>
            <p:grpSpPr>
              <a:xfrm>
                <a:off x="4552691" y="1358213"/>
                <a:ext cx="3656722" cy="773186"/>
                <a:chOff x="822294" y="1845500"/>
                <a:chExt cx="7535987" cy="1492550"/>
              </a:xfrm>
            </p:grpSpPr>
            <p:sp>
              <p:nvSpPr>
                <p:cNvPr id="13" name="Rectangle 12">
                  <a:extLst>
                    <a:ext uri="{FF2B5EF4-FFF2-40B4-BE49-F238E27FC236}">
                      <a16:creationId xmlns:a16="http://schemas.microsoft.com/office/drawing/2014/main" id="{56B505F6-C90A-42A5-BBE4-DA1C7D64AE14}"/>
                    </a:ext>
                  </a:extLst>
                </p:cNvPr>
                <p:cNvSpPr/>
                <p:nvPr/>
              </p:nvSpPr>
              <p:spPr>
                <a:xfrm>
                  <a:off x="822294" y="1845500"/>
                  <a:ext cx="7535987" cy="149255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8E4C7E99-A9CD-4D24-9B69-E08B784A8B0D}"/>
                    </a:ext>
                  </a:extLst>
                </p:cNvPr>
                <p:cNvSpPr txBox="1"/>
                <p:nvPr/>
              </p:nvSpPr>
              <p:spPr>
                <a:xfrm>
                  <a:off x="822294" y="2320017"/>
                  <a:ext cx="7524461" cy="891193"/>
                </a:xfrm>
                <a:prstGeom prst="rect">
                  <a:avLst/>
                </a:prstGeom>
                <a:noFill/>
              </p:spPr>
              <p:txBody>
                <a:bodyPr wrap="square">
                  <a:spAutoFit/>
                </a:bodyPr>
                <a:lstStyle/>
                <a:p>
                  <a:pPr marL="114300" lvl="0" algn="ctr" rtl="0">
                    <a:spcBef>
                      <a:spcPts val="0"/>
                    </a:spcBef>
                    <a:spcAft>
                      <a:spcPts val="0"/>
                    </a:spcAft>
                    <a:buSzPts val="1800"/>
                  </a:pPr>
                  <a:endParaRPr lang="en-GB" sz="2400" b="1" dirty="0">
                    <a:solidFill>
                      <a:schemeClr val="bg1"/>
                    </a:solidFill>
                  </a:endParaRPr>
                </a:p>
              </p:txBody>
            </p:sp>
          </p:grpSp>
        </p:grpSp>
        <p:sp>
          <p:nvSpPr>
            <p:cNvPr id="16" name="TextBox 15">
              <a:extLst>
                <a:ext uri="{FF2B5EF4-FFF2-40B4-BE49-F238E27FC236}">
                  <a16:creationId xmlns:a16="http://schemas.microsoft.com/office/drawing/2014/main" id="{F2A0B877-145E-4B83-B6BB-6FC96D645699}"/>
                </a:ext>
              </a:extLst>
            </p:cNvPr>
            <p:cNvSpPr txBox="1"/>
            <p:nvPr/>
          </p:nvSpPr>
          <p:spPr>
            <a:xfrm>
              <a:off x="4092255" y="1562746"/>
              <a:ext cx="4572000" cy="369332"/>
            </a:xfrm>
            <a:prstGeom prst="rect">
              <a:avLst/>
            </a:prstGeom>
            <a:noFill/>
          </p:spPr>
          <p:txBody>
            <a:bodyPr wrap="square">
              <a:spAutoFit/>
            </a:bodyPr>
            <a:lstStyle/>
            <a:p>
              <a:pPr marL="114300" lvl="0" algn="ctr" rtl="0">
                <a:spcBef>
                  <a:spcPts val="0"/>
                </a:spcBef>
                <a:spcAft>
                  <a:spcPts val="0"/>
                </a:spcAft>
                <a:buSzPts val="1800"/>
              </a:pPr>
              <a:r>
                <a:rPr lang="en-GB" sz="1800" b="1" dirty="0">
                  <a:solidFill>
                    <a:schemeClr val="bg1"/>
                  </a:solidFill>
                </a:rPr>
                <a:t>Physical </a:t>
              </a:r>
              <a:r>
                <a:rPr lang="en-GB" b="1" dirty="0">
                  <a:solidFill>
                    <a:schemeClr val="bg1"/>
                  </a:solidFill>
                </a:rPr>
                <a:t>G</a:t>
              </a:r>
              <a:r>
                <a:rPr lang="en-GB" sz="1800" b="1" dirty="0">
                  <a:solidFill>
                    <a:schemeClr val="bg1"/>
                  </a:solidFill>
                </a:rPr>
                <a:t>eography</a:t>
              </a:r>
            </a:p>
          </p:txBody>
        </p:sp>
      </p:grpSp>
      <p:grpSp>
        <p:nvGrpSpPr>
          <p:cNvPr id="3" name="Group 2">
            <a:extLst>
              <a:ext uri="{FF2B5EF4-FFF2-40B4-BE49-F238E27FC236}">
                <a16:creationId xmlns:a16="http://schemas.microsoft.com/office/drawing/2014/main" id="{EEA456CD-D51E-4D74-81C3-6234C9BEF102}"/>
              </a:ext>
            </a:extLst>
          </p:cNvPr>
          <p:cNvGrpSpPr/>
          <p:nvPr/>
        </p:nvGrpSpPr>
        <p:grpSpPr>
          <a:xfrm>
            <a:off x="345540" y="1358213"/>
            <a:ext cx="4572000" cy="4853608"/>
            <a:chOff x="345540" y="1358213"/>
            <a:chExt cx="4572000" cy="4853608"/>
          </a:xfrm>
        </p:grpSpPr>
        <p:sp>
          <p:nvSpPr>
            <p:cNvPr id="7" name="Rectangle 6">
              <a:extLst>
                <a:ext uri="{FF2B5EF4-FFF2-40B4-BE49-F238E27FC236}">
                  <a16:creationId xmlns:a16="http://schemas.microsoft.com/office/drawing/2014/main" id="{458C0CD5-E178-422A-9E62-219CFB2230AF}"/>
                </a:ext>
              </a:extLst>
            </p:cNvPr>
            <p:cNvSpPr/>
            <p:nvPr/>
          </p:nvSpPr>
          <p:spPr>
            <a:xfrm>
              <a:off x="809245" y="1372606"/>
              <a:ext cx="3644591" cy="4839215"/>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 name="Group 14">
              <a:extLst>
                <a:ext uri="{FF2B5EF4-FFF2-40B4-BE49-F238E27FC236}">
                  <a16:creationId xmlns:a16="http://schemas.microsoft.com/office/drawing/2014/main" id="{8E7468E4-567A-4F3B-B494-1AE703B0EC38}"/>
                </a:ext>
              </a:extLst>
            </p:cNvPr>
            <p:cNvGrpSpPr/>
            <p:nvPr/>
          </p:nvGrpSpPr>
          <p:grpSpPr>
            <a:xfrm>
              <a:off x="710390" y="1358213"/>
              <a:ext cx="3743446" cy="787579"/>
              <a:chOff x="606362" y="3386982"/>
              <a:chExt cx="7740392" cy="1520334"/>
            </a:xfrm>
          </p:grpSpPr>
          <p:sp>
            <p:nvSpPr>
              <p:cNvPr id="11" name="Rectangle 10">
                <a:extLst>
                  <a:ext uri="{FF2B5EF4-FFF2-40B4-BE49-F238E27FC236}">
                    <a16:creationId xmlns:a16="http://schemas.microsoft.com/office/drawing/2014/main" id="{C5B711DB-A065-42F1-AEF3-35A769B3B0BD}"/>
                  </a:ext>
                </a:extLst>
              </p:cNvPr>
              <p:cNvSpPr/>
              <p:nvPr/>
            </p:nvSpPr>
            <p:spPr>
              <a:xfrm>
                <a:off x="810767" y="3414766"/>
                <a:ext cx="7535987" cy="149255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4C360FA-D29A-4FC1-A250-231C1404E263}"/>
                  </a:ext>
                </a:extLst>
              </p:cNvPr>
              <p:cNvSpPr txBox="1"/>
              <p:nvPr/>
            </p:nvSpPr>
            <p:spPr>
              <a:xfrm>
                <a:off x="606362" y="3386982"/>
                <a:ext cx="7510939" cy="891193"/>
              </a:xfrm>
              <a:prstGeom prst="rect">
                <a:avLst/>
              </a:prstGeom>
              <a:noFill/>
            </p:spPr>
            <p:txBody>
              <a:bodyPr wrap="square">
                <a:spAutoFit/>
              </a:bodyPr>
              <a:lstStyle/>
              <a:p>
                <a:pPr marL="114300" lvl="0" algn="ctr" rtl="0">
                  <a:spcBef>
                    <a:spcPts val="0"/>
                  </a:spcBef>
                  <a:spcAft>
                    <a:spcPts val="0"/>
                  </a:spcAft>
                  <a:buSzPts val="1800"/>
                </a:pPr>
                <a:endParaRPr lang="en-GB" sz="2400" b="1" dirty="0">
                  <a:solidFill>
                    <a:schemeClr val="bg1"/>
                  </a:solidFill>
                </a:endParaRPr>
              </a:p>
            </p:txBody>
          </p:sp>
        </p:grpSp>
        <p:sp>
          <p:nvSpPr>
            <p:cNvPr id="18" name="TextBox 17">
              <a:extLst>
                <a:ext uri="{FF2B5EF4-FFF2-40B4-BE49-F238E27FC236}">
                  <a16:creationId xmlns:a16="http://schemas.microsoft.com/office/drawing/2014/main" id="{C036A26F-2153-4B36-92F6-33875DF54720}"/>
                </a:ext>
              </a:extLst>
            </p:cNvPr>
            <p:cNvSpPr txBox="1"/>
            <p:nvPr/>
          </p:nvSpPr>
          <p:spPr>
            <a:xfrm>
              <a:off x="345540" y="1562746"/>
              <a:ext cx="4572000" cy="369332"/>
            </a:xfrm>
            <a:prstGeom prst="rect">
              <a:avLst/>
            </a:prstGeom>
            <a:noFill/>
          </p:spPr>
          <p:txBody>
            <a:bodyPr wrap="square">
              <a:spAutoFit/>
            </a:bodyPr>
            <a:lstStyle/>
            <a:p>
              <a:pPr marL="114300" lvl="0" algn="ctr" rtl="0">
                <a:spcBef>
                  <a:spcPts val="0"/>
                </a:spcBef>
                <a:spcAft>
                  <a:spcPts val="0"/>
                </a:spcAft>
                <a:buSzPts val="1800"/>
              </a:pPr>
              <a:r>
                <a:rPr lang="en-GB" sz="1800" b="1" dirty="0">
                  <a:solidFill>
                    <a:schemeClr val="bg1"/>
                  </a:solidFill>
                </a:rPr>
                <a:t>Human </a:t>
              </a:r>
              <a:r>
                <a:rPr lang="en-GB" b="1" dirty="0">
                  <a:solidFill>
                    <a:schemeClr val="bg1"/>
                  </a:solidFill>
                </a:rPr>
                <a:t>G</a:t>
              </a:r>
              <a:r>
                <a:rPr lang="en-GB" sz="1800" b="1" dirty="0">
                  <a:solidFill>
                    <a:schemeClr val="bg1"/>
                  </a:solidFill>
                </a:rPr>
                <a:t>eography</a:t>
              </a:r>
            </a:p>
          </p:txBody>
        </p:sp>
      </p:grpSp>
      <p:sp>
        <p:nvSpPr>
          <p:cNvPr id="22" name="TextBox 21">
            <a:extLst>
              <a:ext uri="{FF2B5EF4-FFF2-40B4-BE49-F238E27FC236}">
                <a16:creationId xmlns:a16="http://schemas.microsoft.com/office/drawing/2014/main" id="{599D6925-5BB2-4173-87A2-F7D0EEC63FDB}"/>
              </a:ext>
            </a:extLst>
          </p:cNvPr>
          <p:cNvSpPr txBox="1"/>
          <p:nvPr/>
        </p:nvSpPr>
        <p:spPr>
          <a:xfrm>
            <a:off x="897197" y="2220944"/>
            <a:ext cx="3399417" cy="830997"/>
          </a:xfrm>
          <a:prstGeom prst="rect">
            <a:avLst/>
          </a:prstGeom>
          <a:noFill/>
        </p:spPr>
        <p:txBody>
          <a:bodyPr wrap="square">
            <a:spAutoFit/>
          </a:bodyPr>
          <a:lstStyle/>
          <a:p>
            <a:pPr marL="0" lvl="0" indent="0" algn="l" rtl="0">
              <a:spcBef>
                <a:spcPts val="0"/>
              </a:spcBef>
              <a:spcAft>
                <a:spcPts val="0"/>
              </a:spcAft>
              <a:buNone/>
            </a:pPr>
            <a:r>
              <a:rPr lang="en-GB" sz="1600" dirty="0"/>
              <a:t>Human geography relates to human activity or something that is humanly-constructed.</a:t>
            </a:r>
          </a:p>
        </p:txBody>
      </p:sp>
      <p:sp>
        <p:nvSpPr>
          <p:cNvPr id="24" name="TextBox 23">
            <a:extLst>
              <a:ext uri="{FF2B5EF4-FFF2-40B4-BE49-F238E27FC236}">
                <a16:creationId xmlns:a16="http://schemas.microsoft.com/office/drawing/2014/main" id="{8470D977-365D-4FB6-8C8D-EFC9A16699AD}"/>
              </a:ext>
            </a:extLst>
          </p:cNvPr>
          <p:cNvSpPr txBox="1"/>
          <p:nvPr/>
        </p:nvSpPr>
        <p:spPr>
          <a:xfrm>
            <a:off x="897197" y="3113247"/>
            <a:ext cx="3445670" cy="584775"/>
          </a:xfrm>
          <a:prstGeom prst="rect">
            <a:avLst/>
          </a:prstGeom>
          <a:noFill/>
        </p:spPr>
        <p:txBody>
          <a:bodyPr wrap="square">
            <a:spAutoFit/>
          </a:bodyPr>
          <a:lstStyle/>
          <a:p>
            <a:pPr marL="0" lvl="0" indent="0" algn="l" rtl="0">
              <a:spcBef>
                <a:spcPts val="0"/>
              </a:spcBef>
              <a:spcAft>
                <a:spcPts val="0"/>
              </a:spcAft>
              <a:buNone/>
            </a:pPr>
            <a:r>
              <a:rPr lang="en-GB" sz="1600" dirty="0"/>
              <a:t>It studies the interaction between human activity and the planet. </a:t>
            </a:r>
          </a:p>
        </p:txBody>
      </p:sp>
      <p:sp>
        <p:nvSpPr>
          <p:cNvPr id="26" name="TextBox 25">
            <a:extLst>
              <a:ext uri="{FF2B5EF4-FFF2-40B4-BE49-F238E27FC236}">
                <a16:creationId xmlns:a16="http://schemas.microsoft.com/office/drawing/2014/main" id="{DB2A9E8F-1F4C-4861-BE79-CD78FFE4DAD3}"/>
              </a:ext>
            </a:extLst>
          </p:cNvPr>
          <p:cNvSpPr txBox="1"/>
          <p:nvPr/>
        </p:nvSpPr>
        <p:spPr>
          <a:xfrm>
            <a:off x="943450" y="4579819"/>
            <a:ext cx="2534978" cy="1569660"/>
          </a:xfrm>
          <a:prstGeom prst="rect">
            <a:avLst/>
          </a:prstGeom>
          <a:noFill/>
        </p:spPr>
        <p:txBody>
          <a:bodyPr wrap="square">
            <a:spAutoFit/>
          </a:bodyPr>
          <a:lstStyle/>
          <a:p>
            <a:pPr marL="285750" indent="-285750">
              <a:buFont typeface="Arial" panose="020B0604020202020204" pitchFamily="34" charset="0"/>
              <a:buChar char="•"/>
            </a:pPr>
            <a:r>
              <a:rPr lang="en-GB" sz="1600" dirty="0"/>
              <a:t>What is the largest city in Africa?</a:t>
            </a:r>
          </a:p>
          <a:p>
            <a:pPr marL="285750" indent="-285750">
              <a:buFont typeface="Arial" panose="020B0604020202020204" pitchFamily="34" charset="0"/>
              <a:buChar char="•"/>
            </a:pPr>
            <a:r>
              <a:rPr lang="en-GB" sz="1600" dirty="0"/>
              <a:t>Why is the UK population growing?</a:t>
            </a:r>
          </a:p>
          <a:p>
            <a:pPr marL="285750" indent="-285750">
              <a:buFont typeface="Arial" panose="020B0604020202020204" pitchFamily="34" charset="0"/>
              <a:buChar char="•"/>
            </a:pPr>
            <a:r>
              <a:rPr lang="en-GB" sz="1600" dirty="0"/>
              <a:t>Why do we experience global warming?</a:t>
            </a:r>
          </a:p>
        </p:txBody>
      </p:sp>
      <p:sp>
        <p:nvSpPr>
          <p:cNvPr id="28" name="TextBox 27">
            <a:extLst>
              <a:ext uri="{FF2B5EF4-FFF2-40B4-BE49-F238E27FC236}">
                <a16:creationId xmlns:a16="http://schemas.microsoft.com/office/drawing/2014/main" id="{0E15DC66-6F81-4370-9917-425267D0418E}"/>
              </a:ext>
            </a:extLst>
          </p:cNvPr>
          <p:cNvSpPr txBox="1"/>
          <p:nvPr/>
        </p:nvSpPr>
        <p:spPr>
          <a:xfrm>
            <a:off x="4599608" y="2220508"/>
            <a:ext cx="3703709" cy="584775"/>
          </a:xfrm>
          <a:prstGeom prst="rect">
            <a:avLst/>
          </a:prstGeom>
          <a:noFill/>
        </p:spPr>
        <p:txBody>
          <a:bodyPr wrap="square">
            <a:spAutoFit/>
          </a:bodyPr>
          <a:lstStyle/>
          <a:p>
            <a:pPr lvl="0"/>
            <a:r>
              <a:rPr lang="en-GB" sz="1600" dirty="0"/>
              <a:t>Physical geography relates to geography that is naturally occurring.</a:t>
            </a:r>
          </a:p>
        </p:txBody>
      </p:sp>
      <p:sp>
        <p:nvSpPr>
          <p:cNvPr id="30" name="TextBox 29">
            <a:extLst>
              <a:ext uri="{FF2B5EF4-FFF2-40B4-BE49-F238E27FC236}">
                <a16:creationId xmlns:a16="http://schemas.microsoft.com/office/drawing/2014/main" id="{6C5F52C1-CED6-4884-840C-C444E25E14F7}"/>
              </a:ext>
            </a:extLst>
          </p:cNvPr>
          <p:cNvSpPr txBox="1"/>
          <p:nvPr/>
        </p:nvSpPr>
        <p:spPr>
          <a:xfrm>
            <a:off x="4619342" y="3104559"/>
            <a:ext cx="3445670" cy="584775"/>
          </a:xfrm>
          <a:prstGeom prst="rect">
            <a:avLst/>
          </a:prstGeom>
          <a:noFill/>
        </p:spPr>
        <p:txBody>
          <a:bodyPr wrap="square">
            <a:spAutoFit/>
          </a:bodyPr>
          <a:lstStyle/>
          <a:p>
            <a:pPr marL="0" lvl="0" indent="0" algn="l" rtl="0">
              <a:spcBef>
                <a:spcPts val="0"/>
              </a:spcBef>
              <a:spcAft>
                <a:spcPts val="0"/>
              </a:spcAft>
              <a:buNone/>
            </a:pPr>
            <a:r>
              <a:rPr lang="en-GB" sz="1600" dirty="0"/>
              <a:t>It studies the natural environment and landscapes of our planet.</a:t>
            </a:r>
          </a:p>
        </p:txBody>
      </p:sp>
      <p:sp>
        <p:nvSpPr>
          <p:cNvPr id="32" name="TextBox 31">
            <a:extLst>
              <a:ext uri="{FF2B5EF4-FFF2-40B4-BE49-F238E27FC236}">
                <a16:creationId xmlns:a16="http://schemas.microsoft.com/office/drawing/2014/main" id="{AAC2AE49-38DC-47C0-9D8C-9BCB841D8E35}"/>
              </a:ext>
            </a:extLst>
          </p:cNvPr>
          <p:cNvSpPr txBox="1"/>
          <p:nvPr/>
        </p:nvSpPr>
        <p:spPr>
          <a:xfrm>
            <a:off x="4684588" y="4000472"/>
            <a:ext cx="3737851" cy="584775"/>
          </a:xfrm>
          <a:prstGeom prst="rect">
            <a:avLst/>
          </a:prstGeom>
          <a:noFill/>
        </p:spPr>
        <p:txBody>
          <a:bodyPr wrap="square">
            <a:spAutoFit/>
          </a:bodyPr>
          <a:lstStyle/>
          <a:p>
            <a:pPr marL="0" lvl="0" indent="0" algn="l" rtl="0">
              <a:spcBef>
                <a:spcPts val="0"/>
              </a:spcBef>
              <a:spcAft>
                <a:spcPts val="0"/>
              </a:spcAft>
              <a:buNone/>
            </a:pPr>
            <a:r>
              <a:rPr lang="en-GB" sz="1600" dirty="0"/>
              <a:t>Physical geography might answer questions like:</a:t>
            </a:r>
          </a:p>
        </p:txBody>
      </p:sp>
      <p:pic>
        <p:nvPicPr>
          <p:cNvPr id="34" name="Picture 33">
            <a:extLst>
              <a:ext uri="{FF2B5EF4-FFF2-40B4-BE49-F238E27FC236}">
                <a16:creationId xmlns:a16="http://schemas.microsoft.com/office/drawing/2014/main" id="{F0513E8D-0E44-4EC7-8D8D-AB60D2CC4A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79573" y="4517477"/>
            <a:ext cx="1109391" cy="1575272"/>
          </a:xfrm>
          <a:prstGeom prst="rect">
            <a:avLst/>
          </a:prstGeom>
        </p:spPr>
      </p:pic>
      <p:sp>
        <p:nvSpPr>
          <p:cNvPr id="36" name="TextBox 35">
            <a:extLst>
              <a:ext uri="{FF2B5EF4-FFF2-40B4-BE49-F238E27FC236}">
                <a16:creationId xmlns:a16="http://schemas.microsoft.com/office/drawing/2014/main" id="{E57382CC-7102-4876-9D83-763F398D9A74}"/>
              </a:ext>
            </a:extLst>
          </p:cNvPr>
          <p:cNvSpPr txBox="1"/>
          <p:nvPr/>
        </p:nvSpPr>
        <p:spPr>
          <a:xfrm>
            <a:off x="897197" y="3993276"/>
            <a:ext cx="3445670" cy="584775"/>
          </a:xfrm>
          <a:prstGeom prst="rect">
            <a:avLst/>
          </a:prstGeom>
          <a:noFill/>
        </p:spPr>
        <p:txBody>
          <a:bodyPr wrap="square">
            <a:spAutoFit/>
          </a:bodyPr>
          <a:lstStyle/>
          <a:p>
            <a:pPr marL="0" lvl="0" indent="0" algn="l" rtl="0">
              <a:spcBef>
                <a:spcPts val="0"/>
              </a:spcBef>
              <a:spcAft>
                <a:spcPts val="0"/>
              </a:spcAft>
              <a:buNone/>
            </a:pPr>
            <a:r>
              <a:rPr lang="en-GB" sz="1600" dirty="0"/>
              <a:t>Human geography might answer questions like:</a:t>
            </a:r>
          </a:p>
        </p:txBody>
      </p:sp>
      <p:sp>
        <p:nvSpPr>
          <p:cNvPr id="38" name="TextBox 37">
            <a:extLst>
              <a:ext uri="{FF2B5EF4-FFF2-40B4-BE49-F238E27FC236}">
                <a16:creationId xmlns:a16="http://schemas.microsoft.com/office/drawing/2014/main" id="{7611B19B-1F05-4A95-B41E-314457A3C535}"/>
              </a:ext>
            </a:extLst>
          </p:cNvPr>
          <p:cNvSpPr txBox="1"/>
          <p:nvPr/>
        </p:nvSpPr>
        <p:spPr>
          <a:xfrm>
            <a:off x="4684588" y="4577245"/>
            <a:ext cx="2730740" cy="1323439"/>
          </a:xfrm>
          <a:prstGeom prst="rect">
            <a:avLst/>
          </a:prstGeom>
          <a:noFill/>
        </p:spPr>
        <p:txBody>
          <a:bodyPr wrap="square">
            <a:spAutoFit/>
          </a:bodyPr>
          <a:lstStyle/>
          <a:p>
            <a:pPr marL="285750" lvl="0" indent="-285750" algn="l" rtl="0">
              <a:spcBef>
                <a:spcPts val="0"/>
              </a:spcBef>
              <a:spcAft>
                <a:spcPts val="0"/>
              </a:spcAft>
              <a:buFont typeface="Arial" panose="020B0604020202020204" pitchFamily="34" charset="0"/>
              <a:buChar char="•"/>
            </a:pPr>
            <a:r>
              <a:rPr lang="en-GB" sz="1600" dirty="0"/>
              <a:t>What happens when a volcano erupts?</a:t>
            </a:r>
          </a:p>
          <a:p>
            <a:pPr marL="285750" lvl="0" indent="-285750" algn="l" rtl="0">
              <a:spcBef>
                <a:spcPts val="0"/>
              </a:spcBef>
              <a:spcAft>
                <a:spcPts val="0"/>
              </a:spcAft>
              <a:buFont typeface="Arial" panose="020B0604020202020204" pitchFamily="34" charset="0"/>
              <a:buChar char="•"/>
            </a:pPr>
            <a:r>
              <a:rPr lang="en-GB" sz="1600" dirty="0"/>
              <a:t>Why does a river flood?</a:t>
            </a:r>
          </a:p>
          <a:p>
            <a:pPr marL="285750" lvl="0" indent="-285750" algn="l" rtl="0">
              <a:spcBef>
                <a:spcPts val="0"/>
              </a:spcBef>
              <a:spcAft>
                <a:spcPts val="0"/>
              </a:spcAft>
              <a:buFont typeface="Arial" panose="020B0604020202020204" pitchFamily="34" charset="0"/>
              <a:buChar char="•"/>
            </a:pPr>
            <a:r>
              <a:rPr lang="en-GB" sz="1600" dirty="0"/>
              <a:t>How are mountains formed?</a:t>
            </a:r>
          </a:p>
        </p:txBody>
      </p:sp>
      <p:pic>
        <p:nvPicPr>
          <p:cNvPr id="40" name="Picture 39">
            <a:extLst>
              <a:ext uri="{FF2B5EF4-FFF2-40B4-BE49-F238E27FC236}">
                <a16:creationId xmlns:a16="http://schemas.microsoft.com/office/drawing/2014/main" id="{1727BF4A-1E9C-43FC-B1B4-61B98BB649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3225" y="4600198"/>
            <a:ext cx="1198604" cy="1197194"/>
          </a:xfrm>
          <a:prstGeom prst="rect">
            <a:avLst/>
          </a:prstGeom>
        </p:spPr>
      </p:pic>
    </p:spTree>
    <p:extLst>
      <p:ext uri="{BB962C8B-B14F-4D97-AF65-F5344CB8AC3E}">
        <p14:creationId xmlns:p14="http://schemas.microsoft.com/office/powerpoint/2010/main" val="3208263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up)">
                                      <p:cBhvr>
                                        <p:cTn id="12" dur="500"/>
                                        <p:tgtEl>
                                          <p:spTgt spid="22"/>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up)">
                                      <p:cBhvr>
                                        <p:cTn id="15" dur="500"/>
                                        <p:tgtEl>
                                          <p:spTgt spid="24"/>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wipe(up)">
                                      <p:cBhvr>
                                        <p:cTn id="18" dur="500"/>
                                        <p:tgtEl>
                                          <p:spTgt spid="36"/>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wipe(up)">
                                      <p:cBhvr>
                                        <p:cTn id="21" dur="500"/>
                                        <p:tgtEl>
                                          <p:spTgt spid="26"/>
                                        </p:tgtEl>
                                      </p:cBhvr>
                                    </p:animEffect>
                                  </p:childTnLst>
                                </p:cTn>
                              </p:par>
                              <p:par>
                                <p:cTn id="22" presetID="22" presetClass="entr" presetSubtype="1" fill="hold"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wipe(up)">
                                      <p:cBhvr>
                                        <p:cTn id="24" dur="500"/>
                                        <p:tgtEl>
                                          <p:spTgt spid="3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up)">
                                      <p:cBhvr>
                                        <p:cTn id="34" dur="500"/>
                                        <p:tgtEl>
                                          <p:spTgt spid="30"/>
                                        </p:tgtEl>
                                      </p:cBhvr>
                                    </p:animEffect>
                                  </p:childTnLst>
                                </p:cTn>
                              </p:par>
                              <p:par>
                                <p:cTn id="35" presetID="22" presetClass="entr" presetSubtype="1"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up)">
                                      <p:cBhvr>
                                        <p:cTn id="37" dur="500"/>
                                        <p:tgtEl>
                                          <p:spTgt spid="28"/>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wipe(up)">
                                      <p:cBhvr>
                                        <p:cTn id="40" dur="500"/>
                                        <p:tgtEl>
                                          <p:spTgt spid="32"/>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up)">
                                      <p:cBhvr>
                                        <p:cTn id="43" dur="500"/>
                                        <p:tgtEl>
                                          <p:spTgt spid="38"/>
                                        </p:tgtEl>
                                      </p:cBhvr>
                                    </p:animEffect>
                                  </p:childTnLst>
                                </p:cTn>
                              </p:par>
                              <p:par>
                                <p:cTn id="44" presetID="22" presetClass="entr" presetSubtype="1" fill="hold"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wipe(up)">
                                      <p:cBhvr>
                                        <p:cTn id="46"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26" grpId="0"/>
      <p:bldP spid="28" grpId="0"/>
      <p:bldP spid="30" grpId="0"/>
      <p:bldP spid="32" grpId="0"/>
      <p:bldP spid="36" grpId="0"/>
      <p:bldP spid="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6">
                    <a:lumMod val="75000"/>
                  </a:schemeClr>
                </a:solidFill>
              </a:rPr>
              <a:t>Human and 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711802" y="1473201"/>
            <a:ext cx="7670452" cy="584775"/>
          </a:xfrm>
          <a:prstGeom prst="rect">
            <a:avLst/>
          </a:prstGeom>
          <a:noFill/>
        </p:spPr>
        <p:txBody>
          <a:bodyPr wrap="square">
            <a:spAutoFit/>
          </a:bodyPr>
          <a:lstStyle/>
          <a:p>
            <a:pPr marL="0" lvl="0" indent="0" algn="l" rtl="0">
              <a:spcBef>
                <a:spcPts val="0"/>
              </a:spcBef>
              <a:spcAft>
                <a:spcPts val="0"/>
              </a:spcAft>
              <a:buNone/>
            </a:pPr>
            <a:r>
              <a:rPr lang="en-GB" sz="1600" dirty="0"/>
              <a:t>Let’s take a closer look at some aspects of human and physical geography that you may learn about.</a:t>
            </a:r>
          </a:p>
        </p:txBody>
      </p:sp>
      <p:pic>
        <p:nvPicPr>
          <p:cNvPr id="4" name="Picture 3">
            <a:extLst>
              <a:ext uri="{FF2B5EF4-FFF2-40B4-BE49-F238E27FC236}">
                <a16:creationId xmlns:a16="http://schemas.microsoft.com/office/drawing/2014/main" id="{AC55E277-5792-4942-8F1C-60F7625D8F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8860" y="2179864"/>
            <a:ext cx="3896335" cy="3891751"/>
          </a:xfrm>
          <a:prstGeom prst="rect">
            <a:avLst/>
          </a:prstGeom>
        </p:spPr>
      </p:pic>
      <p:pic>
        <p:nvPicPr>
          <p:cNvPr id="6" name="Picture 5">
            <a:extLst>
              <a:ext uri="{FF2B5EF4-FFF2-40B4-BE49-F238E27FC236}">
                <a16:creationId xmlns:a16="http://schemas.microsoft.com/office/drawing/2014/main" id="{D0860FAD-446F-4020-9E17-333FBB351A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20992" y="2895600"/>
            <a:ext cx="3034614" cy="2706624"/>
          </a:xfrm>
          <a:prstGeom prst="rect">
            <a:avLst/>
          </a:prstGeom>
        </p:spPr>
      </p:pic>
    </p:spTree>
    <p:extLst>
      <p:ext uri="{BB962C8B-B14F-4D97-AF65-F5344CB8AC3E}">
        <p14:creationId xmlns:p14="http://schemas.microsoft.com/office/powerpoint/2010/main" val="220855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4">
                    <a:lumMod val="75000"/>
                  </a:schemeClr>
                </a:solidFill>
              </a:rPr>
              <a:t>Human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80320" y="1357377"/>
            <a:ext cx="7859174" cy="58477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r>
              <a:rPr lang="en-GB" sz="1600" dirty="0"/>
              <a:t>Human geography relates to human activity or something that is </a:t>
            </a:r>
          </a:p>
          <a:p>
            <a:pPr marL="0" lvl="0" indent="0" algn="ctr" rtl="0">
              <a:spcBef>
                <a:spcPts val="0"/>
              </a:spcBef>
              <a:spcAft>
                <a:spcPts val="0"/>
              </a:spcAft>
              <a:buNone/>
            </a:pPr>
            <a:r>
              <a:rPr lang="en-GB" sz="1600" dirty="0"/>
              <a:t>humanly-constructed.</a:t>
            </a:r>
          </a:p>
        </p:txBody>
      </p:sp>
      <p:pic>
        <p:nvPicPr>
          <p:cNvPr id="5" name="Picture 4">
            <a:extLst>
              <a:ext uri="{FF2B5EF4-FFF2-40B4-BE49-F238E27FC236}">
                <a16:creationId xmlns:a16="http://schemas.microsoft.com/office/drawing/2014/main" id="{FDAB35CC-8FD2-4EF5-8024-8E29BB5528B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53086" y="2176272"/>
            <a:ext cx="6088062" cy="3904519"/>
          </a:xfrm>
          <a:prstGeom prst="rect">
            <a:avLst/>
          </a:prstGeom>
        </p:spPr>
      </p:pic>
    </p:spTree>
    <p:extLst>
      <p:ext uri="{BB962C8B-B14F-4D97-AF65-F5344CB8AC3E}">
        <p14:creationId xmlns:p14="http://schemas.microsoft.com/office/powerpoint/2010/main" val="2932155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680320" y="1357377"/>
            <a:ext cx="7859174" cy="2537967"/>
            <a:chOff x="680320" y="1357377"/>
            <a:chExt cx="7859174" cy="2537967"/>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537967"/>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5"/>
              <a:ext cx="7801878" cy="1815882"/>
            </a:xfrm>
            <a:prstGeom prst="rect">
              <a:avLst/>
            </a:prstGeom>
            <a:noFill/>
          </p:spPr>
          <p:txBody>
            <a:bodyPr wrap="square">
              <a:spAutoFit/>
            </a:bodyPr>
            <a:lstStyle/>
            <a:p>
              <a:pPr marL="0" lvl="0" indent="0" algn="l" rtl="0">
                <a:spcBef>
                  <a:spcPts val="0"/>
                </a:spcBef>
                <a:spcAft>
                  <a:spcPts val="0"/>
                </a:spcAft>
                <a:buNone/>
              </a:pPr>
              <a:r>
                <a:rPr lang="en-GB" sz="1600" dirty="0">
                  <a:ea typeface="Roboto"/>
                  <a:cs typeface="Roboto"/>
                  <a:sym typeface="Roboto"/>
                </a:rPr>
                <a:t>Settlements are places where people live and work.</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They can vary in size and have different populations, from tiny hamlets to large, sprawling cities.</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Studying settlements can also include looking at features, such as homes, schools, shops, parks and libraries.</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4">
                    <a:lumMod val="75000"/>
                  </a:schemeClr>
                </a:solidFill>
              </a:rPr>
              <a:t>Human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80320" y="1357377"/>
            <a:ext cx="7859174" cy="338554"/>
          </a:xfrm>
          <a:prstGeom prst="rect">
            <a:avLst/>
          </a:prstGeom>
          <a:solidFill>
            <a:schemeClr val="accent4">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bg1"/>
                </a:solidFill>
              </a:rPr>
              <a:t>Settlements</a:t>
            </a:r>
          </a:p>
        </p:txBody>
      </p:sp>
      <p:pic>
        <p:nvPicPr>
          <p:cNvPr id="9" name="Picture 8">
            <a:extLst>
              <a:ext uri="{FF2B5EF4-FFF2-40B4-BE49-F238E27FC236}">
                <a16:creationId xmlns:a16="http://schemas.microsoft.com/office/drawing/2014/main" id="{352995FD-B8AA-4322-AFE8-31D81B1C99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93069" y="3636937"/>
            <a:ext cx="3589185" cy="2537968"/>
          </a:xfrm>
          <a:prstGeom prst="rect">
            <a:avLst/>
          </a:prstGeom>
          <a:ln>
            <a:solidFill>
              <a:schemeClr val="accent4">
                <a:lumMod val="75000"/>
              </a:schemeClr>
            </a:solidFill>
          </a:ln>
        </p:spPr>
      </p:pic>
    </p:spTree>
    <p:extLst>
      <p:ext uri="{BB962C8B-B14F-4D97-AF65-F5344CB8AC3E}">
        <p14:creationId xmlns:p14="http://schemas.microsoft.com/office/powerpoint/2010/main" val="2868978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680320" y="1357377"/>
            <a:ext cx="7859174" cy="2071623"/>
            <a:chOff x="680320" y="1357377"/>
            <a:chExt cx="7859174" cy="2071623"/>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071623"/>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778383"/>
              <a:ext cx="7801878" cy="1569660"/>
            </a:xfrm>
            <a:prstGeom prst="rect">
              <a:avLst/>
            </a:prstGeom>
            <a:noFill/>
          </p:spPr>
          <p:txBody>
            <a:bodyPr wrap="square">
              <a:spAutoFit/>
            </a:bodyPr>
            <a:lstStyle/>
            <a:p>
              <a:pPr marL="0" lvl="0" indent="0" algn="l" rtl="0">
                <a:spcBef>
                  <a:spcPts val="0"/>
                </a:spcBef>
                <a:spcAft>
                  <a:spcPts val="0"/>
                </a:spcAft>
                <a:buNone/>
              </a:pPr>
              <a:r>
                <a:rPr lang="en-GB" sz="1600" dirty="0">
                  <a:ea typeface="Roboto"/>
                  <a:cs typeface="Roboto"/>
                  <a:sym typeface="Roboto"/>
                </a:rPr>
                <a:t>Land use is when humans use an area of land for a specific purpose to meet their wants and needs.</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The land may be used as it naturally exists or changed to fulfil a particular role.</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There are five main types of land use.</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4">
                    <a:lumMod val="75000"/>
                  </a:schemeClr>
                </a:solidFill>
              </a:rPr>
              <a:t>Human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80320" y="1357377"/>
            <a:ext cx="7859174" cy="338554"/>
          </a:xfrm>
          <a:prstGeom prst="rect">
            <a:avLst/>
          </a:prstGeom>
          <a:solidFill>
            <a:schemeClr val="accent4">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bg1"/>
                </a:solidFill>
              </a:rPr>
              <a:t>Land Use</a:t>
            </a:r>
          </a:p>
        </p:txBody>
      </p:sp>
      <p:grpSp>
        <p:nvGrpSpPr>
          <p:cNvPr id="35" name="Group 34">
            <a:extLst>
              <a:ext uri="{FF2B5EF4-FFF2-40B4-BE49-F238E27FC236}">
                <a16:creationId xmlns:a16="http://schemas.microsoft.com/office/drawing/2014/main" id="{F28D2906-2C09-492C-86D8-D2A979FA4020}"/>
              </a:ext>
            </a:extLst>
          </p:cNvPr>
          <p:cNvGrpSpPr/>
          <p:nvPr/>
        </p:nvGrpSpPr>
        <p:grpSpPr>
          <a:xfrm>
            <a:off x="3754683" y="4045598"/>
            <a:ext cx="1439562" cy="2243741"/>
            <a:chOff x="3754683" y="4045598"/>
            <a:chExt cx="1439562" cy="2243741"/>
          </a:xfrm>
        </p:grpSpPr>
        <p:sp>
          <p:nvSpPr>
            <p:cNvPr id="13" name="TextBox 12">
              <a:extLst>
                <a:ext uri="{FF2B5EF4-FFF2-40B4-BE49-F238E27FC236}">
                  <a16:creationId xmlns:a16="http://schemas.microsoft.com/office/drawing/2014/main" id="{641CE47C-A450-4C22-A137-600898ACEA2B}"/>
                </a:ext>
              </a:extLst>
            </p:cNvPr>
            <p:cNvSpPr txBox="1"/>
            <p:nvPr/>
          </p:nvSpPr>
          <p:spPr>
            <a:xfrm>
              <a:off x="4098195" y="4045598"/>
              <a:ext cx="781461" cy="2243741"/>
            </a:xfrm>
            <a:prstGeom prst="rect">
              <a:avLst/>
            </a:prstGeom>
            <a:solidFill>
              <a:schemeClr val="accent4">
                <a:lumMod val="75000"/>
              </a:schemeClr>
            </a:solidFill>
            <a:ln>
              <a:solidFill>
                <a:schemeClr val="accent4">
                  <a:lumMod val="75000"/>
                </a:schemeClr>
              </a:solid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endParaRPr lang="en-GB" sz="1600" b="1" dirty="0">
                <a:solidFill>
                  <a:schemeClr val="bg1"/>
                </a:solidFill>
              </a:endParaRPr>
            </a:p>
          </p:txBody>
        </p:sp>
        <p:grpSp>
          <p:nvGrpSpPr>
            <p:cNvPr id="27" name="Group 26">
              <a:extLst>
                <a:ext uri="{FF2B5EF4-FFF2-40B4-BE49-F238E27FC236}">
                  <a16:creationId xmlns:a16="http://schemas.microsoft.com/office/drawing/2014/main" id="{989BDC07-455A-41C8-94FF-AD4BEA4134ED}"/>
                </a:ext>
              </a:extLst>
            </p:cNvPr>
            <p:cNvGrpSpPr/>
            <p:nvPr/>
          </p:nvGrpSpPr>
          <p:grpSpPr>
            <a:xfrm>
              <a:off x="3754683" y="4414497"/>
              <a:ext cx="1439562" cy="1516009"/>
              <a:chOff x="3754683" y="4414497"/>
              <a:chExt cx="1439562" cy="1516009"/>
            </a:xfrm>
          </p:grpSpPr>
          <p:sp>
            <p:nvSpPr>
              <p:cNvPr id="8" name="TextBox 7">
                <a:extLst>
                  <a:ext uri="{FF2B5EF4-FFF2-40B4-BE49-F238E27FC236}">
                    <a16:creationId xmlns:a16="http://schemas.microsoft.com/office/drawing/2014/main" id="{8FB8EA64-AFC9-4820-A862-03C2C24AD14E}"/>
                  </a:ext>
                </a:extLst>
              </p:cNvPr>
              <p:cNvSpPr txBox="1"/>
              <p:nvPr/>
            </p:nvSpPr>
            <p:spPr>
              <a:xfrm>
                <a:off x="3819144" y="5591952"/>
                <a:ext cx="1310640" cy="33855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dirty="0">
                    <a:ea typeface="Roboto"/>
                    <a:cs typeface="Roboto"/>
                    <a:sym typeface="Roboto"/>
                  </a:rPr>
                  <a:t>recreational</a:t>
                </a:r>
                <a:endParaRPr lang="en-GB" sz="1600" dirty="0"/>
              </a:p>
            </p:txBody>
          </p:sp>
          <p:pic>
            <p:nvPicPr>
              <p:cNvPr id="9" name="Picture 8">
                <a:extLst>
                  <a:ext uri="{FF2B5EF4-FFF2-40B4-BE49-F238E27FC236}">
                    <a16:creationId xmlns:a16="http://schemas.microsoft.com/office/drawing/2014/main" id="{C63B1EBC-4E4A-47DD-82BC-740518732C5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54683" y="4414497"/>
                <a:ext cx="1439562" cy="1017937"/>
              </a:xfrm>
              <a:prstGeom prst="rect">
                <a:avLst/>
              </a:prstGeom>
              <a:ln>
                <a:solidFill>
                  <a:schemeClr val="accent4">
                    <a:lumMod val="75000"/>
                  </a:schemeClr>
                </a:solidFill>
              </a:ln>
            </p:spPr>
          </p:pic>
        </p:grpSp>
      </p:grpSp>
      <p:grpSp>
        <p:nvGrpSpPr>
          <p:cNvPr id="34" name="Group 33">
            <a:extLst>
              <a:ext uri="{FF2B5EF4-FFF2-40B4-BE49-F238E27FC236}">
                <a16:creationId xmlns:a16="http://schemas.microsoft.com/office/drawing/2014/main" id="{D41E41DE-C834-4EA4-B9F1-EA7BBF3F11A7}"/>
              </a:ext>
            </a:extLst>
          </p:cNvPr>
          <p:cNvGrpSpPr/>
          <p:nvPr/>
        </p:nvGrpSpPr>
        <p:grpSpPr>
          <a:xfrm>
            <a:off x="2187507" y="4045598"/>
            <a:ext cx="1419234" cy="2243741"/>
            <a:chOff x="2187507" y="4045598"/>
            <a:chExt cx="1419234" cy="2243741"/>
          </a:xfrm>
        </p:grpSpPr>
        <p:sp>
          <p:nvSpPr>
            <p:cNvPr id="11" name="TextBox 10">
              <a:extLst>
                <a:ext uri="{FF2B5EF4-FFF2-40B4-BE49-F238E27FC236}">
                  <a16:creationId xmlns:a16="http://schemas.microsoft.com/office/drawing/2014/main" id="{164ECAEA-CAD3-4167-B03D-DD528E1FFF44}"/>
                </a:ext>
              </a:extLst>
            </p:cNvPr>
            <p:cNvSpPr txBox="1"/>
            <p:nvPr/>
          </p:nvSpPr>
          <p:spPr>
            <a:xfrm>
              <a:off x="2494700" y="4045598"/>
              <a:ext cx="781461" cy="2243741"/>
            </a:xfrm>
            <a:prstGeom prst="rect">
              <a:avLst/>
            </a:prstGeom>
            <a:solidFill>
              <a:schemeClr val="accent4">
                <a:lumMod val="75000"/>
              </a:schemeClr>
            </a:solidFill>
            <a:ln>
              <a:solidFill>
                <a:schemeClr val="accent4">
                  <a:lumMod val="75000"/>
                </a:schemeClr>
              </a:solid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endParaRPr lang="en-GB" sz="1600" b="1" dirty="0">
                <a:solidFill>
                  <a:schemeClr val="bg1"/>
                </a:solidFill>
              </a:endParaRPr>
            </a:p>
          </p:txBody>
        </p:sp>
        <p:grpSp>
          <p:nvGrpSpPr>
            <p:cNvPr id="26" name="Group 25">
              <a:extLst>
                <a:ext uri="{FF2B5EF4-FFF2-40B4-BE49-F238E27FC236}">
                  <a16:creationId xmlns:a16="http://schemas.microsoft.com/office/drawing/2014/main" id="{C32F6CCA-E2C6-44D9-AD06-C30B777A86C7}"/>
                </a:ext>
              </a:extLst>
            </p:cNvPr>
            <p:cNvGrpSpPr/>
            <p:nvPr/>
          </p:nvGrpSpPr>
          <p:grpSpPr>
            <a:xfrm>
              <a:off x="2187507" y="4414497"/>
              <a:ext cx="1419234" cy="1516009"/>
              <a:chOff x="2187507" y="4414497"/>
              <a:chExt cx="1419234" cy="1516009"/>
            </a:xfrm>
          </p:grpSpPr>
          <p:sp>
            <p:nvSpPr>
              <p:cNvPr id="5" name="TextBox 4">
                <a:extLst>
                  <a:ext uri="{FF2B5EF4-FFF2-40B4-BE49-F238E27FC236}">
                    <a16:creationId xmlns:a16="http://schemas.microsoft.com/office/drawing/2014/main" id="{76280F5E-70F7-4C71-8B99-8B5F729BD4A9}"/>
                  </a:ext>
                </a:extLst>
              </p:cNvPr>
              <p:cNvSpPr txBox="1"/>
              <p:nvPr/>
            </p:nvSpPr>
            <p:spPr>
              <a:xfrm>
                <a:off x="2257044" y="5591952"/>
                <a:ext cx="1280160" cy="33855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dirty="0">
                    <a:ea typeface="Roboto"/>
                    <a:cs typeface="Roboto"/>
                    <a:sym typeface="Roboto"/>
                  </a:rPr>
                  <a:t>agricultural</a:t>
                </a:r>
                <a:endParaRPr lang="en-GB" sz="1600" dirty="0"/>
              </a:p>
            </p:txBody>
          </p:sp>
          <p:pic>
            <p:nvPicPr>
              <p:cNvPr id="16" name="Picture 15">
                <a:extLst>
                  <a:ext uri="{FF2B5EF4-FFF2-40B4-BE49-F238E27FC236}">
                    <a16:creationId xmlns:a16="http://schemas.microsoft.com/office/drawing/2014/main" id="{D4197823-7A79-40DB-901C-66DCC6806AE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7507" y="4414497"/>
                <a:ext cx="1419234" cy="1003592"/>
              </a:xfrm>
              <a:prstGeom prst="rect">
                <a:avLst/>
              </a:prstGeom>
              <a:ln>
                <a:solidFill>
                  <a:schemeClr val="accent4">
                    <a:lumMod val="75000"/>
                  </a:schemeClr>
                </a:solidFill>
              </a:ln>
            </p:spPr>
          </p:pic>
        </p:grpSp>
      </p:grpSp>
      <p:grpSp>
        <p:nvGrpSpPr>
          <p:cNvPr id="37" name="Group 36">
            <a:extLst>
              <a:ext uri="{FF2B5EF4-FFF2-40B4-BE49-F238E27FC236}">
                <a16:creationId xmlns:a16="http://schemas.microsoft.com/office/drawing/2014/main" id="{551963B4-EE7B-43C6-9798-981C37AAC90F}"/>
              </a:ext>
            </a:extLst>
          </p:cNvPr>
          <p:cNvGrpSpPr/>
          <p:nvPr/>
        </p:nvGrpSpPr>
        <p:grpSpPr>
          <a:xfrm>
            <a:off x="7099932" y="4045597"/>
            <a:ext cx="1439562" cy="2243741"/>
            <a:chOff x="7099932" y="4045597"/>
            <a:chExt cx="1439562" cy="2243741"/>
          </a:xfrm>
        </p:grpSpPr>
        <p:sp>
          <p:nvSpPr>
            <p:cNvPr id="17" name="TextBox 16">
              <a:extLst>
                <a:ext uri="{FF2B5EF4-FFF2-40B4-BE49-F238E27FC236}">
                  <a16:creationId xmlns:a16="http://schemas.microsoft.com/office/drawing/2014/main" id="{05838E21-E5A1-440C-A097-6B886979651B}"/>
                </a:ext>
              </a:extLst>
            </p:cNvPr>
            <p:cNvSpPr txBox="1"/>
            <p:nvPr/>
          </p:nvSpPr>
          <p:spPr>
            <a:xfrm>
              <a:off x="7454894" y="4045597"/>
              <a:ext cx="781461" cy="2243741"/>
            </a:xfrm>
            <a:prstGeom prst="rect">
              <a:avLst/>
            </a:prstGeom>
            <a:solidFill>
              <a:schemeClr val="accent4">
                <a:lumMod val="75000"/>
              </a:schemeClr>
            </a:solidFill>
            <a:ln>
              <a:solidFill>
                <a:schemeClr val="accent4">
                  <a:lumMod val="75000"/>
                </a:schemeClr>
              </a:solid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endParaRPr lang="en-GB" sz="1600" b="1" dirty="0">
                <a:solidFill>
                  <a:schemeClr val="bg1"/>
                </a:solidFill>
              </a:endParaRPr>
            </a:p>
          </p:txBody>
        </p:sp>
        <p:grpSp>
          <p:nvGrpSpPr>
            <p:cNvPr id="29" name="Group 28">
              <a:extLst>
                <a:ext uri="{FF2B5EF4-FFF2-40B4-BE49-F238E27FC236}">
                  <a16:creationId xmlns:a16="http://schemas.microsoft.com/office/drawing/2014/main" id="{F7B2AAD5-780D-4E4C-B52C-363F6F32348C}"/>
                </a:ext>
              </a:extLst>
            </p:cNvPr>
            <p:cNvGrpSpPr/>
            <p:nvPr/>
          </p:nvGrpSpPr>
          <p:grpSpPr>
            <a:xfrm>
              <a:off x="7099932" y="4470184"/>
              <a:ext cx="1439562" cy="1460322"/>
              <a:chOff x="7099932" y="4470184"/>
              <a:chExt cx="1439562" cy="1460322"/>
            </a:xfrm>
          </p:grpSpPr>
          <p:sp>
            <p:nvSpPr>
              <p:cNvPr id="14" name="TextBox 13">
                <a:extLst>
                  <a:ext uri="{FF2B5EF4-FFF2-40B4-BE49-F238E27FC236}">
                    <a16:creationId xmlns:a16="http://schemas.microsoft.com/office/drawing/2014/main" id="{B6096810-7445-4978-8E17-B93E6B783B75}"/>
                  </a:ext>
                </a:extLst>
              </p:cNvPr>
              <p:cNvSpPr txBox="1"/>
              <p:nvPr/>
            </p:nvSpPr>
            <p:spPr>
              <a:xfrm>
                <a:off x="7223760" y="5591952"/>
                <a:ext cx="1243584" cy="33855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dirty="0">
                    <a:ea typeface="Roboto"/>
                    <a:cs typeface="Roboto"/>
                    <a:sym typeface="Roboto"/>
                  </a:rPr>
                  <a:t>commercial</a:t>
                </a:r>
              </a:p>
            </p:txBody>
          </p:sp>
          <p:pic>
            <p:nvPicPr>
              <p:cNvPr id="18" name="Picture 17">
                <a:extLst>
                  <a:ext uri="{FF2B5EF4-FFF2-40B4-BE49-F238E27FC236}">
                    <a16:creationId xmlns:a16="http://schemas.microsoft.com/office/drawing/2014/main" id="{FED8F0E0-F2DE-43CF-9C0D-41395C2C712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99932" y="4470184"/>
                <a:ext cx="1439562" cy="1010340"/>
              </a:xfrm>
              <a:prstGeom prst="rect">
                <a:avLst/>
              </a:prstGeom>
            </p:spPr>
          </p:pic>
        </p:grpSp>
      </p:grpSp>
      <p:grpSp>
        <p:nvGrpSpPr>
          <p:cNvPr id="20" name="Group 19">
            <a:extLst>
              <a:ext uri="{FF2B5EF4-FFF2-40B4-BE49-F238E27FC236}">
                <a16:creationId xmlns:a16="http://schemas.microsoft.com/office/drawing/2014/main" id="{ABDB3DB6-D36A-4701-8CAF-3DA41392476F}"/>
              </a:ext>
            </a:extLst>
          </p:cNvPr>
          <p:cNvGrpSpPr/>
          <p:nvPr/>
        </p:nvGrpSpPr>
        <p:grpSpPr>
          <a:xfrm>
            <a:off x="673481" y="4045598"/>
            <a:ext cx="1439563" cy="2243741"/>
            <a:chOff x="673481" y="4045598"/>
            <a:chExt cx="1439563" cy="2243741"/>
          </a:xfrm>
        </p:grpSpPr>
        <p:sp>
          <p:nvSpPr>
            <p:cNvPr id="3" name="TextBox 2">
              <a:extLst>
                <a:ext uri="{FF2B5EF4-FFF2-40B4-BE49-F238E27FC236}">
                  <a16:creationId xmlns:a16="http://schemas.microsoft.com/office/drawing/2014/main" id="{A4BEAD52-FEBA-40B5-B6E2-F3A15417B67E}"/>
                </a:ext>
              </a:extLst>
            </p:cNvPr>
            <p:cNvSpPr txBox="1"/>
            <p:nvPr/>
          </p:nvSpPr>
          <p:spPr>
            <a:xfrm>
              <a:off x="978084" y="4045598"/>
              <a:ext cx="781461" cy="2243741"/>
            </a:xfrm>
            <a:prstGeom prst="rect">
              <a:avLst/>
            </a:prstGeom>
            <a:solidFill>
              <a:schemeClr val="accent4">
                <a:lumMod val="75000"/>
              </a:schemeClr>
            </a:solidFill>
            <a:ln>
              <a:solidFill>
                <a:schemeClr val="accent4">
                  <a:lumMod val="75000"/>
                </a:schemeClr>
              </a:solid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endParaRPr lang="en-GB" sz="1600" b="1" dirty="0">
                <a:solidFill>
                  <a:schemeClr val="bg1"/>
                </a:solidFill>
              </a:endParaRPr>
            </a:p>
          </p:txBody>
        </p:sp>
        <p:grpSp>
          <p:nvGrpSpPr>
            <p:cNvPr id="25" name="Group 24">
              <a:extLst>
                <a:ext uri="{FF2B5EF4-FFF2-40B4-BE49-F238E27FC236}">
                  <a16:creationId xmlns:a16="http://schemas.microsoft.com/office/drawing/2014/main" id="{9122C3D7-04A2-4F87-917A-80170ADC4EC6}"/>
                </a:ext>
              </a:extLst>
            </p:cNvPr>
            <p:cNvGrpSpPr/>
            <p:nvPr/>
          </p:nvGrpSpPr>
          <p:grpSpPr>
            <a:xfrm>
              <a:off x="673481" y="4414497"/>
              <a:ext cx="1439563" cy="1516009"/>
              <a:chOff x="673481" y="4414497"/>
              <a:chExt cx="1439563" cy="1516009"/>
            </a:xfrm>
          </p:grpSpPr>
          <p:sp>
            <p:nvSpPr>
              <p:cNvPr id="10" name="TextBox 9">
                <a:extLst>
                  <a:ext uri="{FF2B5EF4-FFF2-40B4-BE49-F238E27FC236}">
                    <a16:creationId xmlns:a16="http://schemas.microsoft.com/office/drawing/2014/main" id="{903FC967-7D48-4260-8423-744D158AD2FA}"/>
                  </a:ext>
                </a:extLst>
              </p:cNvPr>
              <p:cNvSpPr txBox="1"/>
              <p:nvPr/>
            </p:nvSpPr>
            <p:spPr>
              <a:xfrm>
                <a:off x="762000" y="5591952"/>
                <a:ext cx="1213104" cy="33855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dirty="0">
                    <a:ea typeface="Roboto"/>
                    <a:cs typeface="Roboto"/>
                    <a:sym typeface="Roboto"/>
                  </a:rPr>
                  <a:t>residential</a:t>
                </a:r>
                <a:endParaRPr lang="en-GB" sz="1600" dirty="0"/>
              </a:p>
            </p:txBody>
          </p:sp>
          <p:pic>
            <p:nvPicPr>
              <p:cNvPr id="21" name="Picture 20">
                <a:extLst>
                  <a:ext uri="{FF2B5EF4-FFF2-40B4-BE49-F238E27FC236}">
                    <a16:creationId xmlns:a16="http://schemas.microsoft.com/office/drawing/2014/main" id="{A898D179-F98F-41FB-9DDA-29B96864AA9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3481" y="4414497"/>
                <a:ext cx="1439563" cy="1017937"/>
              </a:xfrm>
              <a:prstGeom prst="rect">
                <a:avLst/>
              </a:prstGeom>
              <a:ln>
                <a:solidFill>
                  <a:schemeClr val="accent4">
                    <a:lumMod val="75000"/>
                  </a:schemeClr>
                </a:solidFill>
              </a:ln>
            </p:spPr>
          </p:pic>
        </p:grpSp>
      </p:grpSp>
      <p:grpSp>
        <p:nvGrpSpPr>
          <p:cNvPr id="36" name="Group 35">
            <a:extLst>
              <a:ext uri="{FF2B5EF4-FFF2-40B4-BE49-F238E27FC236}">
                <a16:creationId xmlns:a16="http://schemas.microsoft.com/office/drawing/2014/main" id="{46A3D5F9-FC73-47A6-A2DA-44BCF8BB3EA7}"/>
              </a:ext>
            </a:extLst>
          </p:cNvPr>
          <p:cNvGrpSpPr/>
          <p:nvPr/>
        </p:nvGrpSpPr>
        <p:grpSpPr>
          <a:xfrm>
            <a:off x="5268708" y="4045597"/>
            <a:ext cx="1710924" cy="2243741"/>
            <a:chOff x="5268708" y="4045597"/>
            <a:chExt cx="1710924" cy="2243741"/>
          </a:xfrm>
        </p:grpSpPr>
        <p:sp>
          <p:nvSpPr>
            <p:cNvPr id="15" name="TextBox 14">
              <a:extLst>
                <a:ext uri="{FF2B5EF4-FFF2-40B4-BE49-F238E27FC236}">
                  <a16:creationId xmlns:a16="http://schemas.microsoft.com/office/drawing/2014/main" id="{1C12561A-DD03-4AB1-951C-8DF1C9056825}"/>
                </a:ext>
              </a:extLst>
            </p:cNvPr>
            <p:cNvSpPr txBox="1"/>
            <p:nvPr/>
          </p:nvSpPr>
          <p:spPr>
            <a:xfrm>
              <a:off x="5786771" y="4045597"/>
              <a:ext cx="781461" cy="2243741"/>
            </a:xfrm>
            <a:prstGeom prst="rect">
              <a:avLst/>
            </a:prstGeom>
            <a:solidFill>
              <a:schemeClr val="accent4">
                <a:lumMod val="75000"/>
              </a:schemeClr>
            </a:solidFill>
            <a:ln>
              <a:solidFill>
                <a:schemeClr val="accent4">
                  <a:lumMod val="75000"/>
                </a:schemeClr>
              </a:solid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endParaRPr lang="en-GB" sz="1600" b="1" dirty="0">
                <a:solidFill>
                  <a:schemeClr val="bg1"/>
                </a:solidFill>
              </a:endParaRPr>
            </a:p>
          </p:txBody>
        </p:sp>
        <p:grpSp>
          <p:nvGrpSpPr>
            <p:cNvPr id="28" name="Group 27">
              <a:extLst>
                <a:ext uri="{FF2B5EF4-FFF2-40B4-BE49-F238E27FC236}">
                  <a16:creationId xmlns:a16="http://schemas.microsoft.com/office/drawing/2014/main" id="{11E96749-97B2-4707-88CD-8DAA4A1C4340}"/>
                </a:ext>
              </a:extLst>
            </p:cNvPr>
            <p:cNvGrpSpPr/>
            <p:nvPr/>
          </p:nvGrpSpPr>
          <p:grpSpPr>
            <a:xfrm>
              <a:off x="5268708" y="4423509"/>
              <a:ext cx="1710924" cy="1506997"/>
              <a:chOff x="5268708" y="4423509"/>
              <a:chExt cx="1710924" cy="1506997"/>
            </a:xfrm>
          </p:grpSpPr>
          <p:sp>
            <p:nvSpPr>
              <p:cNvPr id="12" name="TextBox 11">
                <a:extLst>
                  <a:ext uri="{FF2B5EF4-FFF2-40B4-BE49-F238E27FC236}">
                    <a16:creationId xmlns:a16="http://schemas.microsoft.com/office/drawing/2014/main" id="{66F89649-2BEF-4687-9E98-4B121DA2C104}"/>
                  </a:ext>
                </a:extLst>
              </p:cNvPr>
              <p:cNvSpPr txBox="1"/>
              <p:nvPr/>
            </p:nvSpPr>
            <p:spPr>
              <a:xfrm>
                <a:off x="5411724" y="5591952"/>
                <a:ext cx="1530096" cy="33855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dirty="0">
                    <a:ea typeface="Roboto"/>
                    <a:cs typeface="Roboto"/>
                    <a:sym typeface="Roboto"/>
                  </a:rPr>
                  <a:t>transport</a:t>
                </a:r>
                <a:endParaRPr lang="en-GB" sz="1600" dirty="0"/>
              </a:p>
            </p:txBody>
          </p:sp>
          <p:pic>
            <p:nvPicPr>
              <p:cNvPr id="24" name="Picture 23">
                <a:extLst>
                  <a:ext uri="{FF2B5EF4-FFF2-40B4-BE49-F238E27FC236}">
                    <a16:creationId xmlns:a16="http://schemas.microsoft.com/office/drawing/2014/main" id="{A478075F-2103-4011-A348-73C18E7A0CB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68708" y="4423509"/>
                <a:ext cx="1710924" cy="1010340"/>
              </a:xfrm>
              <a:prstGeom prst="rect">
                <a:avLst/>
              </a:prstGeom>
              <a:ln>
                <a:solidFill>
                  <a:schemeClr val="accent4">
                    <a:lumMod val="75000"/>
                  </a:schemeClr>
                </a:solidFill>
              </a:ln>
            </p:spPr>
          </p:pic>
        </p:grpSp>
      </p:grpSp>
    </p:spTree>
    <p:extLst>
      <p:ext uri="{BB962C8B-B14F-4D97-AF65-F5344CB8AC3E}">
        <p14:creationId xmlns:p14="http://schemas.microsoft.com/office/powerpoint/2010/main" val="192927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500"/>
                                        <p:tgtEl>
                                          <p:spTgt spid="3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680320" y="1357377"/>
            <a:ext cx="7859174" cy="4845715"/>
            <a:chOff x="680320" y="1357377"/>
            <a:chExt cx="7859174" cy="2537967"/>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537967"/>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41504" y="1604565"/>
              <a:ext cx="3665324" cy="1595875"/>
            </a:xfrm>
            <a:prstGeom prst="rect">
              <a:avLst/>
            </a:prstGeom>
            <a:noFill/>
          </p:spPr>
          <p:txBody>
            <a:bodyPr wrap="square">
              <a:spAutoFit/>
            </a:bodyPr>
            <a:lstStyle/>
            <a:p>
              <a:pPr marL="0" lvl="0" indent="0" algn="l" rtl="0">
                <a:spcBef>
                  <a:spcPts val="0"/>
                </a:spcBef>
                <a:spcAft>
                  <a:spcPts val="0"/>
                </a:spcAft>
                <a:buNone/>
              </a:pPr>
              <a:r>
                <a:rPr lang="en-GB" sz="1600" dirty="0">
                  <a:ea typeface="Roboto"/>
                  <a:cs typeface="Roboto"/>
                  <a:sym typeface="Roboto"/>
                </a:rPr>
                <a:t>Economy relates to how good a place is at producing and making goods and how much money it has (its wealth).</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When we study economic activity, we look at the amount a country sells and makes, as well as their trade links with other areas. </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This can affect the country’s wealth and other factors, such as employment and housing. </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4">
                    <a:lumMod val="75000"/>
                  </a:schemeClr>
                </a:solidFill>
              </a:rPr>
              <a:t>Human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80320" y="1357377"/>
            <a:ext cx="7859174" cy="338554"/>
          </a:xfrm>
          <a:prstGeom prst="rect">
            <a:avLst/>
          </a:prstGeom>
          <a:solidFill>
            <a:schemeClr val="accent4">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bg1"/>
                </a:solidFill>
              </a:rPr>
              <a:t>Economic Activity</a:t>
            </a:r>
          </a:p>
        </p:txBody>
      </p:sp>
      <p:grpSp>
        <p:nvGrpSpPr>
          <p:cNvPr id="12" name="Group 11">
            <a:extLst>
              <a:ext uri="{FF2B5EF4-FFF2-40B4-BE49-F238E27FC236}">
                <a16:creationId xmlns:a16="http://schemas.microsoft.com/office/drawing/2014/main" id="{28600681-38F4-4401-8BAB-5401C5122ECE}"/>
              </a:ext>
            </a:extLst>
          </p:cNvPr>
          <p:cNvGrpSpPr/>
          <p:nvPr/>
        </p:nvGrpSpPr>
        <p:grpSpPr>
          <a:xfrm>
            <a:off x="4468011" y="2430604"/>
            <a:ext cx="4044803" cy="3740639"/>
            <a:chOff x="4468011" y="2430604"/>
            <a:chExt cx="4044803" cy="3740639"/>
          </a:xfrm>
        </p:grpSpPr>
        <p:pic>
          <p:nvPicPr>
            <p:cNvPr id="9" name="Picture 8">
              <a:extLst>
                <a:ext uri="{FF2B5EF4-FFF2-40B4-BE49-F238E27FC236}">
                  <a16:creationId xmlns:a16="http://schemas.microsoft.com/office/drawing/2014/main" id="{10F21B81-E774-484C-8E67-87F54AE116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68011" y="3691854"/>
              <a:ext cx="4044803" cy="2479389"/>
            </a:xfrm>
            <a:prstGeom prst="rect">
              <a:avLst/>
            </a:prstGeom>
          </p:spPr>
        </p:pic>
        <p:pic>
          <p:nvPicPr>
            <p:cNvPr id="11" name="Picture 10">
              <a:extLst>
                <a:ext uri="{FF2B5EF4-FFF2-40B4-BE49-F238E27FC236}">
                  <a16:creationId xmlns:a16="http://schemas.microsoft.com/office/drawing/2014/main" id="{998DA773-68E0-447E-8794-4DB1D1E8DF1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98758" y="2430604"/>
              <a:ext cx="1904978" cy="1834476"/>
            </a:xfrm>
            <a:prstGeom prst="rect">
              <a:avLst/>
            </a:prstGeom>
          </p:spPr>
        </p:pic>
      </p:grpSp>
    </p:spTree>
    <p:extLst>
      <p:ext uri="{BB962C8B-B14F-4D97-AF65-F5344CB8AC3E}">
        <p14:creationId xmlns:p14="http://schemas.microsoft.com/office/powerpoint/2010/main" val="2742987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680320" y="1357377"/>
            <a:ext cx="7859174" cy="2537967"/>
            <a:chOff x="680320" y="1357377"/>
            <a:chExt cx="7859174" cy="2537967"/>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537967"/>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5"/>
              <a:ext cx="7801878" cy="1815882"/>
            </a:xfrm>
            <a:prstGeom prst="rect">
              <a:avLst/>
            </a:prstGeom>
            <a:noFill/>
          </p:spPr>
          <p:txBody>
            <a:bodyPr wrap="square">
              <a:spAutoFit/>
            </a:bodyPr>
            <a:lstStyle/>
            <a:p>
              <a:pPr marL="0" lvl="0" indent="0" algn="l" rtl="0">
                <a:spcBef>
                  <a:spcPts val="0"/>
                </a:spcBef>
                <a:spcAft>
                  <a:spcPts val="0"/>
                </a:spcAft>
                <a:buNone/>
              </a:pPr>
              <a:r>
                <a:rPr lang="en-GB" sz="1600" dirty="0">
                  <a:ea typeface="Roboto"/>
                  <a:cs typeface="Roboto"/>
                  <a:sym typeface="Roboto"/>
                </a:rPr>
                <a:t>When we study energy resources, we look at what opportunities an area of land offers to generate electricity.</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Some areas of land might contain fossil fuels, such as coal, oil or gas.</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Other areas have an ideal climate or landscape for harvesting renewable energy sources, such as solar, wind, hydroelectric or geothermal power.</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4">
                    <a:lumMod val="75000"/>
                  </a:schemeClr>
                </a:solidFill>
              </a:rPr>
              <a:t>Human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80320" y="1357377"/>
            <a:ext cx="7859174" cy="338554"/>
          </a:xfrm>
          <a:prstGeom prst="rect">
            <a:avLst/>
          </a:prstGeom>
          <a:solidFill>
            <a:schemeClr val="accent4">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bg1"/>
                </a:solidFill>
              </a:rPr>
              <a:t>Energy Resources</a:t>
            </a:r>
          </a:p>
        </p:txBody>
      </p:sp>
      <p:pic>
        <p:nvPicPr>
          <p:cNvPr id="5" name="Picture 4">
            <a:extLst>
              <a:ext uri="{FF2B5EF4-FFF2-40B4-BE49-F238E27FC236}">
                <a16:creationId xmlns:a16="http://schemas.microsoft.com/office/drawing/2014/main" id="{2CAA0062-6E1A-40BC-9CE4-91D69684EF4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8968" y="4252977"/>
            <a:ext cx="2433539" cy="1689972"/>
          </a:xfrm>
          <a:prstGeom prst="rect">
            <a:avLst/>
          </a:prstGeom>
          <a:ln>
            <a:solidFill>
              <a:schemeClr val="accent4">
                <a:lumMod val="75000"/>
              </a:schemeClr>
            </a:solidFill>
          </a:ln>
        </p:spPr>
      </p:pic>
      <p:pic>
        <p:nvPicPr>
          <p:cNvPr id="9" name="Picture 8">
            <a:extLst>
              <a:ext uri="{FF2B5EF4-FFF2-40B4-BE49-F238E27FC236}">
                <a16:creationId xmlns:a16="http://schemas.microsoft.com/office/drawing/2014/main" id="{55FB7522-63DD-48A5-A7AC-FEB1E3C1DAB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31372" y="4252977"/>
            <a:ext cx="2409506" cy="1689972"/>
          </a:xfrm>
          <a:prstGeom prst="rect">
            <a:avLst/>
          </a:prstGeom>
          <a:ln>
            <a:solidFill>
              <a:schemeClr val="accent4">
                <a:lumMod val="75000"/>
              </a:schemeClr>
            </a:solidFill>
          </a:ln>
        </p:spPr>
      </p:pic>
      <p:pic>
        <p:nvPicPr>
          <p:cNvPr id="11" name="Picture 10">
            <a:extLst>
              <a:ext uri="{FF2B5EF4-FFF2-40B4-BE49-F238E27FC236}">
                <a16:creationId xmlns:a16="http://schemas.microsoft.com/office/drawing/2014/main" id="{2DEA5E57-24FB-4A65-A2A9-97E6CB71049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27623" y="4255786"/>
            <a:ext cx="2411871" cy="1686702"/>
          </a:xfrm>
          <a:prstGeom prst="rect">
            <a:avLst/>
          </a:prstGeom>
          <a:ln>
            <a:solidFill>
              <a:schemeClr val="accent4">
                <a:lumMod val="75000"/>
              </a:schemeClr>
            </a:solidFill>
          </a:ln>
        </p:spPr>
      </p:pic>
    </p:spTree>
    <p:extLst>
      <p:ext uri="{BB962C8B-B14F-4D97-AF65-F5344CB8AC3E}">
        <p14:creationId xmlns:p14="http://schemas.microsoft.com/office/powerpoint/2010/main" val="431110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680320" y="1357377"/>
            <a:ext cx="7859174" cy="2537967"/>
            <a:chOff x="680320" y="1357377"/>
            <a:chExt cx="7859174" cy="2537967"/>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537967"/>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5"/>
              <a:ext cx="7801878" cy="2062103"/>
            </a:xfrm>
            <a:prstGeom prst="rect">
              <a:avLst/>
            </a:prstGeom>
            <a:noFill/>
          </p:spPr>
          <p:txBody>
            <a:bodyPr wrap="square">
              <a:spAutoFit/>
            </a:bodyPr>
            <a:lstStyle/>
            <a:p>
              <a:pPr marL="0" lvl="0" indent="0" algn="l" rtl="0">
                <a:spcBef>
                  <a:spcPts val="0"/>
                </a:spcBef>
                <a:spcAft>
                  <a:spcPts val="0"/>
                </a:spcAft>
                <a:buNone/>
              </a:pPr>
              <a:r>
                <a:rPr lang="en-GB" sz="1600" dirty="0">
                  <a:ea typeface="Roboto"/>
                  <a:cs typeface="Roboto"/>
                  <a:sym typeface="Roboto"/>
                </a:rPr>
                <a:t>Humans rely on natural resources, such as food, water, energy and minerals for survival. </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Different areas of earth have different amounts of each of these resources. </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When we learn about resource distribution, we explore the ways in which humans make use of different resources and how the location of natural resources affects the way we live our lives.</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4">
                    <a:lumMod val="75000"/>
                  </a:schemeClr>
                </a:solidFill>
              </a:rPr>
              <a:t>Human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80320" y="1357377"/>
            <a:ext cx="7859174" cy="338554"/>
          </a:xfrm>
          <a:prstGeom prst="rect">
            <a:avLst/>
          </a:prstGeom>
          <a:solidFill>
            <a:schemeClr val="accent4">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bg1"/>
                </a:solidFill>
              </a:rPr>
              <a:t>Resource Distribution</a:t>
            </a:r>
          </a:p>
        </p:txBody>
      </p:sp>
      <p:pic>
        <p:nvPicPr>
          <p:cNvPr id="5" name="Picture 4">
            <a:extLst>
              <a:ext uri="{FF2B5EF4-FFF2-40B4-BE49-F238E27FC236}">
                <a16:creationId xmlns:a16="http://schemas.microsoft.com/office/drawing/2014/main" id="{8601D982-9A95-42CC-9411-A2136D592F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8968" y="4071551"/>
            <a:ext cx="2981786" cy="2108467"/>
          </a:xfrm>
          <a:prstGeom prst="rect">
            <a:avLst/>
          </a:prstGeom>
          <a:ln w="12700">
            <a:solidFill>
              <a:schemeClr val="accent4">
                <a:lumMod val="75000"/>
              </a:schemeClr>
            </a:solidFill>
          </a:ln>
        </p:spPr>
      </p:pic>
      <p:pic>
        <p:nvPicPr>
          <p:cNvPr id="9" name="Picture 8">
            <a:extLst>
              <a:ext uri="{FF2B5EF4-FFF2-40B4-BE49-F238E27FC236}">
                <a16:creationId xmlns:a16="http://schemas.microsoft.com/office/drawing/2014/main" id="{35538F43-D6A4-4D61-BE08-8794BD1E427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81168" y="4071551"/>
            <a:ext cx="2108467" cy="2108467"/>
          </a:xfrm>
          <a:prstGeom prst="rect">
            <a:avLst/>
          </a:prstGeom>
          <a:ln w="12700">
            <a:solidFill>
              <a:schemeClr val="accent4">
                <a:lumMod val="75000"/>
              </a:schemeClr>
            </a:solidFill>
          </a:ln>
        </p:spPr>
      </p:pic>
      <p:pic>
        <p:nvPicPr>
          <p:cNvPr id="11" name="Picture 10">
            <a:extLst>
              <a:ext uri="{FF2B5EF4-FFF2-40B4-BE49-F238E27FC236}">
                <a16:creationId xmlns:a16="http://schemas.microsoft.com/office/drawing/2014/main" id="{2521789E-FFDB-4C4E-A7D7-E586D0012E1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6409"/>
          <a:stretch/>
        </p:blipFill>
        <p:spPr>
          <a:xfrm>
            <a:off x="5980049" y="4071551"/>
            <a:ext cx="2492490" cy="2108467"/>
          </a:xfrm>
          <a:prstGeom prst="rect">
            <a:avLst/>
          </a:prstGeom>
          <a:ln w="12700">
            <a:solidFill>
              <a:schemeClr val="accent4">
                <a:lumMod val="75000"/>
              </a:schemeClr>
            </a:solidFill>
          </a:ln>
        </p:spPr>
      </p:pic>
    </p:spTree>
    <p:extLst>
      <p:ext uri="{BB962C8B-B14F-4D97-AF65-F5344CB8AC3E}">
        <p14:creationId xmlns:p14="http://schemas.microsoft.com/office/powerpoint/2010/main" val="1219047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680320" y="1357377"/>
            <a:ext cx="7859174" cy="2537967"/>
            <a:chOff x="680320" y="1357377"/>
            <a:chExt cx="7859174" cy="2537967"/>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537967"/>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5"/>
              <a:ext cx="7801878" cy="1815882"/>
            </a:xfrm>
            <a:prstGeom prst="rect">
              <a:avLst/>
            </a:prstGeom>
            <a:noFill/>
          </p:spPr>
          <p:txBody>
            <a:bodyPr wrap="square">
              <a:spAutoFit/>
            </a:bodyPr>
            <a:lstStyle/>
            <a:p>
              <a:pPr marL="0" lvl="0" indent="0" algn="l" rtl="0">
                <a:spcBef>
                  <a:spcPts val="0"/>
                </a:spcBef>
                <a:spcAft>
                  <a:spcPts val="0"/>
                </a:spcAft>
                <a:buNone/>
              </a:pPr>
              <a:r>
                <a:rPr lang="en-GB" sz="1600" dirty="0">
                  <a:ea typeface="Roboto"/>
                  <a:cs typeface="Roboto"/>
                  <a:sym typeface="Roboto"/>
                </a:rPr>
                <a:t>Climate change is sometimes called global warming. It is the process of our planet heating up.</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We study the human causes of climate change and the effect it has on the planet.</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Learning about climate change also involves exploring possible solutions to the problem.</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4">
                    <a:lumMod val="75000"/>
                  </a:schemeClr>
                </a:solidFill>
              </a:rPr>
              <a:t>Human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80320" y="1357377"/>
            <a:ext cx="7859174" cy="338554"/>
          </a:xfrm>
          <a:prstGeom prst="rect">
            <a:avLst/>
          </a:prstGeom>
          <a:solidFill>
            <a:schemeClr val="accent4">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bg1"/>
                </a:solidFill>
              </a:rPr>
              <a:t>Climate Change</a:t>
            </a:r>
          </a:p>
        </p:txBody>
      </p:sp>
      <p:pic>
        <p:nvPicPr>
          <p:cNvPr id="5" name="Picture 4">
            <a:extLst>
              <a:ext uri="{FF2B5EF4-FFF2-40B4-BE49-F238E27FC236}">
                <a16:creationId xmlns:a16="http://schemas.microsoft.com/office/drawing/2014/main" id="{27DF8B1E-0E30-458D-8834-116A7F844A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64023" y="3636937"/>
            <a:ext cx="3218231" cy="2537968"/>
          </a:xfrm>
          <a:prstGeom prst="rect">
            <a:avLst/>
          </a:prstGeom>
          <a:ln>
            <a:solidFill>
              <a:schemeClr val="accent4">
                <a:lumMod val="75000"/>
              </a:schemeClr>
            </a:solidFill>
          </a:ln>
        </p:spPr>
      </p:pic>
    </p:spTree>
    <p:extLst>
      <p:ext uri="{BB962C8B-B14F-4D97-AF65-F5344CB8AC3E}">
        <p14:creationId xmlns:p14="http://schemas.microsoft.com/office/powerpoint/2010/main" val="776565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680320" y="1357377"/>
            <a:ext cx="7859174" cy="3171374"/>
            <a:chOff x="680320" y="1357377"/>
            <a:chExt cx="7859174" cy="2071623"/>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071623"/>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823592" y="1749836"/>
              <a:ext cx="4663765" cy="1507857"/>
            </a:xfrm>
            <a:prstGeom prst="rect">
              <a:avLst/>
            </a:prstGeom>
            <a:noFill/>
          </p:spPr>
          <p:txBody>
            <a:bodyPr wrap="square">
              <a:spAutoFit/>
            </a:bodyPr>
            <a:lstStyle/>
            <a:p>
              <a:pPr marL="0" lvl="0" indent="0" algn="l" rtl="0">
                <a:spcBef>
                  <a:spcPts val="0"/>
                </a:spcBef>
                <a:spcAft>
                  <a:spcPts val="0"/>
                </a:spcAft>
                <a:buNone/>
              </a:pPr>
              <a:r>
                <a:rPr lang="en-GB" sz="1600" dirty="0">
                  <a:ea typeface="Roboto"/>
                  <a:cs typeface="Roboto"/>
                  <a:sym typeface="Roboto"/>
                </a:rPr>
                <a:t>Population means the number of people who live in a specific area.</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Populations change over time and the population of Earth is growing rapidly.</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In geography, we explore possible reasons for changes in a place’s population, for example births, deaths or migration.</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4">
                    <a:lumMod val="75000"/>
                  </a:schemeClr>
                </a:solidFill>
              </a:rPr>
              <a:t>Human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80320" y="1357377"/>
            <a:ext cx="7859174" cy="338554"/>
          </a:xfrm>
          <a:prstGeom prst="rect">
            <a:avLst/>
          </a:prstGeom>
          <a:solidFill>
            <a:schemeClr val="accent4">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bg1"/>
                </a:solidFill>
              </a:rPr>
              <a:t>Population</a:t>
            </a:r>
          </a:p>
        </p:txBody>
      </p:sp>
      <p:pic>
        <p:nvPicPr>
          <p:cNvPr id="5" name="Picture 4">
            <a:extLst>
              <a:ext uri="{FF2B5EF4-FFF2-40B4-BE49-F238E27FC236}">
                <a16:creationId xmlns:a16="http://schemas.microsoft.com/office/drawing/2014/main" id="{8218FD52-DB79-4914-ACFA-5E04015FE62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92852" y="2222279"/>
            <a:ext cx="2641147" cy="3750276"/>
          </a:xfrm>
          <a:prstGeom prst="rect">
            <a:avLst/>
          </a:prstGeom>
          <a:ln>
            <a:solidFill>
              <a:schemeClr val="accent4">
                <a:lumMod val="75000"/>
              </a:schemeClr>
            </a:solidFill>
          </a:ln>
        </p:spPr>
      </p:pic>
    </p:spTree>
    <p:extLst>
      <p:ext uri="{BB962C8B-B14F-4D97-AF65-F5344CB8AC3E}">
        <p14:creationId xmlns:p14="http://schemas.microsoft.com/office/powerpoint/2010/main" val="1833822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711802" y="1473201"/>
            <a:ext cx="7670452" cy="338554"/>
          </a:xfrm>
          <a:prstGeom prst="rect">
            <a:avLst/>
          </a:prstGeom>
          <a:noFill/>
        </p:spPr>
        <p:txBody>
          <a:bodyPr wrap="square">
            <a:spAutoFit/>
          </a:bodyPr>
          <a:lstStyle/>
          <a:p>
            <a:pPr marL="0" lvl="0" indent="0" algn="ctr" rtl="0">
              <a:spcBef>
                <a:spcPts val="0"/>
              </a:spcBef>
              <a:spcAft>
                <a:spcPts val="0"/>
              </a:spcAft>
              <a:buNone/>
            </a:pPr>
            <a:r>
              <a:rPr lang="en-GB" sz="1600" dirty="0"/>
              <a:t>Physical geography relates to geography that is naturally occurring. </a:t>
            </a:r>
          </a:p>
        </p:txBody>
      </p:sp>
      <p:pic>
        <p:nvPicPr>
          <p:cNvPr id="4" name="Picture 3">
            <a:extLst>
              <a:ext uri="{FF2B5EF4-FFF2-40B4-BE49-F238E27FC236}">
                <a16:creationId xmlns:a16="http://schemas.microsoft.com/office/drawing/2014/main" id="{AC55E277-5792-4942-8F1C-60F7625D8F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8860" y="2179864"/>
            <a:ext cx="3896335" cy="3891751"/>
          </a:xfrm>
          <a:prstGeom prst="rect">
            <a:avLst/>
          </a:prstGeom>
        </p:spPr>
      </p:pic>
    </p:spTree>
    <p:extLst>
      <p:ext uri="{BB962C8B-B14F-4D97-AF65-F5344CB8AC3E}">
        <p14:creationId xmlns:p14="http://schemas.microsoft.com/office/powerpoint/2010/main" val="4083723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680320" y="1357377"/>
            <a:ext cx="7859174" cy="2071623"/>
            <a:chOff x="680320" y="1357377"/>
            <a:chExt cx="7859174" cy="2071623"/>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071623"/>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4"/>
              <a:ext cx="7754712" cy="1607945"/>
            </a:xfrm>
            <a:prstGeom prst="rect">
              <a:avLst/>
            </a:prstGeom>
            <a:noFill/>
          </p:spPr>
          <p:txBody>
            <a:bodyPr wrap="square">
              <a:spAutoFit/>
            </a:bodyPr>
            <a:lstStyle/>
            <a:p>
              <a:pPr marL="0" lvl="0" indent="0" algn="l" rtl="0">
                <a:spcBef>
                  <a:spcPts val="0"/>
                </a:spcBef>
                <a:spcAft>
                  <a:spcPts val="0"/>
                </a:spcAft>
                <a:buNone/>
              </a:pPr>
              <a:r>
                <a:rPr lang="en-GB" sz="1600" dirty="0">
                  <a:ea typeface="Roboto"/>
                  <a:cs typeface="Roboto"/>
                  <a:sym typeface="Roboto"/>
                </a:rPr>
                <a:t>Weather refers to the state of the atmosphere in a particular place.</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When we study weather, we are thinking about elements, such as the temperature, how wet or dry it is, the wind levels or whether there are any storms.</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An area’s average weather, over approximately 30 years, is described as its climate.</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80320" y="1357377"/>
            <a:ext cx="7859174" cy="338554"/>
          </a:xfrm>
          <a:prstGeom prst="rect">
            <a:avLst/>
          </a:prstGeom>
          <a:solidFill>
            <a:schemeClr val="accent3">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bg1"/>
                </a:solidFill>
              </a:rPr>
              <a:t>Weather</a:t>
            </a:r>
          </a:p>
        </p:txBody>
      </p:sp>
      <p:pic>
        <p:nvPicPr>
          <p:cNvPr id="5" name="Picture 4">
            <a:extLst>
              <a:ext uri="{FF2B5EF4-FFF2-40B4-BE49-F238E27FC236}">
                <a16:creationId xmlns:a16="http://schemas.microsoft.com/office/drawing/2014/main" id="{D722F97B-EDFF-4C46-8DA6-04DC5759C3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87968" y="4321705"/>
            <a:ext cx="2893930" cy="1928679"/>
          </a:xfrm>
          <a:prstGeom prst="rect">
            <a:avLst/>
          </a:prstGeom>
        </p:spPr>
      </p:pic>
      <p:pic>
        <p:nvPicPr>
          <p:cNvPr id="9" name="Picture 8">
            <a:extLst>
              <a:ext uri="{FF2B5EF4-FFF2-40B4-BE49-F238E27FC236}">
                <a16:creationId xmlns:a16="http://schemas.microsoft.com/office/drawing/2014/main" id="{FC1AAEB6-9104-4C6A-A609-C2210F30E8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0320" y="3674642"/>
            <a:ext cx="2522324" cy="2070455"/>
          </a:xfrm>
          <a:prstGeom prst="rect">
            <a:avLst/>
          </a:prstGeom>
        </p:spPr>
      </p:pic>
      <p:pic>
        <p:nvPicPr>
          <p:cNvPr id="11" name="Picture 10">
            <a:extLst>
              <a:ext uri="{FF2B5EF4-FFF2-40B4-BE49-F238E27FC236}">
                <a16:creationId xmlns:a16="http://schemas.microsoft.com/office/drawing/2014/main" id="{197610EC-0DA5-48B1-A0CA-AFA574E3E62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17170" y="3587767"/>
            <a:ext cx="2522324" cy="2007075"/>
          </a:xfrm>
          <a:prstGeom prst="rect">
            <a:avLst/>
          </a:prstGeom>
        </p:spPr>
      </p:pic>
    </p:spTree>
    <p:extLst>
      <p:ext uri="{BB962C8B-B14F-4D97-AF65-F5344CB8AC3E}">
        <p14:creationId xmlns:p14="http://schemas.microsoft.com/office/powerpoint/2010/main" val="2020978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680320" y="1357377"/>
            <a:ext cx="7859174" cy="2071623"/>
            <a:chOff x="680320" y="1357377"/>
            <a:chExt cx="7859174" cy="2071623"/>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071623"/>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4"/>
              <a:ext cx="7754712" cy="1077218"/>
            </a:xfrm>
            <a:prstGeom prst="rect">
              <a:avLst/>
            </a:prstGeom>
            <a:noFill/>
          </p:spPr>
          <p:txBody>
            <a:bodyPr wrap="square">
              <a:spAutoFit/>
            </a:bodyPr>
            <a:lstStyle/>
            <a:p>
              <a:pPr marL="0" lvl="0" indent="0" algn="l" rtl="0">
                <a:spcBef>
                  <a:spcPts val="0"/>
                </a:spcBef>
                <a:spcAft>
                  <a:spcPts val="0"/>
                </a:spcAft>
                <a:buNone/>
              </a:pPr>
              <a:r>
                <a:rPr lang="en-GB" sz="1600" dirty="0">
                  <a:ea typeface="Roboto"/>
                  <a:cs typeface="Roboto"/>
                  <a:sym typeface="Roboto"/>
                </a:rPr>
                <a:t>Climate zones are parts of the world where there are similar weather patterns.</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Studying climate zones involves learning about the patterns of weather experienced in different parts of our planet and exploring the reasons behind them. </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80320" y="1357377"/>
            <a:ext cx="7859174" cy="338554"/>
          </a:xfrm>
          <a:prstGeom prst="rect">
            <a:avLst/>
          </a:prstGeom>
          <a:solidFill>
            <a:schemeClr val="accent3">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bg1"/>
                </a:solidFill>
              </a:rPr>
              <a:t>Climate Zones</a:t>
            </a:r>
          </a:p>
        </p:txBody>
      </p:sp>
      <p:pic>
        <p:nvPicPr>
          <p:cNvPr id="15" name="Picture 14">
            <a:extLst>
              <a:ext uri="{FF2B5EF4-FFF2-40B4-BE49-F238E27FC236}">
                <a16:creationId xmlns:a16="http://schemas.microsoft.com/office/drawing/2014/main" id="{10209EF2-B7C5-44FA-838E-85725A4EF0E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2342" y="3151080"/>
            <a:ext cx="6135130" cy="3103520"/>
          </a:xfrm>
          <a:prstGeom prst="rect">
            <a:avLst/>
          </a:prstGeom>
        </p:spPr>
      </p:pic>
    </p:spTree>
    <p:extLst>
      <p:ext uri="{BB962C8B-B14F-4D97-AF65-F5344CB8AC3E}">
        <p14:creationId xmlns:p14="http://schemas.microsoft.com/office/powerpoint/2010/main" val="2850337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680320" y="1357377"/>
            <a:ext cx="7859174" cy="2623311"/>
            <a:chOff x="680320" y="1357377"/>
            <a:chExt cx="7859174" cy="2623311"/>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623311"/>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4"/>
              <a:ext cx="7754712" cy="2062103"/>
            </a:xfrm>
            <a:prstGeom prst="rect">
              <a:avLst/>
            </a:prstGeom>
            <a:noFill/>
          </p:spPr>
          <p:txBody>
            <a:bodyPr wrap="square">
              <a:spAutoFit/>
            </a:bodyPr>
            <a:lstStyle/>
            <a:p>
              <a:pPr marL="0" lvl="0" indent="0" algn="l" rtl="0">
                <a:spcBef>
                  <a:spcPts val="0"/>
                </a:spcBef>
                <a:spcAft>
                  <a:spcPts val="0"/>
                </a:spcAft>
                <a:buNone/>
              </a:pPr>
              <a:r>
                <a:rPr lang="en-GB" sz="1600" dirty="0">
                  <a:ea typeface="Roboto"/>
                  <a:cs typeface="Roboto"/>
                  <a:sym typeface="Roboto"/>
                </a:rPr>
                <a:t>Biomes are parts of our planet with similar climates, landscapes, animals and plants.</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When we study biomes, we explore elements, such as temperature, rainfall and soil, to help us understand which plants and animals might live there.</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Some different types of biomes include rainforests, deserts, woodland and grasslands.</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80320" y="1357377"/>
            <a:ext cx="7859174" cy="338554"/>
          </a:xfrm>
          <a:prstGeom prst="rect">
            <a:avLst/>
          </a:prstGeom>
          <a:solidFill>
            <a:schemeClr val="accent3">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bg1"/>
                </a:solidFill>
              </a:rPr>
              <a:t>Biomes</a:t>
            </a:r>
          </a:p>
        </p:txBody>
      </p:sp>
      <p:pic>
        <p:nvPicPr>
          <p:cNvPr id="3" name="Picture 2">
            <a:extLst>
              <a:ext uri="{FF2B5EF4-FFF2-40B4-BE49-F238E27FC236}">
                <a16:creationId xmlns:a16="http://schemas.microsoft.com/office/drawing/2014/main" id="{CC7C444A-6BA7-4557-880F-A93B970457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747" y="4262347"/>
            <a:ext cx="1282703" cy="1383059"/>
          </a:xfrm>
          <a:prstGeom prst="rect">
            <a:avLst/>
          </a:prstGeom>
          <a:ln>
            <a:solidFill>
              <a:schemeClr val="accent3"/>
            </a:solidFill>
          </a:ln>
        </p:spPr>
      </p:pic>
      <p:pic>
        <p:nvPicPr>
          <p:cNvPr id="5" name="Picture 4">
            <a:extLst>
              <a:ext uri="{FF2B5EF4-FFF2-40B4-BE49-F238E27FC236}">
                <a16:creationId xmlns:a16="http://schemas.microsoft.com/office/drawing/2014/main" id="{6B60BA6D-DEF1-45EA-B703-059DDDE3222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89353" y="4262347"/>
            <a:ext cx="1955917" cy="1383059"/>
          </a:xfrm>
          <a:prstGeom prst="rect">
            <a:avLst/>
          </a:prstGeom>
          <a:ln>
            <a:solidFill>
              <a:schemeClr val="accent3"/>
            </a:solidFill>
          </a:ln>
        </p:spPr>
      </p:pic>
      <p:pic>
        <p:nvPicPr>
          <p:cNvPr id="9" name="Picture 8">
            <a:extLst>
              <a:ext uri="{FF2B5EF4-FFF2-40B4-BE49-F238E27FC236}">
                <a16:creationId xmlns:a16="http://schemas.microsoft.com/office/drawing/2014/main" id="{47758197-2D88-4C5F-881C-EF99F92B7BE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70943" y="4262347"/>
            <a:ext cx="1955917" cy="1383059"/>
          </a:xfrm>
          <a:prstGeom prst="rect">
            <a:avLst/>
          </a:prstGeom>
          <a:ln>
            <a:solidFill>
              <a:schemeClr val="accent3"/>
            </a:solidFill>
          </a:ln>
        </p:spPr>
      </p:pic>
      <p:pic>
        <p:nvPicPr>
          <p:cNvPr id="11" name="Picture 10">
            <a:extLst>
              <a:ext uri="{FF2B5EF4-FFF2-40B4-BE49-F238E27FC236}">
                <a16:creationId xmlns:a16="http://schemas.microsoft.com/office/drawing/2014/main" id="{EB886DEA-C688-47E1-9BC2-60F8AA2B558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07763" y="4262347"/>
            <a:ext cx="1955917" cy="1409404"/>
          </a:xfrm>
          <a:prstGeom prst="rect">
            <a:avLst/>
          </a:prstGeom>
          <a:ln>
            <a:solidFill>
              <a:schemeClr val="accent3"/>
            </a:solidFill>
          </a:ln>
        </p:spPr>
      </p:pic>
    </p:spTree>
    <p:extLst>
      <p:ext uri="{BB962C8B-B14F-4D97-AF65-F5344CB8AC3E}">
        <p14:creationId xmlns:p14="http://schemas.microsoft.com/office/powerpoint/2010/main" val="3027097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680320" y="1357377"/>
            <a:ext cx="7859174" cy="2623311"/>
            <a:chOff x="680320" y="1357377"/>
            <a:chExt cx="7859174" cy="2623311"/>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623311"/>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4"/>
              <a:ext cx="7754712" cy="2062103"/>
            </a:xfrm>
            <a:prstGeom prst="rect">
              <a:avLst/>
            </a:prstGeom>
            <a:noFill/>
          </p:spPr>
          <p:txBody>
            <a:bodyPr wrap="square">
              <a:spAutoFit/>
            </a:bodyPr>
            <a:lstStyle/>
            <a:p>
              <a:pPr marL="0" lvl="0" indent="0" algn="l" rtl="0">
                <a:spcBef>
                  <a:spcPts val="0"/>
                </a:spcBef>
                <a:spcAft>
                  <a:spcPts val="0"/>
                </a:spcAft>
                <a:buNone/>
              </a:pPr>
              <a:r>
                <a:rPr lang="en-GB" sz="1600" dirty="0">
                  <a:ea typeface="Roboto"/>
                  <a:cs typeface="Roboto"/>
                  <a:sym typeface="Roboto"/>
                </a:rPr>
                <a:t>Mountains are areas of land that are usually over 600 metres high. They are often higher and steeper than hills.</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When we learn about mountains, we explore how they are formed and where they are located on our planet.</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Studying mountains can link to learning about tectonic plates, volcanoes and the layers of the earth.</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80320" y="1357377"/>
            <a:ext cx="7859174" cy="338554"/>
          </a:xfrm>
          <a:prstGeom prst="rect">
            <a:avLst/>
          </a:prstGeom>
          <a:solidFill>
            <a:schemeClr val="accent3">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bg1"/>
                </a:solidFill>
              </a:rPr>
              <a:t>Mountains</a:t>
            </a:r>
          </a:p>
        </p:txBody>
      </p:sp>
      <p:pic>
        <p:nvPicPr>
          <p:cNvPr id="5" name="Picture 4">
            <a:extLst>
              <a:ext uri="{FF2B5EF4-FFF2-40B4-BE49-F238E27FC236}">
                <a16:creationId xmlns:a16="http://schemas.microsoft.com/office/drawing/2014/main" id="{24A8581C-754F-4C69-8383-CD07BED404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70477" y="3883157"/>
            <a:ext cx="3278859" cy="2318532"/>
          </a:xfrm>
          <a:prstGeom prst="rect">
            <a:avLst/>
          </a:prstGeom>
          <a:ln>
            <a:solidFill>
              <a:schemeClr val="accent3"/>
            </a:solidFill>
          </a:ln>
        </p:spPr>
      </p:pic>
    </p:spTree>
    <p:extLst>
      <p:ext uri="{BB962C8B-B14F-4D97-AF65-F5344CB8AC3E}">
        <p14:creationId xmlns:p14="http://schemas.microsoft.com/office/powerpoint/2010/main" val="2699810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680320" y="1357377"/>
            <a:ext cx="7859174" cy="2623311"/>
            <a:chOff x="680320" y="1357377"/>
            <a:chExt cx="7859174" cy="2623311"/>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623311"/>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4"/>
              <a:ext cx="7754712" cy="1815882"/>
            </a:xfrm>
            <a:prstGeom prst="rect">
              <a:avLst/>
            </a:prstGeom>
            <a:noFill/>
          </p:spPr>
          <p:txBody>
            <a:bodyPr wrap="square">
              <a:spAutoFit/>
            </a:bodyPr>
            <a:lstStyle/>
            <a:p>
              <a:pPr marL="0" lvl="0" indent="0" algn="l" rtl="0">
                <a:spcBef>
                  <a:spcPts val="0"/>
                </a:spcBef>
                <a:spcAft>
                  <a:spcPts val="0"/>
                </a:spcAft>
                <a:buNone/>
              </a:pPr>
              <a:r>
                <a:rPr lang="en-GB" sz="1600" dirty="0">
                  <a:ea typeface="Roboto"/>
                  <a:cs typeface="Roboto"/>
                  <a:sym typeface="Roboto"/>
                </a:rPr>
                <a:t>Rivers are large, natural streams of water. They flow downhill, along a channel, from their source to a sea, lake or another river.</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Studying rivers involves learning about how they are formed and the different ways they might flow through changing landscapes.</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You might also explore how rivers can erode land over time.</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80320" y="1357377"/>
            <a:ext cx="7859174" cy="338554"/>
          </a:xfrm>
          <a:prstGeom prst="rect">
            <a:avLst/>
          </a:prstGeom>
          <a:solidFill>
            <a:schemeClr val="accent3">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bg1"/>
                </a:solidFill>
              </a:rPr>
              <a:t>Rivers</a:t>
            </a:r>
          </a:p>
        </p:txBody>
      </p:sp>
      <p:pic>
        <p:nvPicPr>
          <p:cNvPr id="5" name="Picture 4">
            <a:extLst>
              <a:ext uri="{FF2B5EF4-FFF2-40B4-BE49-F238E27FC236}">
                <a16:creationId xmlns:a16="http://schemas.microsoft.com/office/drawing/2014/main" id="{F6ABCBD6-0B6F-4F4E-AF1E-FF7F6A8F12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12625" y="3068702"/>
            <a:ext cx="3642835" cy="2986110"/>
          </a:xfrm>
          <a:prstGeom prst="rect">
            <a:avLst/>
          </a:prstGeom>
        </p:spPr>
      </p:pic>
    </p:spTree>
    <p:extLst>
      <p:ext uri="{BB962C8B-B14F-4D97-AF65-F5344CB8AC3E}">
        <p14:creationId xmlns:p14="http://schemas.microsoft.com/office/powerpoint/2010/main" val="226489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680320" y="1357377"/>
            <a:ext cx="7859174" cy="2623311"/>
            <a:chOff x="680320" y="1357377"/>
            <a:chExt cx="7859174" cy="2623311"/>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623311"/>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4"/>
              <a:ext cx="7754712" cy="2062103"/>
            </a:xfrm>
            <a:prstGeom prst="rect">
              <a:avLst/>
            </a:prstGeom>
            <a:noFill/>
          </p:spPr>
          <p:txBody>
            <a:bodyPr wrap="square">
              <a:spAutoFit/>
            </a:bodyPr>
            <a:lstStyle/>
            <a:p>
              <a:pPr marL="0" lvl="0" indent="0" algn="l" rtl="0">
                <a:spcBef>
                  <a:spcPts val="0"/>
                </a:spcBef>
                <a:spcAft>
                  <a:spcPts val="0"/>
                </a:spcAft>
                <a:buNone/>
              </a:pPr>
              <a:r>
                <a:rPr lang="en-GB" sz="1600" dirty="0">
                  <a:ea typeface="Roboto"/>
                  <a:cs typeface="Roboto"/>
                  <a:sym typeface="Roboto"/>
                </a:rPr>
                <a:t>A volcano is a mountain or hill with an opening where lava, gases and rock fragments can escape from.</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Studying volcanoes involves exploring how they are formed, where they are located and the different types of volcanic eruptions.</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Learning about volcanoes is often linked to other areas of geography, including the layers of the earth, tectonic plates, mountains and earthquakes.</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80320" y="1357377"/>
            <a:ext cx="7859174" cy="338554"/>
          </a:xfrm>
          <a:prstGeom prst="rect">
            <a:avLst/>
          </a:prstGeom>
          <a:solidFill>
            <a:schemeClr val="accent3">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bg1"/>
                </a:solidFill>
              </a:rPr>
              <a:t>Volcanoes</a:t>
            </a:r>
          </a:p>
        </p:txBody>
      </p:sp>
      <p:pic>
        <p:nvPicPr>
          <p:cNvPr id="5" name="Picture 4">
            <a:extLst>
              <a:ext uri="{FF2B5EF4-FFF2-40B4-BE49-F238E27FC236}">
                <a16:creationId xmlns:a16="http://schemas.microsoft.com/office/drawing/2014/main" id="{F1692611-F17D-484A-911F-AD73CE69B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7955" y="4093539"/>
            <a:ext cx="3074299" cy="2223111"/>
          </a:xfrm>
          <a:prstGeom prst="rect">
            <a:avLst/>
          </a:prstGeom>
        </p:spPr>
      </p:pic>
    </p:spTree>
    <p:extLst>
      <p:ext uri="{BB962C8B-B14F-4D97-AF65-F5344CB8AC3E}">
        <p14:creationId xmlns:p14="http://schemas.microsoft.com/office/powerpoint/2010/main" val="1802450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680320" y="1357377"/>
            <a:ext cx="7859174" cy="2123439"/>
            <a:chOff x="680320" y="1357377"/>
            <a:chExt cx="7859174" cy="2123439"/>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123439"/>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32551" y="1814098"/>
              <a:ext cx="7754712" cy="1569660"/>
            </a:xfrm>
            <a:prstGeom prst="rect">
              <a:avLst/>
            </a:prstGeom>
            <a:noFill/>
          </p:spPr>
          <p:txBody>
            <a:bodyPr wrap="square">
              <a:spAutoFit/>
            </a:bodyPr>
            <a:lstStyle/>
            <a:p>
              <a:pPr marL="0" lvl="0" indent="0" algn="l" rtl="0">
                <a:spcBef>
                  <a:spcPts val="0"/>
                </a:spcBef>
                <a:spcAft>
                  <a:spcPts val="0"/>
                </a:spcAft>
                <a:buNone/>
              </a:pPr>
              <a:r>
                <a:rPr lang="en-GB" sz="1600" dirty="0">
                  <a:ea typeface="Roboto"/>
                  <a:cs typeface="Roboto"/>
                  <a:sym typeface="Roboto"/>
                </a:rPr>
                <a:t>The water cycle describes the constant recycling of all water on Earth.</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Water moves in a continuous cycle between the land, oceans and atmosphere.</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When we study the water cycle, we learn about the sequence of evaporation, condensation, transpiration, precipitation (rain or snow) and collection.</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80320" y="1357377"/>
            <a:ext cx="7859174" cy="338554"/>
          </a:xfrm>
          <a:prstGeom prst="rect">
            <a:avLst/>
          </a:prstGeom>
          <a:solidFill>
            <a:schemeClr val="accent3">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bg1"/>
                </a:solidFill>
              </a:rPr>
              <a:t>The Water Cycle</a:t>
            </a:r>
          </a:p>
        </p:txBody>
      </p:sp>
      <p:pic>
        <p:nvPicPr>
          <p:cNvPr id="5" name="Picture 4">
            <a:extLst>
              <a:ext uri="{FF2B5EF4-FFF2-40B4-BE49-F238E27FC236}">
                <a16:creationId xmlns:a16="http://schemas.microsoft.com/office/drawing/2014/main" id="{DC74CC03-CCA4-4A65-A821-1C1D693DA6B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696" t="919" r="13268" b="9545"/>
          <a:stretch/>
        </p:blipFill>
        <p:spPr>
          <a:xfrm>
            <a:off x="2996512" y="3659204"/>
            <a:ext cx="2969801" cy="2636563"/>
          </a:xfrm>
          <a:prstGeom prst="rect">
            <a:avLst/>
          </a:prstGeom>
        </p:spPr>
      </p:pic>
    </p:spTree>
    <p:extLst>
      <p:ext uri="{BB962C8B-B14F-4D97-AF65-F5344CB8AC3E}">
        <p14:creationId xmlns:p14="http://schemas.microsoft.com/office/powerpoint/2010/main" val="3447957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A5D7B8E-A3C6-473C-9CB9-C4855E889146}"/>
              </a:ext>
            </a:extLst>
          </p:cNvPr>
          <p:cNvGrpSpPr/>
          <p:nvPr/>
        </p:nvGrpSpPr>
        <p:grpSpPr>
          <a:xfrm>
            <a:off x="680320" y="1357377"/>
            <a:ext cx="7859174" cy="4098131"/>
            <a:chOff x="680320" y="1357377"/>
            <a:chExt cx="7859174" cy="4098131"/>
          </a:xfrm>
        </p:grpSpPr>
        <p:grpSp>
          <p:nvGrpSpPr>
            <p:cNvPr id="6" name="Group 5">
              <a:extLst>
                <a:ext uri="{FF2B5EF4-FFF2-40B4-BE49-F238E27FC236}">
                  <a16:creationId xmlns:a16="http://schemas.microsoft.com/office/drawing/2014/main" id="{3584577F-7E7E-44D1-B7FE-EEE30AA07CA9}"/>
                </a:ext>
              </a:extLst>
            </p:cNvPr>
            <p:cNvGrpSpPr/>
            <p:nvPr/>
          </p:nvGrpSpPr>
          <p:grpSpPr>
            <a:xfrm>
              <a:off x="680320" y="1357377"/>
              <a:ext cx="7859174" cy="4098131"/>
              <a:chOff x="680320" y="1357377"/>
              <a:chExt cx="7859174" cy="4098131"/>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4098131"/>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32551" y="1730262"/>
                <a:ext cx="3839449" cy="3539430"/>
              </a:xfrm>
              <a:prstGeom prst="rect">
                <a:avLst/>
              </a:prstGeom>
              <a:noFill/>
            </p:spPr>
            <p:txBody>
              <a:bodyPr wrap="square">
                <a:spAutoFit/>
              </a:bodyPr>
              <a:lstStyle/>
              <a:p>
                <a:pPr marL="0" lvl="0" indent="0" algn="l" rtl="0">
                  <a:spcBef>
                    <a:spcPts val="0"/>
                  </a:spcBef>
                  <a:spcAft>
                    <a:spcPts val="0"/>
                  </a:spcAft>
                  <a:buNone/>
                </a:pPr>
                <a:r>
                  <a:rPr lang="en-GB" sz="1600" dirty="0">
                    <a:ea typeface="Roboto"/>
                    <a:cs typeface="Roboto"/>
                    <a:sym typeface="Roboto"/>
                  </a:rPr>
                  <a:t>Earthquakes occur when the plates of the earth’s upper layer (the crust) move and release stored energy. The sudden and intense shaking often results in much damage.</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We learn about what causes earthquakes, where they occur, how they are measured and the destruction they can cause.</a:t>
                </a:r>
              </a:p>
              <a:p>
                <a:pPr marL="0" lvl="0" indent="0" algn="l" rtl="0">
                  <a:spcBef>
                    <a:spcPts val="0"/>
                  </a:spcBef>
                  <a:spcAft>
                    <a:spcPts val="0"/>
                  </a:spcAft>
                  <a:buNone/>
                </a:pPr>
                <a:endParaRPr lang="en-GB" sz="1600" dirty="0">
                  <a:ea typeface="Roboto"/>
                  <a:cs typeface="Roboto"/>
                  <a:sym typeface="Roboto"/>
                </a:endParaRPr>
              </a:p>
              <a:p>
                <a:pPr marL="0" lvl="0" indent="0" algn="l" rtl="0">
                  <a:spcBef>
                    <a:spcPts val="0"/>
                  </a:spcBef>
                  <a:spcAft>
                    <a:spcPts val="0"/>
                  </a:spcAft>
                  <a:buNone/>
                </a:pPr>
                <a:r>
                  <a:rPr lang="en-GB" sz="1600" dirty="0">
                    <a:ea typeface="Roboto"/>
                    <a:cs typeface="Roboto"/>
                    <a:sym typeface="Roboto"/>
                  </a:rPr>
                  <a:t>Earthquakes are linked to our learning about the earth’s layers, tectonic plates and volcanoes.</a:t>
                </a:r>
              </a:p>
            </p:txBody>
          </p:sp>
        </p:grpSp>
        <p:pic>
          <p:nvPicPr>
            <p:cNvPr id="5" name="Picture 4">
              <a:extLst>
                <a:ext uri="{FF2B5EF4-FFF2-40B4-BE49-F238E27FC236}">
                  <a16:creationId xmlns:a16="http://schemas.microsoft.com/office/drawing/2014/main" id="{1911B51F-D733-49B2-AE5B-09F2089BA47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67235" y="2206377"/>
              <a:ext cx="3873036" cy="2738684"/>
            </a:xfrm>
            <a:prstGeom prst="rect">
              <a:avLst/>
            </a:prstGeom>
            <a:ln>
              <a:solidFill>
                <a:schemeClr val="accent3"/>
              </a:solidFill>
            </a:ln>
          </p:spPr>
        </p:pic>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3"/>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80320" y="1357377"/>
            <a:ext cx="7859174" cy="338554"/>
          </a:xfrm>
          <a:prstGeom prst="rect">
            <a:avLst/>
          </a:prstGeom>
          <a:solidFill>
            <a:schemeClr val="accent3">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bg1"/>
                </a:solidFill>
              </a:rPr>
              <a:t>Earthquakes</a:t>
            </a:r>
          </a:p>
        </p:txBody>
      </p:sp>
    </p:spTree>
    <p:extLst>
      <p:ext uri="{BB962C8B-B14F-4D97-AF65-F5344CB8AC3E}">
        <p14:creationId xmlns:p14="http://schemas.microsoft.com/office/powerpoint/2010/main" val="3209963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6">
                    <a:lumMod val="75000"/>
                  </a:schemeClr>
                </a:solidFill>
              </a:rPr>
              <a:t>Think About It</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37648" y="1515873"/>
            <a:ext cx="7859174" cy="1077218"/>
          </a:xfrm>
          <a:prstGeom prst="rect">
            <a:avLst/>
          </a:prstGeom>
          <a:solidFill>
            <a:schemeClr val="accent6">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lvl="0" indent="0" algn="ctr" rtl="0">
              <a:spcBef>
                <a:spcPts val="0"/>
              </a:spcBef>
              <a:spcAft>
                <a:spcPts val="0"/>
              </a:spcAft>
              <a:buNone/>
            </a:pPr>
            <a:endParaRPr lang="en-GB" sz="1600" dirty="0">
              <a:solidFill>
                <a:schemeClr val="bg1"/>
              </a:solidFill>
            </a:endParaRPr>
          </a:p>
          <a:p>
            <a:pPr marL="0" lvl="0" indent="0" algn="ctr" rtl="0">
              <a:spcBef>
                <a:spcPts val="0"/>
              </a:spcBef>
              <a:spcAft>
                <a:spcPts val="0"/>
              </a:spcAft>
              <a:buNone/>
            </a:pPr>
            <a:r>
              <a:rPr lang="en-GB" sz="1600" dirty="0">
                <a:solidFill>
                  <a:schemeClr val="bg1"/>
                </a:solidFill>
              </a:rPr>
              <a:t>Take a look at the photos on the next few slides and decide if they show human or physical geography. Be careful - some images may show examples of both!</a:t>
            </a:r>
          </a:p>
          <a:p>
            <a:pPr marL="0" lvl="0" indent="0" algn="ctr" rtl="0">
              <a:spcBef>
                <a:spcPts val="0"/>
              </a:spcBef>
              <a:spcAft>
                <a:spcPts val="0"/>
              </a:spcAft>
              <a:buNone/>
            </a:pPr>
            <a:endParaRPr lang="en-GB" sz="1600" dirty="0">
              <a:solidFill>
                <a:schemeClr val="bg1"/>
              </a:solidFill>
            </a:endParaRPr>
          </a:p>
        </p:txBody>
      </p:sp>
      <p:pic>
        <p:nvPicPr>
          <p:cNvPr id="5" name="Picture 4">
            <a:extLst>
              <a:ext uri="{FF2B5EF4-FFF2-40B4-BE49-F238E27FC236}">
                <a16:creationId xmlns:a16="http://schemas.microsoft.com/office/drawing/2014/main" id="{7B587338-A04C-48E0-B51E-4F83A54D54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060594"/>
            <a:ext cx="8198668" cy="5797406"/>
          </a:xfrm>
          <a:prstGeom prst="rect">
            <a:avLst/>
          </a:prstGeom>
        </p:spPr>
      </p:pic>
    </p:spTree>
    <p:extLst>
      <p:ext uri="{BB962C8B-B14F-4D97-AF65-F5344CB8AC3E}">
        <p14:creationId xmlns:p14="http://schemas.microsoft.com/office/powerpoint/2010/main" val="22607345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6">
                    <a:lumMod val="75000"/>
                  </a:schemeClr>
                </a:solidFill>
              </a:rPr>
              <a:t>Quiz Challenge</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37648" y="1851638"/>
            <a:ext cx="7859174" cy="338554"/>
          </a:xfrm>
          <a:prstGeom prst="rect">
            <a:avLst/>
          </a:prstGeom>
          <a:solidFill>
            <a:schemeClr val="accent6">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285750" lvl="0" indent="-285750" rtl="0">
              <a:spcBef>
                <a:spcPts val="0"/>
              </a:spcBef>
              <a:spcAft>
                <a:spcPts val="0"/>
              </a:spcAft>
              <a:buFont typeface="Arial" panose="020B0604020202020204" pitchFamily="34" charset="0"/>
              <a:buChar char="•"/>
            </a:pPr>
            <a:r>
              <a:rPr lang="en-GB" sz="1600" dirty="0">
                <a:solidFill>
                  <a:schemeClr val="bg1"/>
                </a:solidFill>
              </a:rPr>
              <a:t>Is this an example of human or physical geography?</a:t>
            </a:r>
          </a:p>
        </p:txBody>
      </p:sp>
      <p:sp>
        <p:nvSpPr>
          <p:cNvPr id="7" name="TextBox 6">
            <a:extLst>
              <a:ext uri="{FF2B5EF4-FFF2-40B4-BE49-F238E27FC236}">
                <a16:creationId xmlns:a16="http://schemas.microsoft.com/office/drawing/2014/main" id="{510B1B64-D99C-4FC1-BD44-CFF523E8268B}"/>
              </a:ext>
            </a:extLst>
          </p:cNvPr>
          <p:cNvSpPr txBox="1"/>
          <p:nvPr/>
        </p:nvSpPr>
        <p:spPr>
          <a:xfrm>
            <a:off x="637648" y="1380091"/>
            <a:ext cx="7859174" cy="338554"/>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accent6">
                    <a:lumMod val="75000"/>
                  </a:schemeClr>
                </a:solidFill>
              </a:rPr>
              <a:t>Look at the photo.</a:t>
            </a:r>
          </a:p>
        </p:txBody>
      </p:sp>
      <p:sp>
        <p:nvSpPr>
          <p:cNvPr id="11" name="TextBox 10">
            <a:extLst>
              <a:ext uri="{FF2B5EF4-FFF2-40B4-BE49-F238E27FC236}">
                <a16:creationId xmlns:a16="http://schemas.microsoft.com/office/drawing/2014/main" id="{A91EC794-95B9-42AB-BB2F-82468600FB8A}"/>
              </a:ext>
            </a:extLst>
          </p:cNvPr>
          <p:cNvSpPr txBox="1"/>
          <p:nvPr/>
        </p:nvSpPr>
        <p:spPr>
          <a:xfrm>
            <a:off x="637648" y="2273178"/>
            <a:ext cx="7859174" cy="584775"/>
          </a:xfrm>
          <a:prstGeom prst="rect">
            <a:avLst/>
          </a:prstGeom>
          <a:solidFill>
            <a:schemeClr val="accent6">
              <a:lumMod val="75000"/>
            </a:schemeClr>
          </a:solidFill>
        </p:spPr>
        <p:txBody>
          <a:bodyPr wrap="square">
            <a:spAutoFit/>
          </a:bodyPr>
          <a:lstStyle/>
          <a:p>
            <a:pPr marL="285750" indent="-285750">
              <a:buFont typeface="Arial" panose="020B0604020202020204" pitchFamily="34" charset="0"/>
              <a:buChar char="•"/>
            </a:pPr>
            <a:r>
              <a:rPr lang="en-GB" sz="1600" dirty="0">
                <a:solidFill>
                  <a:schemeClr val="bg1"/>
                </a:solidFill>
              </a:rPr>
              <a:t>What aspect of physical geography might you be learning about? It could be more than one!</a:t>
            </a:r>
          </a:p>
        </p:txBody>
      </p:sp>
      <p:pic>
        <p:nvPicPr>
          <p:cNvPr id="9" name="Google Shape;312;p30">
            <a:extLst>
              <a:ext uri="{FF2B5EF4-FFF2-40B4-BE49-F238E27FC236}">
                <a16:creationId xmlns:a16="http://schemas.microsoft.com/office/drawing/2014/main" id="{4250DCCF-BF27-43E5-B2B9-C5859C7C245C}"/>
              </a:ext>
            </a:extLst>
          </p:cNvPr>
          <p:cNvPicPr preferRelativeResize="0"/>
          <p:nvPr/>
        </p:nvPicPr>
        <p:blipFill>
          <a:blip r:embed="rId3">
            <a:alphaModFix/>
          </a:blip>
          <a:stretch>
            <a:fillRect/>
          </a:stretch>
        </p:blipFill>
        <p:spPr>
          <a:xfrm>
            <a:off x="637648" y="2940938"/>
            <a:ext cx="7859174" cy="3360721"/>
          </a:xfrm>
          <a:prstGeom prst="rect">
            <a:avLst/>
          </a:prstGeom>
          <a:noFill/>
          <a:ln>
            <a:noFill/>
          </a:ln>
        </p:spPr>
      </p:pic>
    </p:spTree>
    <p:extLst>
      <p:ext uri="{BB962C8B-B14F-4D97-AF65-F5344CB8AC3E}">
        <p14:creationId xmlns:p14="http://schemas.microsoft.com/office/powerpoint/2010/main" val="1856951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up)">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6">
                    <a:lumMod val="75000"/>
                  </a:schemeClr>
                </a:solidFill>
              </a:rPr>
              <a:t>Quiz Challenge</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37648" y="1851638"/>
            <a:ext cx="7859174" cy="338554"/>
          </a:xfrm>
          <a:prstGeom prst="rect">
            <a:avLst/>
          </a:prstGeom>
          <a:solidFill>
            <a:schemeClr val="accent6">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285750" lvl="0" indent="-285750" rtl="0">
              <a:spcBef>
                <a:spcPts val="0"/>
              </a:spcBef>
              <a:spcAft>
                <a:spcPts val="0"/>
              </a:spcAft>
              <a:buFont typeface="Arial" panose="020B0604020202020204" pitchFamily="34" charset="0"/>
              <a:buChar char="•"/>
            </a:pPr>
            <a:r>
              <a:rPr lang="en-GB" sz="1600" dirty="0">
                <a:solidFill>
                  <a:schemeClr val="bg1"/>
                </a:solidFill>
              </a:rPr>
              <a:t>Is this an example of human or physical geography?</a:t>
            </a:r>
          </a:p>
        </p:txBody>
      </p:sp>
      <p:sp>
        <p:nvSpPr>
          <p:cNvPr id="7" name="TextBox 6">
            <a:extLst>
              <a:ext uri="{FF2B5EF4-FFF2-40B4-BE49-F238E27FC236}">
                <a16:creationId xmlns:a16="http://schemas.microsoft.com/office/drawing/2014/main" id="{510B1B64-D99C-4FC1-BD44-CFF523E8268B}"/>
              </a:ext>
            </a:extLst>
          </p:cNvPr>
          <p:cNvSpPr txBox="1"/>
          <p:nvPr/>
        </p:nvSpPr>
        <p:spPr>
          <a:xfrm>
            <a:off x="637648" y="1380091"/>
            <a:ext cx="7859174" cy="338554"/>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accent6">
                    <a:lumMod val="75000"/>
                  </a:schemeClr>
                </a:solidFill>
              </a:rPr>
              <a:t>Look at the photo.</a:t>
            </a:r>
          </a:p>
        </p:txBody>
      </p:sp>
      <p:sp>
        <p:nvSpPr>
          <p:cNvPr id="11" name="TextBox 10">
            <a:extLst>
              <a:ext uri="{FF2B5EF4-FFF2-40B4-BE49-F238E27FC236}">
                <a16:creationId xmlns:a16="http://schemas.microsoft.com/office/drawing/2014/main" id="{A91EC794-95B9-42AB-BB2F-82468600FB8A}"/>
              </a:ext>
            </a:extLst>
          </p:cNvPr>
          <p:cNvSpPr txBox="1"/>
          <p:nvPr/>
        </p:nvSpPr>
        <p:spPr>
          <a:xfrm>
            <a:off x="637648" y="2273178"/>
            <a:ext cx="7859174" cy="584775"/>
          </a:xfrm>
          <a:prstGeom prst="rect">
            <a:avLst/>
          </a:prstGeom>
          <a:solidFill>
            <a:schemeClr val="accent6">
              <a:lumMod val="75000"/>
            </a:schemeClr>
          </a:solidFill>
        </p:spPr>
        <p:txBody>
          <a:bodyPr wrap="square">
            <a:spAutoFit/>
          </a:bodyPr>
          <a:lstStyle/>
          <a:p>
            <a:pPr marL="285750" indent="-285750">
              <a:buFont typeface="Arial" panose="020B0604020202020204" pitchFamily="34" charset="0"/>
              <a:buChar char="•"/>
            </a:pPr>
            <a:r>
              <a:rPr lang="en-GB" sz="1600" dirty="0">
                <a:solidFill>
                  <a:schemeClr val="bg1"/>
                </a:solidFill>
              </a:rPr>
              <a:t>What aspect of human geography might you be learning about? It could be more than one!</a:t>
            </a:r>
          </a:p>
        </p:txBody>
      </p:sp>
      <p:pic>
        <p:nvPicPr>
          <p:cNvPr id="3" name="Google Shape;321;p31">
            <a:extLst>
              <a:ext uri="{FF2B5EF4-FFF2-40B4-BE49-F238E27FC236}">
                <a16:creationId xmlns:a16="http://schemas.microsoft.com/office/drawing/2014/main" id="{B0DDBCB7-D3F8-4011-8470-F2B8D1E39F31}"/>
              </a:ext>
            </a:extLst>
          </p:cNvPr>
          <p:cNvPicPr preferRelativeResize="0"/>
          <p:nvPr/>
        </p:nvPicPr>
        <p:blipFill>
          <a:blip r:embed="rId3">
            <a:alphaModFix/>
          </a:blip>
          <a:stretch>
            <a:fillRect/>
          </a:stretch>
        </p:blipFill>
        <p:spPr>
          <a:xfrm>
            <a:off x="637648" y="3265149"/>
            <a:ext cx="7859174" cy="2763796"/>
          </a:xfrm>
          <a:prstGeom prst="rect">
            <a:avLst/>
          </a:prstGeom>
          <a:noFill/>
          <a:ln>
            <a:noFill/>
          </a:ln>
        </p:spPr>
      </p:pic>
    </p:spTree>
    <p:extLst>
      <p:ext uri="{BB962C8B-B14F-4D97-AF65-F5344CB8AC3E}">
        <p14:creationId xmlns:p14="http://schemas.microsoft.com/office/powerpoint/2010/main" val="424110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up)">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6">
                    <a:lumMod val="75000"/>
                  </a:schemeClr>
                </a:solidFill>
              </a:rPr>
              <a:t>Quiz Challenge</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37648" y="1851638"/>
            <a:ext cx="7859174" cy="338554"/>
          </a:xfrm>
          <a:prstGeom prst="rect">
            <a:avLst/>
          </a:prstGeom>
          <a:solidFill>
            <a:schemeClr val="accent6">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285750" lvl="0" indent="-285750" rtl="0">
              <a:spcBef>
                <a:spcPts val="0"/>
              </a:spcBef>
              <a:spcAft>
                <a:spcPts val="0"/>
              </a:spcAft>
              <a:buFont typeface="Arial" panose="020B0604020202020204" pitchFamily="34" charset="0"/>
              <a:buChar char="•"/>
            </a:pPr>
            <a:r>
              <a:rPr lang="en-GB" sz="1600" dirty="0">
                <a:solidFill>
                  <a:schemeClr val="bg1"/>
                </a:solidFill>
              </a:rPr>
              <a:t>Is this an example of human or physical geography?</a:t>
            </a:r>
          </a:p>
        </p:txBody>
      </p:sp>
      <p:sp>
        <p:nvSpPr>
          <p:cNvPr id="7" name="TextBox 6">
            <a:extLst>
              <a:ext uri="{FF2B5EF4-FFF2-40B4-BE49-F238E27FC236}">
                <a16:creationId xmlns:a16="http://schemas.microsoft.com/office/drawing/2014/main" id="{510B1B64-D99C-4FC1-BD44-CFF523E8268B}"/>
              </a:ext>
            </a:extLst>
          </p:cNvPr>
          <p:cNvSpPr txBox="1"/>
          <p:nvPr/>
        </p:nvSpPr>
        <p:spPr>
          <a:xfrm>
            <a:off x="637648" y="1380091"/>
            <a:ext cx="7859174" cy="338554"/>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accent6">
                    <a:lumMod val="75000"/>
                  </a:schemeClr>
                </a:solidFill>
              </a:rPr>
              <a:t>Look at the photo.</a:t>
            </a:r>
          </a:p>
        </p:txBody>
      </p:sp>
      <p:sp>
        <p:nvSpPr>
          <p:cNvPr id="11" name="TextBox 10">
            <a:extLst>
              <a:ext uri="{FF2B5EF4-FFF2-40B4-BE49-F238E27FC236}">
                <a16:creationId xmlns:a16="http://schemas.microsoft.com/office/drawing/2014/main" id="{A91EC794-95B9-42AB-BB2F-82468600FB8A}"/>
              </a:ext>
            </a:extLst>
          </p:cNvPr>
          <p:cNvSpPr txBox="1"/>
          <p:nvPr/>
        </p:nvSpPr>
        <p:spPr>
          <a:xfrm>
            <a:off x="637648" y="2273178"/>
            <a:ext cx="7859174" cy="584775"/>
          </a:xfrm>
          <a:prstGeom prst="rect">
            <a:avLst/>
          </a:prstGeom>
          <a:solidFill>
            <a:schemeClr val="accent6">
              <a:lumMod val="75000"/>
            </a:schemeClr>
          </a:solidFill>
        </p:spPr>
        <p:txBody>
          <a:bodyPr wrap="square">
            <a:spAutoFit/>
          </a:bodyPr>
          <a:lstStyle/>
          <a:p>
            <a:pPr marL="285750" indent="-285750">
              <a:buFont typeface="Arial" panose="020B0604020202020204" pitchFamily="34" charset="0"/>
              <a:buChar char="•"/>
            </a:pPr>
            <a:r>
              <a:rPr lang="en-GB" sz="1600" dirty="0">
                <a:solidFill>
                  <a:schemeClr val="bg1"/>
                </a:solidFill>
              </a:rPr>
              <a:t>What aspect of human or physical geography might you be learning about? It could be more than one!</a:t>
            </a:r>
          </a:p>
        </p:txBody>
      </p:sp>
      <p:pic>
        <p:nvPicPr>
          <p:cNvPr id="4" name="Google Shape;331;p32">
            <a:extLst>
              <a:ext uri="{FF2B5EF4-FFF2-40B4-BE49-F238E27FC236}">
                <a16:creationId xmlns:a16="http://schemas.microsoft.com/office/drawing/2014/main" id="{BB05D1AB-8299-492D-95DA-F19271AF16BD}"/>
              </a:ext>
            </a:extLst>
          </p:cNvPr>
          <p:cNvPicPr preferRelativeResize="0"/>
          <p:nvPr/>
        </p:nvPicPr>
        <p:blipFill rotWithShape="1">
          <a:blip r:embed="rId3">
            <a:alphaModFix/>
          </a:blip>
          <a:srcRect t="15094" b="11385"/>
          <a:stretch/>
        </p:blipFill>
        <p:spPr>
          <a:xfrm>
            <a:off x="637648" y="2940938"/>
            <a:ext cx="7859174" cy="3252597"/>
          </a:xfrm>
          <a:prstGeom prst="rect">
            <a:avLst/>
          </a:prstGeom>
          <a:noFill/>
          <a:ln>
            <a:noFill/>
          </a:ln>
        </p:spPr>
      </p:pic>
    </p:spTree>
    <p:extLst>
      <p:ext uri="{BB962C8B-B14F-4D97-AF65-F5344CB8AC3E}">
        <p14:creationId xmlns:p14="http://schemas.microsoft.com/office/powerpoint/2010/main" val="3699190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up)">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6">
                    <a:lumMod val="75000"/>
                  </a:schemeClr>
                </a:solidFill>
              </a:rPr>
              <a:t>Quiz Challenge</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37648" y="1851638"/>
            <a:ext cx="7859174" cy="338554"/>
          </a:xfrm>
          <a:prstGeom prst="rect">
            <a:avLst/>
          </a:prstGeom>
          <a:solidFill>
            <a:schemeClr val="accent6">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285750" lvl="0" indent="-285750" rtl="0">
              <a:spcBef>
                <a:spcPts val="0"/>
              </a:spcBef>
              <a:spcAft>
                <a:spcPts val="0"/>
              </a:spcAft>
              <a:buFont typeface="Arial" panose="020B0604020202020204" pitchFamily="34" charset="0"/>
              <a:buChar char="•"/>
            </a:pPr>
            <a:r>
              <a:rPr lang="en-GB" sz="1600" dirty="0">
                <a:solidFill>
                  <a:schemeClr val="bg1"/>
                </a:solidFill>
              </a:rPr>
              <a:t>Is this an example of human or physical geography?</a:t>
            </a:r>
          </a:p>
        </p:txBody>
      </p:sp>
      <p:sp>
        <p:nvSpPr>
          <p:cNvPr id="7" name="TextBox 6">
            <a:extLst>
              <a:ext uri="{FF2B5EF4-FFF2-40B4-BE49-F238E27FC236}">
                <a16:creationId xmlns:a16="http://schemas.microsoft.com/office/drawing/2014/main" id="{510B1B64-D99C-4FC1-BD44-CFF523E8268B}"/>
              </a:ext>
            </a:extLst>
          </p:cNvPr>
          <p:cNvSpPr txBox="1"/>
          <p:nvPr/>
        </p:nvSpPr>
        <p:spPr>
          <a:xfrm>
            <a:off x="637648" y="1380091"/>
            <a:ext cx="7859174" cy="338554"/>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accent6">
                    <a:lumMod val="75000"/>
                  </a:schemeClr>
                </a:solidFill>
              </a:rPr>
              <a:t>Look at the photo.</a:t>
            </a:r>
          </a:p>
        </p:txBody>
      </p:sp>
      <p:sp>
        <p:nvSpPr>
          <p:cNvPr id="11" name="TextBox 10">
            <a:extLst>
              <a:ext uri="{FF2B5EF4-FFF2-40B4-BE49-F238E27FC236}">
                <a16:creationId xmlns:a16="http://schemas.microsoft.com/office/drawing/2014/main" id="{A91EC794-95B9-42AB-BB2F-82468600FB8A}"/>
              </a:ext>
            </a:extLst>
          </p:cNvPr>
          <p:cNvSpPr txBox="1"/>
          <p:nvPr/>
        </p:nvSpPr>
        <p:spPr>
          <a:xfrm>
            <a:off x="637648" y="2273178"/>
            <a:ext cx="7859174" cy="338554"/>
          </a:xfrm>
          <a:prstGeom prst="rect">
            <a:avLst/>
          </a:prstGeom>
          <a:solidFill>
            <a:schemeClr val="accent6">
              <a:lumMod val="75000"/>
            </a:schemeClr>
          </a:solidFill>
        </p:spPr>
        <p:txBody>
          <a:bodyPr wrap="square">
            <a:spAutoFit/>
          </a:bodyPr>
          <a:lstStyle/>
          <a:p>
            <a:pPr marL="285750" indent="-285750">
              <a:buFont typeface="Arial" panose="020B0604020202020204" pitchFamily="34" charset="0"/>
              <a:buChar char="•"/>
            </a:pPr>
            <a:r>
              <a:rPr lang="en-GB" sz="1600" dirty="0">
                <a:solidFill>
                  <a:schemeClr val="bg1"/>
                </a:solidFill>
              </a:rPr>
              <a:t>What aspect of physical geography might you be learning about?</a:t>
            </a:r>
          </a:p>
        </p:txBody>
      </p:sp>
      <p:pic>
        <p:nvPicPr>
          <p:cNvPr id="3" name="Google Shape;339;p33">
            <a:extLst>
              <a:ext uri="{FF2B5EF4-FFF2-40B4-BE49-F238E27FC236}">
                <a16:creationId xmlns:a16="http://schemas.microsoft.com/office/drawing/2014/main" id="{36317FEF-AD90-47F3-B1B0-C9B6FD9F0098}"/>
              </a:ext>
            </a:extLst>
          </p:cNvPr>
          <p:cNvPicPr preferRelativeResize="0"/>
          <p:nvPr/>
        </p:nvPicPr>
        <p:blipFill>
          <a:blip r:embed="rId3">
            <a:alphaModFix/>
          </a:blip>
          <a:stretch>
            <a:fillRect/>
          </a:stretch>
        </p:blipFill>
        <p:spPr>
          <a:xfrm>
            <a:off x="637648" y="2694718"/>
            <a:ext cx="7859174" cy="3606942"/>
          </a:xfrm>
          <a:prstGeom prst="rect">
            <a:avLst/>
          </a:prstGeom>
          <a:noFill/>
          <a:ln>
            <a:noFill/>
          </a:ln>
        </p:spPr>
      </p:pic>
    </p:spTree>
    <p:extLst>
      <p:ext uri="{BB962C8B-B14F-4D97-AF65-F5344CB8AC3E}">
        <p14:creationId xmlns:p14="http://schemas.microsoft.com/office/powerpoint/2010/main" val="1094693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up)">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6">
                    <a:lumMod val="75000"/>
                  </a:schemeClr>
                </a:solidFill>
              </a:rPr>
              <a:t>Quiz Challenge</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37648" y="1851638"/>
            <a:ext cx="7859174" cy="338554"/>
          </a:xfrm>
          <a:prstGeom prst="rect">
            <a:avLst/>
          </a:prstGeom>
          <a:solidFill>
            <a:schemeClr val="accent6">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285750" lvl="0" indent="-285750" rtl="0">
              <a:spcBef>
                <a:spcPts val="0"/>
              </a:spcBef>
              <a:spcAft>
                <a:spcPts val="0"/>
              </a:spcAft>
              <a:buFont typeface="Arial" panose="020B0604020202020204" pitchFamily="34" charset="0"/>
              <a:buChar char="•"/>
            </a:pPr>
            <a:r>
              <a:rPr lang="en-GB" sz="1600" dirty="0">
                <a:solidFill>
                  <a:schemeClr val="bg1"/>
                </a:solidFill>
              </a:rPr>
              <a:t>Is this an example of human or physical geography?</a:t>
            </a:r>
          </a:p>
        </p:txBody>
      </p:sp>
      <p:sp>
        <p:nvSpPr>
          <p:cNvPr id="7" name="TextBox 6">
            <a:extLst>
              <a:ext uri="{FF2B5EF4-FFF2-40B4-BE49-F238E27FC236}">
                <a16:creationId xmlns:a16="http://schemas.microsoft.com/office/drawing/2014/main" id="{510B1B64-D99C-4FC1-BD44-CFF523E8268B}"/>
              </a:ext>
            </a:extLst>
          </p:cNvPr>
          <p:cNvSpPr txBox="1"/>
          <p:nvPr/>
        </p:nvSpPr>
        <p:spPr>
          <a:xfrm>
            <a:off x="637648" y="1380091"/>
            <a:ext cx="7859174" cy="338554"/>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accent6">
                    <a:lumMod val="75000"/>
                  </a:schemeClr>
                </a:solidFill>
              </a:rPr>
              <a:t>Look at the photo.</a:t>
            </a:r>
          </a:p>
        </p:txBody>
      </p:sp>
      <p:sp>
        <p:nvSpPr>
          <p:cNvPr id="11" name="TextBox 10">
            <a:extLst>
              <a:ext uri="{FF2B5EF4-FFF2-40B4-BE49-F238E27FC236}">
                <a16:creationId xmlns:a16="http://schemas.microsoft.com/office/drawing/2014/main" id="{A91EC794-95B9-42AB-BB2F-82468600FB8A}"/>
              </a:ext>
            </a:extLst>
          </p:cNvPr>
          <p:cNvSpPr txBox="1"/>
          <p:nvPr/>
        </p:nvSpPr>
        <p:spPr>
          <a:xfrm>
            <a:off x="637648" y="2273178"/>
            <a:ext cx="7859174" cy="584775"/>
          </a:xfrm>
          <a:prstGeom prst="rect">
            <a:avLst/>
          </a:prstGeom>
          <a:solidFill>
            <a:schemeClr val="accent6">
              <a:lumMod val="75000"/>
            </a:schemeClr>
          </a:solidFill>
        </p:spPr>
        <p:txBody>
          <a:bodyPr wrap="square">
            <a:spAutoFit/>
          </a:bodyPr>
          <a:lstStyle/>
          <a:p>
            <a:pPr marL="285750" indent="-285750">
              <a:buFont typeface="Arial" panose="020B0604020202020204" pitchFamily="34" charset="0"/>
              <a:buChar char="•"/>
            </a:pPr>
            <a:r>
              <a:rPr lang="en-GB" sz="1600" dirty="0">
                <a:solidFill>
                  <a:schemeClr val="bg1"/>
                </a:solidFill>
              </a:rPr>
              <a:t>What aspect of human geography might you be learning about? It could be more than one!</a:t>
            </a:r>
          </a:p>
        </p:txBody>
      </p:sp>
      <p:pic>
        <p:nvPicPr>
          <p:cNvPr id="4" name="Google Shape;348;p34">
            <a:extLst>
              <a:ext uri="{FF2B5EF4-FFF2-40B4-BE49-F238E27FC236}">
                <a16:creationId xmlns:a16="http://schemas.microsoft.com/office/drawing/2014/main" id="{71DD533F-F50F-430D-91D0-7153D9D6ADF7}"/>
              </a:ext>
            </a:extLst>
          </p:cNvPr>
          <p:cNvPicPr preferRelativeResize="0"/>
          <p:nvPr/>
        </p:nvPicPr>
        <p:blipFill rotWithShape="1">
          <a:blip r:embed="rId3">
            <a:alphaModFix/>
          </a:blip>
          <a:srcRect t="24002"/>
          <a:stretch/>
        </p:blipFill>
        <p:spPr>
          <a:xfrm>
            <a:off x="637648" y="2940938"/>
            <a:ext cx="7868704" cy="3360721"/>
          </a:xfrm>
          <a:prstGeom prst="rect">
            <a:avLst/>
          </a:prstGeom>
          <a:noFill/>
          <a:ln>
            <a:noFill/>
          </a:ln>
        </p:spPr>
      </p:pic>
    </p:spTree>
    <p:extLst>
      <p:ext uri="{BB962C8B-B14F-4D97-AF65-F5344CB8AC3E}">
        <p14:creationId xmlns:p14="http://schemas.microsoft.com/office/powerpoint/2010/main" val="2306638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up)">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6">
                    <a:lumMod val="75000"/>
                  </a:schemeClr>
                </a:solidFill>
              </a:rPr>
              <a:t>Quiz Challenge</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37648" y="1851638"/>
            <a:ext cx="7859174" cy="338554"/>
          </a:xfrm>
          <a:prstGeom prst="rect">
            <a:avLst/>
          </a:prstGeom>
          <a:solidFill>
            <a:schemeClr val="accent6">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285750" lvl="0" indent="-285750" rtl="0">
              <a:spcBef>
                <a:spcPts val="0"/>
              </a:spcBef>
              <a:spcAft>
                <a:spcPts val="0"/>
              </a:spcAft>
              <a:buFont typeface="Arial" panose="020B0604020202020204" pitchFamily="34" charset="0"/>
              <a:buChar char="•"/>
            </a:pPr>
            <a:r>
              <a:rPr lang="en-GB" sz="1600" dirty="0">
                <a:solidFill>
                  <a:schemeClr val="bg1"/>
                </a:solidFill>
              </a:rPr>
              <a:t>Is this an example of human or physical geography?</a:t>
            </a:r>
          </a:p>
        </p:txBody>
      </p:sp>
      <p:sp>
        <p:nvSpPr>
          <p:cNvPr id="7" name="TextBox 6">
            <a:extLst>
              <a:ext uri="{FF2B5EF4-FFF2-40B4-BE49-F238E27FC236}">
                <a16:creationId xmlns:a16="http://schemas.microsoft.com/office/drawing/2014/main" id="{510B1B64-D99C-4FC1-BD44-CFF523E8268B}"/>
              </a:ext>
            </a:extLst>
          </p:cNvPr>
          <p:cNvSpPr txBox="1"/>
          <p:nvPr/>
        </p:nvSpPr>
        <p:spPr>
          <a:xfrm>
            <a:off x="637648" y="1380091"/>
            <a:ext cx="7859174" cy="338554"/>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accent6">
                    <a:lumMod val="75000"/>
                  </a:schemeClr>
                </a:solidFill>
              </a:rPr>
              <a:t>Look at the photo.</a:t>
            </a:r>
          </a:p>
        </p:txBody>
      </p:sp>
      <p:sp>
        <p:nvSpPr>
          <p:cNvPr id="11" name="TextBox 10">
            <a:extLst>
              <a:ext uri="{FF2B5EF4-FFF2-40B4-BE49-F238E27FC236}">
                <a16:creationId xmlns:a16="http://schemas.microsoft.com/office/drawing/2014/main" id="{A91EC794-95B9-42AB-BB2F-82468600FB8A}"/>
              </a:ext>
            </a:extLst>
          </p:cNvPr>
          <p:cNvSpPr txBox="1"/>
          <p:nvPr/>
        </p:nvSpPr>
        <p:spPr>
          <a:xfrm>
            <a:off x="637648" y="2273178"/>
            <a:ext cx="7859174" cy="584775"/>
          </a:xfrm>
          <a:prstGeom prst="rect">
            <a:avLst/>
          </a:prstGeom>
          <a:solidFill>
            <a:schemeClr val="accent6">
              <a:lumMod val="75000"/>
            </a:schemeClr>
          </a:solidFill>
        </p:spPr>
        <p:txBody>
          <a:bodyPr wrap="square">
            <a:spAutoFit/>
          </a:bodyPr>
          <a:lstStyle/>
          <a:p>
            <a:pPr marL="285750" indent="-285750">
              <a:buFont typeface="Arial" panose="020B0604020202020204" pitchFamily="34" charset="0"/>
              <a:buChar char="•"/>
            </a:pPr>
            <a:r>
              <a:rPr lang="en-GB" sz="1600" dirty="0">
                <a:solidFill>
                  <a:schemeClr val="bg1"/>
                </a:solidFill>
              </a:rPr>
              <a:t>What aspect of physical geography might you be learning about? It could be more than one!</a:t>
            </a:r>
          </a:p>
        </p:txBody>
      </p:sp>
      <p:pic>
        <p:nvPicPr>
          <p:cNvPr id="3" name="Google Shape;358;p35">
            <a:extLst>
              <a:ext uri="{FF2B5EF4-FFF2-40B4-BE49-F238E27FC236}">
                <a16:creationId xmlns:a16="http://schemas.microsoft.com/office/drawing/2014/main" id="{6A7A81EA-B4A4-435B-BC0B-615CA4069128}"/>
              </a:ext>
            </a:extLst>
          </p:cNvPr>
          <p:cNvPicPr preferRelativeResize="0"/>
          <p:nvPr/>
        </p:nvPicPr>
        <p:blipFill>
          <a:blip r:embed="rId3">
            <a:alphaModFix/>
          </a:blip>
          <a:stretch>
            <a:fillRect/>
          </a:stretch>
        </p:blipFill>
        <p:spPr>
          <a:xfrm>
            <a:off x="2307451" y="2940939"/>
            <a:ext cx="4519568" cy="3404752"/>
          </a:xfrm>
          <a:prstGeom prst="rect">
            <a:avLst/>
          </a:prstGeom>
          <a:noFill/>
          <a:ln>
            <a:noFill/>
          </a:ln>
        </p:spPr>
      </p:pic>
    </p:spTree>
    <p:extLst>
      <p:ext uri="{BB962C8B-B14F-4D97-AF65-F5344CB8AC3E}">
        <p14:creationId xmlns:p14="http://schemas.microsoft.com/office/powerpoint/2010/main" val="1915034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up)">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6">
                    <a:lumMod val="75000"/>
                  </a:schemeClr>
                </a:solidFill>
              </a:rPr>
              <a:t>Quiz Challenge</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8382254"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637648" y="1851638"/>
            <a:ext cx="7859174" cy="338554"/>
          </a:xfrm>
          <a:prstGeom prst="rect">
            <a:avLst/>
          </a:prstGeom>
          <a:solidFill>
            <a:schemeClr val="accent6">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285750" lvl="0" indent="-285750" rtl="0">
              <a:spcBef>
                <a:spcPts val="0"/>
              </a:spcBef>
              <a:spcAft>
                <a:spcPts val="0"/>
              </a:spcAft>
              <a:buFont typeface="Arial" panose="020B0604020202020204" pitchFamily="34" charset="0"/>
              <a:buChar char="•"/>
            </a:pPr>
            <a:r>
              <a:rPr lang="en-GB" sz="1600" dirty="0">
                <a:solidFill>
                  <a:schemeClr val="bg1"/>
                </a:solidFill>
              </a:rPr>
              <a:t>Is this an example of human or physical geography?</a:t>
            </a:r>
          </a:p>
        </p:txBody>
      </p:sp>
      <p:sp>
        <p:nvSpPr>
          <p:cNvPr id="7" name="TextBox 6">
            <a:extLst>
              <a:ext uri="{FF2B5EF4-FFF2-40B4-BE49-F238E27FC236}">
                <a16:creationId xmlns:a16="http://schemas.microsoft.com/office/drawing/2014/main" id="{510B1B64-D99C-4FC1-BD44-CFF523E8268B}"/>
              </a:ext>
            </a:extLst>
          </p:cNvPr>
          <p:cNvSpPr txBox="1"/>
          <p:nvPr/>
        </p:nvSpPr>
        <p:spPr>
          <a:xfrm>
            <a:off x="637648" y="1380091"/>
            <a:ext cx="7859174" cy="338554"/>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marL="0" lvl="0" indent="0" algn="ctr" rtl="0">
              <a:spcBef>
                <a:spcPts val="0"/>
              </a:spcBef>
              <a:spcAft>
                <a:spcPts val="0"/>
              </a:spcAft>
              <a:buNone/>
            </a:pPr>
            <a:r>
              <a:rPr lang="en-GB" sz="1600" b="1" dirty="0">
                <a:solidFill>
                  <a:schemeClr val="accent6">
                    <a:lumMod val="75000"/>
                  </a:schemeClr>
                </a:solidFill>
              </a:rPr>
              <a:t>Look at the photo.</a:t>
            </a:r>
          </a:p>
        </p:txBody>
      </p:sp>
      <p:sp>
        <p:nvSpPr>
          <p:cNvPr id="11" name="TextBox 10">
            <a:extLst>
              <a:ext uri="{FF2B5EF4-FFF2-40B4-BE49-F238E27FC236}">
                <a16:creationId xmlns:a16="http://schemas.microsoft.com/office/drawing/2014/main" id="{A91EC794-95B9-42AB-BB2F-82468600FB8A}"/>
              </a:ext>
            </a:extLst>
          </p:cNvPr>
          <p:cNvSpPr txBox="1"/>
          <p:nvPr/>
        </p:nvSpPr>
        <p:spPr>
          <a:xfrm>
            <a:off x="637648" y="2273178"/>
            <a:ext cx="7859174" cy="584775"/>
          </a:xfrm>
          <a:prstGeom prst="rect">
            <a:avLst/>
          </a:prstGeom>
          <a:solidFill>
            <a:schemeClr val="accent6">
              <a:lumMod val="75000"/>
            </a:schemeClr>
          </a:solidFill>
        </p:spPr>
        <p:txBody>
          <a:bodyPr wrap="square">
            <a:spAutoFit/>
          </a:bodyPr>
          <a:lstStyle/>
          <a:p>
            <a:pPr marL="285750" indent="-285750">
              <a:buFont typeface="Arial" panose="020B0604020202020204" pitchFamily="34" charset="0"/>
              <a:buChar char="•"/>
            </a:pPr>
            <a:r>
              <a:rPr lang="en-GB" sz="1600" dirty="0">
                <a:solidFill>
                  <a:schemeClr val="bg1"/>
                </a:solidFill>
              </a:rPr>
              <a:t>What aspect of human geography might you be learning about? It could be more than one!</a:t>
            </a:r>
          </a:p>
        </p:txBody>
      </p:sp>
      <p:pic>
        <p:nvPicPr>
          <p:cNvPr id="4" name="Google Shape;366;p36">
            <a:extLst>
              <a:ext uri="{FF2B5EF4-FFF2-40B4-BE49-F238E27FC236}">
                <a16:creationId xmlns:a16="http://schemas.microsoft.com/office/drawing/2014/main" id="{7D9391FD-6E23-49A3-9DDC-0B236CA5DAFF}"/>
              </a:ext>
            </a:extLst>
          </p:cNvPr>
          <p:cNvPicPr preferRelativeResize="0"/>
          <p:nvPr/>
        </p:nvPicPr>
        <p:blipFill>
          <a:blip r:embed="rId3">
            <a:alphaModFix/>
          </a:blip>
          <a:stretch>
            <a:fillRect/>
          </a:stretch>
        </p:blipFill>
        <p:spPr>
          <a:xfrm>
            <a:off x="2183823" y="2987051"/>
            <a:ext cx="4857750" cy="3238500"/>
          </a:xfrm>
          <a:prstGeom prst="rect">
            <a:avLst/>
          </a:prstGeom>
          <a:noFill/>
          <a:ln>
            <a:noFill/>
          </a:ln>
        </p:spPr>
      </p:pic>
    </p:spTree>
    <p:extLst>
      <p:ext uri="{BB962C8B-B14F-4D97-AF65-F5344CB8AC3E}">
        <p14:creationId xmlns:p14="http://schemas.microsoft.com/office/powerpoint/2010/main" val="4118316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up)">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20D91CF6-5BB2-427E-B146-347AEA6F6C54}"/>
              </a:ext>
            </a:extLst>
          </p:cNvPr>
          <p:cNvSpPr/>
          <p:nvPr/>
        </p:nvSpPr>
        <p:spPr>
          <a:xfrm>
            <a:off x="4035806" y="3072384"/>
            <a:ext cx="1182370" cy="7437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B6CBBBE-9188-421C-BDCC-05F877922730}"/>
</file>

<file path=customXml/itemProps2.xml><?xml version="1.0" encoding="utf-8"?>
<ds:datastoreItem xmlns:ds="http://schemas.openxmlformats.org/officeDocument/2006/customXml" ds:itemID="{9026024A-E32E-45AB-9D07-5EBE9154D369}"/>
</file>

<file path=customXml/itemProps3.xml><?xml version="1.0" encoding="utf-8"?>
<ds:datastoreItem xmlns:ds="http://schemas.openxmlformats.org/officeDocument/2006/customXml" ds:itemID="{FB4B0BFA-4E78-4CDD-AA6B-6387D1651003}"/>
</file>

<file path=docProps/app.xml><?xml version="1.0" encoding="utf-8"?>
<Properties xmlns="http://schemas.openxmlformats.org/officeDocument/2006/extended-properties" xmlns:vt="http://schemas.openxmlformats.org/officeDocument/2006/docPropsVTypes">
  <Template>PowerPoint Template</Template>
  <TotalTime>265</TotalTime>
  <Words>1451</Words>
  <Application>Microsoft Office PowerPoint</Application>
  <PresentationFormat>On-screen Show (4:3)</PresentationFormat>
  <Paragraphs>188</Paragraphs>
  <Slides>32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Calibri</vt:lpstr>
      <vt:lpstr>Twinkl</vt:lpstr>
      <vt:lpstr>Arial</vt:lpstr>
      <vt:lpstr>Office Theme</vt:lpstr>
      <vt:lpstr>PowerPoint Presentation</vt:lpstr>
      <vt:lpstr>Geography</vt:lpstr>
      <vt:lpstr>Human and Physical Geography</vt:lpstr>
      <vt:lpstr>Geography</vt:lpstr>
      <vt:lpstr>Human and Physical Geography</vt:lpstr>
      <vt:lpstr>Human and Physical Geography</vt:lpstr>
      <vt:lpstr>Human Geography</vt:lpstr>
      <vt:lpstr>Human Geography</vt:lpstr>
      <vt:lpstr>Human Geography</vt:lpstr>
      <vt:lpstr>Human Geography</vt:lpstr>
      <vt:lpstr>Human Geography</vt:lpstr>
      <vt:lpstr>Human Geography</vt:lpstr>
      <vt:lpstr>Human Geography</vt:lpstr>
      <vt:lpstr>Human Geography</vt:lpstr>
      <vt:lpstr>Physical Geography</vt:lpstr>
      <vt:lpstr>Physical Geography</vt:lpstr>
      <vt:lpstr>Physical Geography</vt:lpstr>
      <vt:lpstr>Physical Geography</vt:lpstr>
      <vt:lpstr>Physical Geography</vt:lpstr>
      <vt:lpstr>Physical Geography</vt:lpstr>
      <vt:lpstr>Physical Geography</vt:lpstr>
      <vt:lpstr>Physical Geography</vt:lpstr>
      <vt:lpstr>Physical Geography</vt:lpstr>
      <vt:lpstr>Think About It</vt:lpstr>
      <vt:lpstr>Quiz Challenge</vt:lpstr>
      <vt:lpstr>Quiz Challenge</vt:lpstr>
      <vt:lpstr>Quiz Challenge</vt:lpstr>
      <vt:lpstr>Quiz Challenge</vt:lpstr>
      <vt:lpstr>Quiz Challenge</vt:lpstr>
      <vt:lpstr>Quiz Challenge</vt:lpstr>
      <vt:lpstr>Quiz Challenge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Jackie Edmonds</cp:lastModifiedBy>
  <cp:revision>18</cp:revision>
  <dcterms:created xsi:type="dcterms:W3CDTF">2020-04-13T12:09:49Z</dcterms:created>
  <dcterms:modified xsi:type="dcterms:W3CDTF">2021-01-19T19:55:02Z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ies>
</file>