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9" r:id="rId7"/>
    <p:sldId id="258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9" autoAdjust="0"/>
    <p:restoredTop sz="94660"/>
  </p:normalViewPr>
  <p:slideViewPr>
    <p:cSldViewPr snapToGrid="0">
      <p:cViewPr varScale="1">
        <p:scale>
          <a:sx n="61" d="100"/>
          <a:sy n="61" d="100"/>
        </p:scale>
        <p:origin x="72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7D57F-8F77-451D-9359-75E1E16C78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D8DB40-74EE-460C-8B0F-92EEF41E05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3B376-BF64-4497-9903-CA3005700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E91-4232-4BD6-AEB0-A6BD638A98F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93485F-6578-4B32-AEA5-2E02168FB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DC4EFE-1BE8-4194-A572-CFAE0D53C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6B738-BF32-4D2D-BE50-2C53D882E3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494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061E2D-9010-4326-86B0-8D500CB2E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C40B53-751E-4A52-9F2B-1083C908C2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1E045A-8CFD-41B1-8076-EAA2F440D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E91-4232-4BD6-AEB0-A6BD638A98F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602C42-D1D6-40E9-9103-106548044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17CFB2-6CD9-45F5-A3B2-A27E6659C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6B738-BF32-4D2D-BE50-2C53D882E3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48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4532D2-F0C4-41EE-9461-9B0C5528F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EEEA30-8C68-4B45-A7E2-F2830E098C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703D77-AA20-4190-9942-7B2AB0E4F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E91-4232-4BD6-AEB0-A6BD638A98F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8FDA93-5B8B-4DCA-8071-2FE1F3289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AD0424-4CEA-4A82-A84D-B57F093D8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6B738-BF32-4D2D-BE50-2C53D882E3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115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30D39-0830-4FE5-9F62-D3F7FCE29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55FB5A-458C-4520-A152-58A37CCE6C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F98F11-A014-4E3C-AA79-59BA765FB5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FB8881-400A-4270-BEAF-EA7ECFAD9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E91-4232-4BD6-AEB0-A6BD638A98F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186B78-A0C8-4B70-A94F-CD1DA1C07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2C3718-0046-413A-9EEF-D24D2A866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6B738-BF32-4D2D-BE50-2C53D882E3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4953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019AD5-EF16-414B-93AA-2776FC7AFC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D3B146-5CF1-4C47-9188-A9E3CB800A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A5950C-D123-4330-8665-B74AF05DEF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6C9F7D-ED6A-4E42-8CE6-EB82203DC3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CE8C69-5B46-40BF-AA04-8F75E40D91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FD3382-0DC3-42C2-9986-6370FAB8E9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E91-4232-4BD6-AEB0-A6BD638A98F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03BCB1-12E7-40F7-85BF-9F88F4F5E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6315FD-067E-4795-B10C-69CD88F6C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6B738-BF32-4D2D-BE50-2C53D882E3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88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C6CE26-F61A-424C-940C-D61C01D8C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1E5A11-0968-4AC3-B938-13A5B5536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E91-4232-4BD6-AEB0-A6BD638A98F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97A50B-0178-4033-A014-3D769C405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BB487E-FA4B-4D5D-A28E-8A1291B64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6B738-BF32-4D2D-BE50-2C53D882E3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148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CF5CB2B-3B03-4681-81CA-40F1980885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E91-4232-4BD6-AEB0-A6BD638A98F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22C569A-8796-4A2F-864F-8A52FEAE9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E7DD94-B4E3-4EA0-9E00-A44E897F9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6B738-BF32-4D2D-BE50-2C53D882E3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199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F1BF7-1A89-438F-BF2E-69F6A5EB4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D713A5-AE0C-4B56-85B6-591DA84204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4CEA77-81D1-4AE0-A3BA-A1EE32B4B5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3FD819-3E03-49E2-90A3-41E4C617A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E91-4232-4BD6-AEB0-A6BD638A98F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704FE6-B728-4ADB-B7D3-6C88705E6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EC44CC-304E-409B-B992-8A70B079A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6B738-BF32-4D2D-BE50-2C53D882E3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176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EBC6A0-C44A-4356-BAD9-BEA3ECD84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187D3F6-65DB-4AEA-B944-BB6EF69F5E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E815CC-1230-4072-9383-B9CC0E83E2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6E4C17-38C8-4261-9CD6-63D438165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E91-4232-4BD6-AEB0-A6BD638A98F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7247D1-E389-4E46-8633-74357F4E7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056490-5FFB-48CB-9D25-2E52BD382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6B738-BF32-4D2D-BE50-2C53D882E3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698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5448E-BE22-428C-81B0-F51AC4948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6819F4-C6BB-4936-B38B-A90C8002E9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EB0230-EC55-41E2-B687-0A35EB96B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E91-4232-4BD6-AEB0-A6BD638A98F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E1023D-B66C-49B0-8A30-7FF20E1EB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9D54D8-292D-45EF-8186-798DD2B22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6B738-BF32-4D2D-BE50-2C53D882E3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985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959294C-4E30-4C69-B94F-1D799B717B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FD37AF-C9F9-43A9-AF2B-933A4930A3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D7297F-FA17-407D-B2C8-A2327F626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E91-4232-4BD6-AEB0-A6BD638A98F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4841B9-63F7-45B4-AABD-342C52235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79A0C5-066F-4510-9B0E-E5C4E312D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6B738-BF32-4D2D-BE50-2C53D882E3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576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082690-DA1E-4534-8674-0C9CD24A92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3C905B-F4ED-4E64-BAE5-930BE051EC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1E8F37-439F-4DF9-8B9E-A52DE14094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D40E91-4232-4BD6-AEB0-A6BD638A98F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5AD1E5-5B4F-484B-A4B0-1BA68FFFD2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1C5777-7FEC-45F9-B52A-8311F11F9F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6B738-BF32-4D2D-BE50-2C53D882E3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952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C5950-1B0F-46ED-89DB-BD72DA3D8CF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Adding </a:t>
            </a:r>
            <a:r>
              <a:rPr lang="en-GB" dirty="0" err="1"/>
              <a:t>ance</a:t>
            </a:r>
            <a:r>
              <a:rPr lang="en-GB" dirty="0"/>
              <a:t> or </a:t>
            </a:r>
            <a:r>
              <a:rPr lang="en-GB" dirty="0" err="1"/>
              <a:t>ence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29D910-4100-4806-919D-43C9CF921D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808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3A87B-418E-4F19-BA97-9C1E66F6A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Rules for adding </a:t>
            </a:r>
            <a:r>
              <a:rPr lang="en-GB" dirty="0" err="1"/>
              <a:t>ence</a:t>
            </a:r>
            <a:r>
              <a:rPr lang="en-GB" dirty="0"/>
              <a:t> or </a:t>
            </a:r>
            <a:r>
              <a:rPr lang="en-GB" dirty="0" err="1"/>
              <a:t>ance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6554F5-E9CB-4BA9-A46A-C99FEC5859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•	If the root verb ends in ‘-ere’, for example interfere, then it takes ‘-</a:t>
            </a:r>
            <a:r>
              <a:rPr lang="en-GB" dirty="0" err="1"/>
              <a:t>ence</a:t>
            </a:r>
            <a:r>
              <a:rPr lang="en-GB" dirty="0"/>
              <a:t>’.</a:t>
            </a:r>
          </a:p>
          <a:p>
            <a:r>
              <a:rPr lang="en-GB" dirty="0"/>
              <a:t>•	If the root verb has a stressed ‘-</a:t>
            </a:r>
            <a:r>
              <a:rPr lang="en-GB" dirty="0" err="1"/>
              <a:t>er</a:t>
            </a:r>
            <a:r>
              <a:rPr lang="en-GB" dirty="0"/>
              <a:t>’ ending, then it takes ‘-</a:t>
            </a:r>
            <a:r>
              <a:rPr lang="en-GB" dirty="0" err="1"/>
              <a:t>ence</a:t>
            </a:r>
            <a:r>
              <a:rPr lang="en-GB" dirty="0"/>
              <a:t>’, for </a:t>
            </a:r>
            <a:r>
              <a:rPr lang="en-GB" dirty="0" err="1"/>
              <a:t>example,infer</a:t>
            </a:r>
            <a:r>
              <a:rPr lang="en-GB" dirty="0"/>
              <a:t>.</a:t>
            </a:r>
          </a:p>
          <a:p>
            <a:r>
              <a:rPr lang="en-GB" dirty="0"/>
              <a:t>•	If the word contains the syllables ‘</a:t>
            </a:r>
            <a:r>
              <a:rPr lang="en-GB" dirty="0" err="1"/>
              <a:t>cid</a:t>
            </a:r>
            <a:r>
              <a:rPr lang="en-GB" dirty="0"/>
              <a:t>’, ‘fid’, ‘</a:t>
            </a:r>
            <a:r>
              <a:rPr lang="en-GB" dirty="0" err="1"/>
              <a:t>sid</a:t>
            </a:r>
            <a:r>
              <a:rPr lang="en-GB" dirty="0"/>
              <a:t>’ or ‘vid’ immediately before the ending, the correct suffix is ‘-</a:t>
            </a:r>
            <a:r>
              <a:rPr lang="en-GB" dirty="0" err="1"/>
              <a:t>ence</a:t>
            </a:r>
            <a:r>
              <a:rPr lang="en-GB" dirty="0"/>
              <a:t>’, for example, confidence.</a:t>
            </a:r>
          </a:p>
          <a:p>
            <a:r>
              <a:rPr lang="en-GB" dirty="0"/>
              <a:t>•	If the stem of the word ends in a soft ‘c’ (pronounced like ‘c’ in cell) or a soft ‘g’ (pronounced like ‘g’ in gel), then the ending will be ‘-</a:t>
            </a:r>
            <a:r>
              <a:rPr lang="en-GB" dirty="0" err="1"/>
              <a:t>ence</a:t>
            </a:r>
            <a:r>
              <a:rPr lang="en-GB" dirty="0"/>
              <a:t>’, for example,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1066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4070FE-4FC1-4C7D-9F78-264E7C257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2B3274-532D-4685-9388-5DB9E3B736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Decide which column to put each word in based on the reason it takes ‘-</a:t>
            </a:r>
            <a:r>
              <a:rPr lang="en-GB" dirty="0" err="1"/>
              <a:t>ance</a:t>
            </a:r>
            <a:r>
              <a:rPr lang="en-GB" dirty="0"/>
              <a:t>’ or ‘</a:t>
            </a:r>
            <a:r>
              <a:rPr lang="en-GB" dirty="0" err="1"/>
              <a:t>ence</a:t>
            </a:r>
            <a:r>
              <a:rPr lang="en-GB" dirty="0"/>
              <a:t>’.</a:t>
            </a:r>
          </a:p>
          <a:p>
            <a:r>
              <a:rPr lang="en-GB" dirty="0"/>
              <a:t>Do a few examples together.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857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925350-F840-4A8E-8CC8-55024C4BD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Draw this table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C8326A4-ED27-4090-85C4-40A63CD0560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096260" y="2067719"/>
          <a:ext cx="5999480" cy="386715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285875">
                  <a:extLst>
                    <a:ext uri="{9D8B030D-6E8A-4147-A177-3AD203B41FA5}">
                      <a16:colId xmlns:a16="http://schemas.microsoft.com/office/drawing/2014/main" val="1984188554"/>
                    </a:ext>
                  </a:extLst>
                </a:gridCol>
                <a:gridCol w="1199515">
                  <a:extLst>
                    <a:ext uri="{9D8B030D-6E8A-4147-A177-3AD203B41FA5}">
                      <a16:colId xmlns:a16="http://schemas.microsoft.com/office/drawing/2014/main" val="1260664504"/>
                    </a:ext>
                  </a:extLst>
                </a:gridCol>
                <a:gridCol w="1134745">
                  <a:extLst>
                    <a:ext uri="{9D8B030D-6E8A-4147-A177-3AD203B41FA5}">
                      <a16:colId xmlns:a16="http://schemas.microsoft.com/office/drawing/2014/main" val="2293534828"/>
                    </a:ext>
                  </a:extLst>
                </a:gridCol>
                <a:gridCol w="1254125">
                  <a:extLst>
                    <a:ext uri="{9D8B030D-6E8A-4147-A177-3AD203B41FA5}">
                      <a16:colId xmlns:a16="http://schemas.microsoft.com/office/drawing/2014/main" val="3057927740"/>
                    </a:ext>
                  </a:extLst>
                </a:gridCol>
                <a:gridCol w="1125220">
                  <a:extLst>
                    <a:ext uri="{9D8B030D-6E8A-4147-A177-3AD203B41FA5}">
                      <a16:colId xmlns:a16="http://schemas.microsoft.com/office/drawing/2014/main" val="552408251"/>
                    </a:ext>
                  </a:extLst>
                </a:gridCol>
              </a:tblGrid>
              <a:tr h="1130300">
                <a:tc>
                  <a:txBody>
                    <a:bodyPr/>
                    <a:lstStyle/>
                    <a:p>
                      <a:pPr>
                        <a:lnSpc>
                          <a:spcPts val="95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</a:pPr>
                      <a:r>
                        <a:rPr lang="en-US" sz="9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0815" marR="161925" indent="109855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Root verb ends in ‘-ere’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1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550"/>
                        </a:lnSpc>
                        <a:spcAft>
                          <a:spcPts val="0"/>
                        </a:spcAft>
                      </a:pPr>
                      <a:r>
                        <a:rPr lang="en-US" sz="5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37490" marR="23749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Root verb ends in stressed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‘-e</a:t>
                      </a:r>
                      <a:r>
                        <a:rPr lang="en-US" sz="1200" b="1" spc="40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lang="en-US" sz="1200" b="1" spc="-65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syllable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1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550"/>
                        </a:lnSpc>
                        <a:spcAft>
                          <a:spcPts val="0"/>
                        </a:spcAft>
                      </a:pPr>
                      <a:r>
                        <a:rPr lang="en-US" sz="5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08915" marR="208915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n-US" sz="1200" b="1" spc="-25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W</a:t>
                      </a: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ord contains ‘cid’, ‘fid’,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8255" algn="ctr"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‘sid’, ‘vid’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1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80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Stem of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 marR="180340" algn="ctr">
                        <a:lnSpc>
                          <a:spcPct val="104000"/>
                        </a:lnSpc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‘-ence’</a:t>
                      </a:r>
                      <a:r>
                        <a:rPr lang="en-US" sz="1200" b="1" spc="-65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word ends in soft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93040" marR="19304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/c/ </a:t>
                      </a: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200" b="1" i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cell</a:t>
                      </a: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) or soft </a:t>
                      </a:r>
                      <a:r>
                        <a:rPr lang="en-US" sz="1200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/g/ </a:t>
                      </a: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200" b="1" i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gel</a:t>
                      </a: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1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700"/>
                        </a:lnSpc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49225"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Exceptions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1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1752434"/>
                  </a:ext>
                </a:extLst>
              </a:tr>
              <a:tr h="27368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445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51628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255EA-76E4-4506-AB35-81CE41C47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Put each word in the table based on the reasons it takes </a:t>
            </a:r>
            <a:r>
              <a:rPr lang="en-GB" dirty="0" err="1"/>
              <a:t>ance</a:t>
            </a:r>
            <a:r>
              <a:rPr lang="en-GB" dirty="0"/>
              <a:t>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D4A162D-7343-4240-A339-4C71BB71F4F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543399" y="1825628"/>
          <a:ext cx="5105202" cy="4351332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814138">
                  <a:extLst>
                    <a:ext uri="{9D8B030D-6E8A-4147-A177-3AD203B41FA5}">
                      <a16:colId xmlns:a16="http://schemas.microsoft.com/office/drawing/2014/main" val="3819566047"/>
                    </a:ext>
                  </a:extLst>
                </a:gridCol>
                <a:gridCol w="1523401">
                  <a:extLst>
                    <a:ext uri="{9D8B030D-6E8A-4147-A177-3AD203B41FA5}">
                      <a16:colId xmlns:a16="http://schemas.microsoft.com/office/drawing/2014/main" val="3001986108"/>
                    </a:ext>
                  </a:extLst>
                </a:gridCol>
                <a:gridCol w="1767663">
                  <a:extLst>
                    <a:ext uri="{9D8B030D-6E8A-4147-A177-3AD203B41FA5}">
                      <a16:colId xmlns:a16="http://schemas.microsoft.com/office/drawing/2014/main" val="2561455338"/>
                    </a:ext>
                  </a:extLst>
                </a:gridCol>
              </a:tblGrid>
              <a:tr h="362611">
                <a:tc>
                  <a:txBody>
                    <a:bodyPr/>
                    <a:lstStyle/>
                    <a:p>
                      <a:pPr marL="247650">
                        <a:spcBef>
                          <a:spcPts val="490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acquaintance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2895">
                        <a:spcBef>
                          <a:spcPts val="490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appliance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54330">
                        <a:spcBef>
                          <a:spcPts val="490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inheritance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227584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 marL="388620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abundance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0850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deviate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88315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deviance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7619012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 marL="367030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acceptance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23850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dominate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315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dominance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4651812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 marL="452120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allowance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08305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hesitate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45770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hesitance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7286519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 marL="409575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assistance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29260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tolerate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66725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tolerance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9040840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 marL="388620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attendance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4305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significance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9255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endurance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2012410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 marL="586105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balance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4805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elegance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1800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insurance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2840744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 marL="240030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circumstance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17805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abundance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03225"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resistance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4574981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 marL="275590"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countenance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9380"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performance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25755"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appearance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2181871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en-US" sz="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4195"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distance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en-US" sz="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30835"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guidance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en-US" sz="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45770"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clearance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1524045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en-US" sz="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40030"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perseverance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en-US" sz="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1305"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allowance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en-US" sz="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forbearance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3910317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en-US" sz="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09575"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assistance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en-US" sz="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69850">
                        <a:spcAft>
                          <a:spcPts val="0"/>
                        </a:spcAft>
                      </a:pPr>
                      <a:r>
                        <a:rPr lang="en-US" sz="17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circumstance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en-US" sz="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16890">
                        <a:spcAft>
                          <a:spcPts val="0"/>
                        </a:spcAft>
                      </a:pPr>
                      <a:r>
                        <a:rPr lang="en-US" sz="1700" b="1" dirty="0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instance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12142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14964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AC0F4-A830-4533-B0F2-323036E30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Put each word in the table based on the reasons it takes </a:t>
            </a:r>
            <a:r>
              <a:rPr lang="en-GB" dirty="0" err="1"/>
              <a:t>ence</a:t>
            </a:r>
            <a:r>
              <a:rPr lang="en-GB" dirty="0"/>
              <a:t>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3A0D6C2-36E9-4E0B-91E9-FC75D27FF27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337135" y="1825624"/>
          <a:ext cx="5517730" cy="435134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960730">
                  <a:extLst>
                    <a:ext uri="{9D8B030D-6E8A-4147-A177-3AD203B41FA5}">
                      <a16:colId xmlns:a16="http://schemas.microsoft.com/office/drawing/2014/main" val="3673825168"/>
                    </a:ext>
                  </a:extLst>
                </a:gridCol>
                <a:gridCol w="1646500">
                  <a:extLst>
                    <a:ext uri="{9D8B030D-6E8A-4147-A177-3AD203B41FA5}">
                      <a16:colId xmlns:a16="http://schemas.microsoft.com/office/drawing/2014/main" val="2172358324"/>
                    </a:ext>
                  </a:extLst>
                </a:gridCol>
                <a:gridCol w="1910500">
                  <a:extLst>
                    <a:ext uri="{9D8B030D-6E8A-4147-A177-3AD203B41FA5}">
                      <a16:colId xmlns:a16="http://schemas.microsoft.com/office/drawing/2014/main" val="603271579"/>
                    </a:ext>
                  </a:extLst>
                </a:gridCol>
              </a:tblGrid>
              <a:tr h="435134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2418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adherence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3876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preference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6924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adolescence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6983215"/>
                  </a:ext>
                </a:extLst>
              </a:tr>
              <a:tr h="435134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2418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coherence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2573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transference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61315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indulgence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2351697"/>
                  </a:ext>
                </a:extLst>
              </a:tr>
              <a:tr h="435134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94665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inference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17805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confidence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0386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innocence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075881"/>
                  </a:ext>
                </a:extLst>
              </a:tr>
              <a:tr h="435134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8768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reference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4805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evidence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33375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intelligence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2934909"/>
                  </a:ext>
                </a:extLst>
              </a:tr>
              <a:tr h="435134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3274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interference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02895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incidence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601345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licence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7401236"/>
                  </a:ext>
                </a:extLst>
              </a:tr>
              <a:tr h="435134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8227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conference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9591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residence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68935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negligence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6881046"/>
                  </a:ext>
                </a:extLst>
              </a:tr>
              <a:tr h="435134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1877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dependence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38455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audience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1689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patience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6986768"/>
                  </a:ext>
                </a:extLst>
              </a:tr>
              <a:tr h="435134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91135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circumference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4638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excellence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8133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sentence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2554134"/>
                  </a:ext>
                </a:extLst>
              </a:tr>
              <a:tr h="435134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7371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sequence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835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silence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20345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consequence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450139"/>
                  </a:ext>
                </a:extLst>
              </a:tr>
              <a:tr h="435134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5118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violence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19380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convenience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339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existence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27029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3988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16DE2B3-44C7-41F2-9896-FFCF72C16BC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3CE746B-2939-43F5-B9EA-0F5C82A8BB2E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A9980965-12DA-4E40-AE17-7CE2E72D89CB}"/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376</Words>
  <Application>Microsoft Office PowerPoint</Application>
  <PresentationFormat>Widescreen</PresentationFormat>
  <Paragraphs>142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Adding ance or ence</vt:lpstr>
      <vt:lpstr>Rules for adding ence or ance</vt:lpstr>
      <vt:lpstr>PowerPoint Presentation</vt:lpstr>
      <vt:lpstr>Draw this table </vt:lpstr>
      <vt:lpstr>Put each word in the table based on the reasons it takes ance </vt:lpstr>
      <vt:lpstr>Put each word in the table based on the reasons it takes ence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Wendy McCann</dc:creator>
  <cp:lastModifiedBy>Wendy McCann</cp:lastModifiedBy>
  <cp:revision>5</cp:revision>
  <dcterms:created xsi:type="dcterms:W3CDTF">2020-12-09T16:08:43Z</dcterms:created>
  <dcterms:modified xsi:type="dcterms:W3CDTF">2021-01-08T08:19:16Z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