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0"/>
  </p:notesMasterIdLst>
  <p:sldIdLst>
    <p:sldId id="346" r:id="rId11"/>
    <p:sldId id="297" r:id="rId12"/>
    <p:sldId id="308" r:id="rId13"/>
    <p:sldId id="347" r:id="rId14"/>
    <p:sldId id="299" r:id="rId15"/>
    <p:sldId id="336" r:id="rId16"/>
    <p:sldId id="348" r:id="rId17"/>
    <p:sldId id="349" r:id="rId18"/>
    <p:sldId id="350" r:id="rId19"/>
    <p:sldId id="351" r:id="rId20"/>
    <p:sldId id="352" r:id="rId21"/>
    <p:sldId id="301" r:id="rId22"/>
    <p:sldId id="317" r:id="rId23"/>
    <p:sldId id="353" r:id="rId24"/>
    <p:sldId id="341" r:id="rId25"/>
    <p:sldId id="354" r:id="rId26"/>
    <p:sldId id="355" r:id="rId27"/>
    <p:sldId id="356" r:id="rId28"/>
    <p:sldId id="313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47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19/01/2021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9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6" Type="http://schemas.openxmlformats.org/officeDocument/2006/relationships/image" Target="../media/image24.png"/><Relationship Id="rId5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6" Type="http://schemas.openxmlformats.org/officeDocument/2006/relationships/image" Target="../media/image26.png"/><Relationship Id="rId11" Type="http://schemas.openxmlformats.org/officeDocument/2006/relationships/image" Target="../media/image30.png"/><Relationship Id="rId5" Type="http://schemas.openxmlformats.org/officeDocument/2006/relationships/image" Target="../media/image25.png"/><Relationship Id="rId10" Type="http://schemas.openxmlformats.org/officeDocument/2006/relationships/image" Target="../media/image31.png"/><Relationship Id="rId9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9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4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6" Type="http://schemas.openxmlformats.org/officeDocument/2006/relationships/image" Target="../media/image4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0.xml"/><Relationship Id="rId5" Type="http://schemas.openxmlformats.org/officeDocument/2006/relationships/image" Target="../media/image13.png"/><Relationship Id="rId4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23.png"/><Relationship Id="rId7" Type="http://schemas.openxmlformats.org/officeDocument/2006/relationships/image" Target="../media/image4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1.xml"/><Relationship Id="rId4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1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23.png"/><Relationship Id="rId7" Type="http://schemas.openxmlformats.org/officeDocument/2006/relationships/image" Target="../media/image4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3.xml"/><Relationship Id="rId4" Type="http://schemas.openxmlformats.org/officeDocument/2006/relationships/image" Target="../media/image4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618188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9726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562572"/>
                <a:ext cx="7497474" cy="55091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100% of 11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100% of 425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		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100% of     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100% of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cs typeface="Calibri" panose="020F0502020204030204" pitchFamily="34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cs typeface="Calibri" panose="020F0502020204030204" pitchFamily="34" charset="0"/>
                          </a:rPr>
                          <m:t>25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What percentage of the hundred square is 	shaded? Write the percentage as a fraction.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62572"/>
                <a:ext cx="7497474" cy="5509137"/>
              </a:xfrm>
              <a:prstGeom prst="rect">
                <a:avLst/>
              </a:prstGeom>
              <a:blipFill>
                <a:blip r:embed="rId4"/>
                <a:stretch>
                  <a:fillRect l="-1626" t="-9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" name="Content Placeholder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829" y="1228296"/>
            <a:ext cx="572092" cy="5580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829" y="1763081"/>
            <a:ext cx="572661" cy="55855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28324" y="3581970"/>
            <a:ext cx="2152924" cy="207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5454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562572"/>
                <a:ext cx="7497474" cy="55091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100% of 11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100% of 425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		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100% of      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100% of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cs typeface="Calibri" panose="020F0502020204030204" pitchFamily="34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cs typeface="Calibri" panose="020F0502020204030204" pitchFamily="34" charset="0"/>
                          </a:rPr>
                          <m:t>25</m:t>
                        </m:r>
                      </m:den>
                    </m:f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What percentage of the hundred square is 	shaded? Write the percentage as a fraction.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62572"/>
                <a:ext cx="7497474" cy="5509137"/>
              </a:xfrm>
              <a:prstGeom prst="rect">
                <a:avLst/>
              </a:prstGeom>
              <a:blipFill>
                <a:blip r:embed="rId5"/>
                <a:stretch>
                  <a:fillRect l="-1626" t="-9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28324" y="3581970"/>
            <a:ext cx="2152924" cy="20739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26526" y="562572"/>
            <a:ext cx="1358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116039" y="562572"/>
            <a:ext cx="1358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425</a:t>
            </a:r>
          </a:p>
        </p:txBody>
      </p:sp>
      <p:pic>
        <p:nvPicPr>
          <p:cNvPr id="10" name="Content Placeholder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192" y="1228296"/>
            <a:ext cx="572092" cy="55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192" y="1763081"/>
            <a:ext cx="572661" cy="55855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7068312" y="1410357"/>
                <a:ext cx="1358537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25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68312" y="1410357"/>
                <a:ext cx="1358537" cy="76937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3765018" y="3633942"/>
            <a:ext cx="1358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61%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3765018" y="4544607"/>
                <a:ext cx="1358537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61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5018" y="4544607"/>
                <a:ext cx="1358537" cy="76937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Content Placeholder 3">
            <a:extLst>
              <a:ext uri="{FF2B5EF4-FFF2-40B4-BE49-F238E27FC236}">
                <a16:creationId xmlns:a16="http://schemas.microsoft.com/office/drawing/2014/main" id="{E4C12333-062A-48BC-8332-59DBA5E0D86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829" y="1228296"/>
            <a:ext cx="572092" cy="5580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62A8890-F27C-4F18-AA4C-510078BFA84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829" y="1763081"/>
            <a:ext cx="572661" cy="55855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08138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2" grpId="0"/>
      <p:bldP spid="13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3901411" y="2911683"/>
                <a:ext cx="194466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/>
                  <a:t>100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6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36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1411" y="2911683"/>
                <a:ext cx="1944667" cy="646331"/>
              </a:xfrm>
              <a:prstGeom prst="rect">
                <a:avLst/>
              </a:prstGeom>
              <a:blipFill>
                <a:blip r:embed="rId5"/>
                <a:stretch>
                  <a:fillRect l="-9718"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Straight Arrow Connector 19"/>
          <p:cNvCxnSpPr>
            <a:endCxn id="21" idx="2"/>
          </p:cNvCxnSpPr>
          <p:nvPr/>
        </p:nvCxnSpPr>
        <p:spPr>
          <a:xfrm flipH="1" flipV="1">
            <a:off x="2846754" y="1783768"/>
            <a:ext cx="1103435" cy="116446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1743320" y="1260548"/>
            <a:ext cx="22068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Everything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542392" y="4634596"/>
            <a:ext cx="22068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All</a:t>
            </a:r>
          </a:p>
        </p:txBody>
      </p:sp>
      <p:cxnSp>
        <p:nvCxnSpPr>
          <p:cNvPr id="23" name="Straight Arrow Connector 22"/>
          <p:cNvCxnSpPr/>
          <p:nvPr/>
        </p:nvCxnSpPr>
        <p:spPr>
          <a:xfrm flipH="1">
            <a:off x="2924157" y="3508363"/>
            <a:ext cx="975945" cy="108281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5136599" y="4569717"/>
            <a:ext cx="21332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whole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>
            <a:off x="4999221" y="3508363"/>
            <a:ext cx="982538" cy="109710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5416855" y="944729"/>
                <a:ext cx="2206868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100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100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6855" y="944729"/>
                <a:ext cx="2206868" cy="89037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7" name="Straight Arrow Connector 26"/>
          <p:cNvCxnSpPr/>
          <p:nvPr/>
        </p:nvCxnSpPr>
        <p:spPr>
          <a:xfrm flipV="1">
            <a:off x="5150337" y="1828390"/>
            <a:ext cx="1052879" cy="111984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580202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4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65046" y="4251383"/>
            <a:ext cx="1151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4019617"/>
              </p:ext>
            </p:extLst>
          </p:nvPr>
        </p:nvGraphicFramePr>
        <p:xfrm>
          <a:off x="1325684" y="1290920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4021992" y="439450"/>
                <a:ext cx="115179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1992" y="439450"/>
                <a:ext cx="1151793" cy="523220"/>
              </a:xfrm>
              <a:prstGeom prst="rect">
                <a:avLst/>
              </a:prstGeom>
              <a:blipFill>
                <a:blip r:embed="rId5"/>
                <a:stretch>
                  <a:fillRect l="-1111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8730770"/>
              </p:ext>
            </p:extLst>
          </p:nvPr>
        </p:nvGraphicFramePr>
        <p:xfrm>
          <a:off x="1325684" y="3034727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717943249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sp>
        <p:nvSpPr>
          <p:cNvPr id="8" name="Left Brace 7"/>
          <p:cNvSpPr/>
          <p:nvPr/>
        </p:nvSpPr>
        <p:spPr>
          <a:xfrm rot="5400000">
            <a:off x="4324594" y="-1908245"/>
            <a:ext cx="98180" cy="6096003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9" name="Left Brace 8"/>
          <p:cNvSpPr/>
          <p:nvPr/>
        </p:nvSpPr>
        <p:spPr>
          <a:xfrm rot="16200000">
            <a:off x="2763232" y="2581338"/>
            <a:ext cx="164122" cy="3039211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547815" y="4251383"/>
                <a:ext cx="115179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7815" y="4251383"/>
                <a:ext cx="1151793" cy="523220"/>
              </a:xfrm>
              <a:prstGeom prst="rect">
                <a:avLst/>
              </a:prstGeom>
              <a:blipFill>
                <a:blip r:embed="rId6"/>
                <a:stretch>
                  <a:fillRect l="-1111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2977172" y="4684729"/>
                <a:ext cx="33029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7172" y="4684729"/>
                <a:ext cx="3302977" cy="523220"/>
              </a:xfrm>
              <a:prstGeom prst="rect">
                <a:avLst/>
              </a:prstGeom>
              <a:blipFill>
                <a:blip r:embed="rId7"/>
                <a:stretch>
                  <a:fillRect l="-369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487126" y="5114961"/>
                <a:ext cx="2793023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2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7126" y="5114961"/>
                <a:ext cx="2793023" cy="764312"/>
              </a:xfrm>
              <a:prstGeom prst="rect">
                <a:avLst/>
              </a:prstGeom>
              <a:blipFill>
                <a:blip r:embed="rId8"/>
                <a:stretch>
                  <a:fillRect l="-4367" b="-112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029594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/>
      <p:bldP spid="8" grpId="0" animBg="1"/>
      <p:bldP spid="9" grpId="0" animBg="1"/>
      <p:bldP spid="10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2189022"/>
              </p:ext>
            </p:extLst>
          </p:nvPr>
        </p:nvGraphicFramePr>
        <p:xfrm>
          <a:off x="1337245" y="1968102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717943249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sp>
        <p:nvSpPr>
          <p:cNvPr id="4" name="Left Brace 3"/>
          <p:cNvSpPr/>
          <p:nvPr/>
        </p:nvSpPr>
        <p:spPr>
          <a:xfrm rot="16200000">
            <a:off x="2774793" y="1505921"/>
            <a:ext cx="164122" cy="3039211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" name="TextBox 4"/>
          <p:cNvSpPr txBox="1"/>
          <p:nvPr/>
        </p:nvSpPr>
        <p:spPr>
          <a:xfrm>
            <a:off x="2676607" y="3175966"/>
            <a:ext cx="1151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025541" y="1105679"/>
            <a:ext cx="1151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120</a:t>
            </a:r>
          </a:p>
        </p:txBody>
      </p:sp>
      <p:sp>
        <p:nvSpPr>
          <p:cNvPr id="7" name="Left Brace 6"/>
          <p:cNvSpPr/>
          <p:nvPr/>
        </p:nvSpPr>
        <p:spPr>
          <a:xfrm rot="5400000">
            <a:off x="4336160" y="-1216915"/>
            <a:ext cx="98180" cy="6096003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260835" y="4069336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of 120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0835" y="4069336"/>
                <a:ext cx="2290385" cy="523220"/>
              </a:xfrm>
              <a:prstGeom prst="rect">
                <a:avLst/>
              </a:prstGeom>
              <a:blipFill>
                <a:blip r:embed="rId5"/>
                <a:stretch>
                  <a:fillRect l="-5585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501628" y="4955515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120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60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1628" y="4955515"/>
                <a:ext cx="2290385" cy="523220"/>
              </a:xfrm>
              <a:prstGeom prst="rect">
                <a:avLst/>
              </a:prstGeom>
              <a:blipFill>
                <a:blip r:embed="rId6"/>
                <a:stretch>
                  <a:fillRect l="-531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5398042" y="4058490"/>
            <a:ext cx="2290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676607" y="2119433"/>
            <a:ext cx="2290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816199" y="2129080"/>
            <a:ext cx="2290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609662" y="3177217"/>
            <a:ext cx="2290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457880" y="68121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32133" y="505072"/>
            <a:ext cx="747045" cy="747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9138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  <p:bldP spid="11" grpId="0"/>
      <p:bldP spid="12" grpId="0"/>
      <p:bldP spid="13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8293892"/>
              </p:ext>
            </p:extLst>
          </p:nvPr>
        </p:nvGraphicFramePr>
        <p:xfrm>
          <a:off x="1478085" y="1779066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227147" y="994308"/>
            <a:ext cx="1151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120</a:t>
            </a:r>
          </a:p>
        </p:txBody>
      </p:sp>
      <p:sp>
        <p:nvSpPr>
          <p:cNvPr id="5" name="Left Brace 4"/>
          <p:cNvSpPr/>
          <p:nvPr/>
        </p:nvSpPr>
        <p:spPr>
          <a:xfrm rot="5400000">
            <a:off x="4476995" y="-1423737"/>
            <a:ext cx="98180" cy="6096003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473081" y="3158874"/>
                <a:ext cx="4106007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Using the bar model, how could we find 25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of 120?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3081" y="3158874"/>
                <a:ext cx="4106007" cy="954107"/>
              </a:xfrm>
              <a:prstGeom prst="rect">
                <a:avLst/>
              </a:prstGeom>
              <a:blipFill>
                <a:blip r:embed="rId5"/>
                <a:stretch>
                  <a:fillRect l="-1634" t="-5732" r="-2526" b="-17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530989" y="4624459"/>
                <a:ext cx="4012223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25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0989" y="4624459"/>
                <a:ext cx="4012223" cy="769378"/>
              </a:xfrm>
              <a:prstGeom prst="rect">
                <a:avLst/>
              </a:prstGeom>
              <a:blipFill>
                <a:blip r:embed="rId6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ight Bracket 7"/>
          <p:cNvSpPr/>
          <p:nvPr/>
        </p:nvSpPr>
        <p:spPr>
          <a:xfrm rot="16200000">
            <a:off x="5341862" y="4164465"/>
            <a:ext cx="248207" cy="671781"/>
          </a:xfrm>
          <a:prstGeom prst="rightBracket">
            <a:avLst>
              <a:gd name="adj" fmla="val 254152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065313" y="3970787"/>
                <a:ext cx="80130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25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5313" y="3970787"/>
                <a:ext cx="801304" cy="461665"/>
              </a:xfrm>
              <a:prstGeom prst="rect">
                <a:avLst/>
              </a:prstGeom>
              <a:blipFill>
                <a:blip r:embed="rId7"/>
                <a:stretch>
                  <a:fillRect t="-10526" r="-9160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ight Bracket 9"/>
          <p:cNvSpPr/>
          <p:nvPr/>
        </p:nvSpPr>
        <p:spPr>
          <a:xfrm rot="5400000" flipV="1">
            <a:off x="5338329" y="5174902"/>
            <a:ext cx="255272" cy="671781"/>
          </a:xfrm>
          <a:prstGeom prst="rightBracket">
            <a:avLst>
              <a:gd name="adj" fmla="val 254152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107390" y="5570835"/>
                <a:ext cx="79380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25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7390" y="5570835"/>
                <a:ext cx="793807" cy="461665"/>
              </a:xfrm>
              <a:prstGeom prst="rect">
                <a:avLst/>
              </a:prstGeom>
              <a:blipFill>
                <a:blip r:embed="rId8"/>
                <a:stretch>
                  <a:fillRect t="-10526" r="-10000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130075" y="4603925"/>
                <a:ext cx="1136266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0075" y="4603925"/>
                <a:ext cx="1136266" cy="76533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8319631"/>
              </p:ext>
            </p:extLst>
          </p:nvPr>
        </p:nvGraphicFramePr>
        <p:xfrm>
          <a:off x="1478087" y="1784636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72492304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14425642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994762944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684096" y="4721510"/>
                <a:ext cx="41060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120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30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4096" y="4721510"/>
                <a:ext cx="4106007" cy="523220"/>
              </a:xfrm>
              <a:prstGeom prst="rect">
                <a:avLst/>
              </a:prstGeom>
              <a:blipFill>
                <a:blip r:embed="rId10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5848971"/>
              </p:ext>
            </p:extLst>
          </p:nvPr>
        </p:nvGraphicFramePr>
        <p:xfrm>
          <a:off x="1478087" y="1786214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72492304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14425642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994762944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30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30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30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30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951348" y="5520122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of 120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1348" y="5520122"/>
                <a:ext cx="2290385" cy="523220"/>
              </a:xfrm>
              <a:prstGeom prst="rect">
                <a:avLst/>
              </a:prstGeom>
              <a:blipFill>
                <a:blip r:embed="rId11"/>
                <a:stretch>
                  <a:fillRect l="-531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3058002" y="5520122"/>
            <a:ext cx="2290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03552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 animBg="1"/>
      <p:bldP spid="8" grpId="1" animBg="1"/>
      <p:bldP spid="9" grpId="0"/>
      <p:bldP spid="9" grpId="1"/>
      <p:bldP spid="10" grpId="0" animBg="1"/>
      <p:bldP spid="10" grpId="1" animBg="1"/>
      <p:bldP spid="11" grpId="0"/>
      <p:bldP spid="11" grpId="1"/>
      <p:bldP spid="12" grpId="0"/>
      <p:bldP spid="12" grpId="1"/>
      <p:bldP spid="14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7826148"/>
              </p:ext>
            </p:extLst>
          </p:nvPr>
        </p:nvGraphicFramePr>
        <p:xfrm>
          <a:off x="1465381" y="2708194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74369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49018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417400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7912653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013373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4424526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953965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370376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161687" y="1927943"/>
                <a:ext cx="115179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1687" y="1927943"/>
                <a:ext cx="1151793" cy="523220"/>
              </a:xfrm>
              <a:prstGeom prst="rect">
                <a:avLst/>
              </a:prstGeom>
              <a:blipFill>
                <a:blip r:embed="rId5"/>
                <a:stretch>
                  <a:fillRect l="-1111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Left Brace 4"/>
          <p:cNvSpPr/>
          <p:nvPr/>
        </p:nvSpPr>
        <p:spPr>
          <a:xfrm rot="5400000">
            <a:off x="4464291" y="-431979"/>
            <a:ext cx="98180" cy="6096003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" name="TextBox 5"/>
          <p:cNvSpPr txBox="1"/>
          <p:nvPr/>
        </p:nvSpPr>
        <p:spPr>
          <a:xfrm>
            <a:off x="650244" y="1189244"/>
            <a:ext cx="8997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percentage would the shaded part represent?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66073932"/>
                  </p:ext>
                </p:extLst>
              </p:nvPr>
            </p:nvGraphicFramePr>
            <p:xfrm>
              <a:off x="1465379" y="2708194"/>
              <a:ext cx="609600" cy="88743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09600">
                      <a:extLst>
                        <a:ext uri="{9D8B030D-6E8A-4147-A177-3AD203B41FA5}">
                          <a16:colId xmlns:a16="http://schemas.microsoft.com/office/drawing/2014/main" val="945764449"/>
                        </a:ext>
                      </a:extLst>
                    </a:gridCol>
                  </a:tblGrid>
                  <a:tr h="88743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10</a:t>
                          </a:r>
                          <a14:m>
                            <m:oMath xmlns:m="http://schemas.openxmlformats.org/officeDocument/2006/math">
                              <m:r>
                                <m:rPr>
                                  <m:nor/>
                                </m:rPr>
                                <a:rPr lang="en-GB" sz="2400" dirty="0" smtClean="0">
                                  <a:latin typeface="+mn-lt"/>
                                  <a:ea typeface="Cambria Math" panose="02040503050406030204" pitchFamily="18" charset="0"/>
                                </a:rPr>
                                <m:t>%</m:t>
                              </m:r>
                            </m:oMath>
                          </a14:m>
                          <a:endParaRPr lang="en-GB" sz="2400" dirty="0"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C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9895386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66073932"/>
                  </p:ext>
                </p:extLst>
              </p:nvPr>
            </p:nvGraphicFramePr>
            <p:xfrm>
              <a:off x="1465379" y="2708194"/>
              <a:ext cx="609600" cy="88743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09600">
                      <a:extLst>
                        <a:ext uri="{9D8B030D-6E8A-4147-A177-3AD203B41FA5}">
                          <a16:colId xmlns:a16="http://schemas.microsoft.com/office/drawing/2014/main" val="945764449"/>
                        </a:ext>
                      </a:extLst>
                    </a:gridCol>
                  </a:tblGrid>
                  <a:tr h="88743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0" marR="0" marT="0" marB="0" anchor="ctr">
                        <a:lnL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2970" t="-2055" r="-5941" b="-479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98953865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322718" y="3919290"/>
                <a:ext cx="365251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2718" y="3919290"/>
                <a:ext cx="3652510" cy="523220"/>
              </a:xfrm>
              <a:prstGeom prst="rect">
                <a:avLst/>
              </a:prstGeom>
              <a:blipFill>
                <a:blip r:embed="rId7"/>
                <a:stretch>
                  <a:fillRect l="-333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4052480" y="4608882"/>
                <a:ext cx="3652510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2480" y="4608882"/>
                <a:ext cx="3652510" cy="767646"/>
              </a:xfrm>
              <a:prstGeom prst="rect">
                <a:avLst/>
              </a:prstGeom>
              <a:blipFill>
                <a:blip r:embed="rId8"/>
                <a:stretch>
                  <a:fillRect l="-3506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5457880" y="68121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51022" y="474480"/>
            <a:ext cx="747045" cy="747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17404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8386627"/>
              </p:ext>
            </p:extLst>
          </p:nvPr>
        </p:nvGraphicFramePr>
        <p:xfrm>
          <a:off x="1305236" y="2295192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74369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49018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417400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7912653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013373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4424526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953965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370376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063091" y="1370414"/>
            <a:ext cx="1151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120</a:t>
            </a:r>
          </a:p>
        </p:txBody>
      </p:sp>
      <p:sp>
        <p:nvSpPr>
          <p:cNvPr id="6" name="Left Brace 5"/>
          <p:cNvSpPr/>
          <p:nvPr/>
        </p:nvSpPr>
        <p:spPr>
          <a:xfrm rot="5400000">
            <a:off x="4304148" y="-963383"/>
            <a:ext cx="98180" cy="6096003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147250" y="3475017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of 120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7250" y="3475017"/>
                <a:ext cx="2290385" cy="523220"/>
              </a:xfrm>
              <a:prstGeom prst="rect">
                <a:avLst/>
              </a:prstGeom>
              <a:blipFill>
                <a:blip r:embed="rId5"/>
                <a:stretch>
                  <a:fillRect l="-531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5265095" y="3463834"/>
            <a:ext cx="2290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208043" y="4233424"/>
                <a:ext cx="25475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120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8043" y="4233424"/>
                <a:ext cx="2547521" cy="523220"/>
              </a:xfrm>
              <a:prstGeom prst="rect">
                <a:avLst/>
              </a:prstGeom>
              <a:blipFill>
                <a:blip r:embed="rId6"/>
                <a:stretch>
                  <a:fillRect l="-478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0454294"/>
              </p:ext>
            </p:extLst>
          </p:nvPr>
        </p:nvGraphicFramePr>
        <p:xfrm>
          <a:off x="1305236" y="2295192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74369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49018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417400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7912653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013373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4424526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953965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370376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189490"/>
              </p:ext>
            </p:extLst>
          </p:nvPr>
        </p:nvGraphicFramePr>
        <p:xfrm>
          <a:off x="1305236" y="2295192"/>
          <a:ext cx="12192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sp>
        <p:nvSpPr>
          <p:cNvPr id="36" name="TextBox 35"/>
          <p:cNvSpPr txBox="1"/>
          <p:nvPr/>
        </p:nvSpPr>
        <p:spPr>
          <a:xfrm>
            <a:off x="5457880" y="68121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51022" y="474480"/>
            <a:ext cx="747045" cy="747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27300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9" grpId="1"/>
      <p:bldP spid="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799123" y="564787"/>
            <a:ext cx="2463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1% of 200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3971850"/>
              </p:ext>
            </p:extLst>
          </p:nvPr>
        </p:nvGraphicFramePr>
        <p:xfrm>
          <a:off x="980197" y="1736740"/>
          <a:ext cx="4184070" cy="4297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8407">
                  <a:extLst>
                    <a:ext uri="{9D8B030D-6E8A-4147-A177-3AD203B41FA5}">
                      <a16:colId xmlns:a16="http://schemas.microsoft.com/office/drawing/2014/main" val="1760139889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1167905194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746583577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629862193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10811214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2619039747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534911644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178636238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2369299808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2604525662"/>
                    </a:ext>
                  </a:extLst>
                </a:gridCol>
              </a:tblGrid>
              <a:tr h="42972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8350890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0330440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2856902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1854464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5378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717730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777082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6266794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2277208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5962989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980197" y="1736740"/>
            <a:ext cx="410939" cy="42911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1240908" y="1268394"/>
            <a:ext cx="49312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whole is worth 200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5381637" y="1996967"/>
                <a:ext cx="221021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1637" y="1996967"/>
                <a:ext cx="2210217" cy="523220"/>
              </a:xfrm>
              <a:prstGeom prst="rect">
                <a:avLst/>
              </a:prstGeom>
              <a:blipFill>
                <a:blip r:embed="rId5"/>
                <a:stretch>
                  <a:fillRect l="-580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7400600" y="1996967"/>
            <a:ext cx="5974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5400339" y="2623213"/>
                <a:ext cx="27926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1% of 200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0339" y="2623213"/>
                <a:ext cx="2792685" cy="523220"/>
              </a:xfrm>
              <a:prstGeom prst="rect">
                <a:avLst/>
              </a:prstGeom>
              <a:blipFill>
                <a:blip r:embed="rId6"/>
                <a:stretch>
                  <a:fillRect l="-458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285914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6" grpId="0"/>
      <p:bldP spid="17" grpId="0"/>
      <p:bldP spid="18" grpId="0"/>
      <p:bldP spid="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06316" y="564787"/>
            <a:ext cx="2856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1% of 4,000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457880" y="68121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1022" y="474480"/>
            <a:ext cx="747045" cy="747045"/>
          </a:xfrm>
          <a:prstGeom prst="rect">
            <a:avLst/>
          </a:prstGeom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3971850"/>
              </p:ext>
            </p:extLst>
          </p:nvPr>
        </p:nvGraphicFramePr>
        <p:xfrm>
          <a:off x="980197" y="1736740"/>
          <a:ext cx="4184070" cy="4297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8407">
                  <a:extLst>
                    <a:ext uri="{9D8B030D-6E8A-4147-A177-3AD203B41FA5}">
                      <a16:colId xmlns:a16="http://schemas.microsoft.com/office/drawing/2014/main" val="1760139889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1167905194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746583577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629862193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10811214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2619039747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534911644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3178636238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2369299808"/>
                    </a:ext>
                  </a:extLst>
                </a:gridCol>
                <a:gridCol w="418407">
                  <a:extLst>
                    <a:ext uri="{9D8B030D-6E8A-4147-A177-3AD203B41FA5}">
                      <a16:colId xmlns:a16="http://schemas.microsoft.com/office/drawing/2014/main" val="2604525662"/>
                    </a:ext>
                  </a:extLst>
                </a:gridCol>
              </a:tblGrid>
              <a:tr h="42972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8350890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0330440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2856902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1854464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5378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717730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777082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6266794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2277208"/>
                  </a:ext>
                </a:extLst>
              </a:tr>
              <a:tr h="42972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5962989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980197" y="1736740"/>
            <a:ext cx="410939" cy="42911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1240908" y="1268394"/>
            <a:ext cx="49312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whole is worth 4,000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5381637" y="1996967"/>
                <a:ext cx="24950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4,000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1637" y="1996967"/>
                <a:ext cx="2495037" cy="523220"/>
              </a:xfrm>
              <a:prstGeom prst="rect">
                <a:avLst/>
              </a:prstGeom>
              <a:blipFill>
                <a:blip r:embed="rId6"/>
                <a:stretch>
                  <a:fillRect l="-5134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7553016" y="1996967"/>
            <a:ext cx="693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5400339" y="2623213"/>
                <a:ext cx="27926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1% of 4,000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40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0339" y="2623213"/>
                <a:ext cx="2792685" cy="523220"/>
              </a:xfrm>
              <a:prstGeom prst="rect">
                <a:avLst/>
              </a:prstGeom>
              <a:blipFill>
                <a:blip r:embed="rId7"/>
                <a:stretch>
                  <a:fillRect l="-458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538348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5" grpId="0" animBg="1"/>
      <p:bldP spid="16" grpId="0"/>
      <p:bldP spid="17" grpId="0"/>
      <p:bldP spid="18" grpId="0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39" y="184985"/>
            <a:ext cx="1380445" cy="140441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4349" y="519698"/>
            <a:ext cx="1064296" cy="734984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1749190" y="625580"/>
            <a:ext cx="50907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Annie needs to make 1,270 cupcakes for a party.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64235" y="1880200"/>
            <a:ext cx="7332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In the morning she makes 50% of the cupcakes.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64235" y="2673734"/>
            <a:ext cx="73320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In the afternoon Annie makes another 10% of her target amount of cupcakes.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16579" y="3898155"/>
            <a:ext cx="73320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more cupcakes does she need to make?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457880" y="541970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1022" y="5212973"/>
            <a:ext cx="747045" cy="747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31490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39" y="184985"/>
            <a:ext cx="1380445" cy="140441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4349" y="519698"/>
            <a:ext cx="1064296" cy="734984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1749190" y="625580"/>
            <a:ext cx="50907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Annie needs to make 1,270 cupcakes for a party.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64235" y="1880200"/>
            <a:ext cx="7332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In the morning she makes 50% of the cupcakes.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7892139"/>
              </p:ext>
            </p:extLst>
          </p:nvPr>
        </p:nvGraphicFramePr>
        <p:xfrm>
          <a:off x="1279306" y="3214448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717943249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sp>
        <p:nvSpPr>
          <p:cNvPr id="12" name="Left Brace 11"/>
          <p:cNvSpPr/>
          <p:nvPr/>
        </p:nvSpPr>
        <p:spPr>
          <a:xfrm rot="16200000">
            <a:off x="2716854" y="2752267"/>
            <a:ext cx="164122" cy="3039211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3" name="TextBox 12"/>
          <p:cNvSpPr txBox="1"/>
          <p:nvPr/>
        </p:nvSpPr>
        <p:spPr>
          <a:xfrm>
            <a:off x="2618668" y="4422312"/>
            <a:ext cx="1151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967602" y="2352025"/>
            <a:ext cx="1151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1,270</a:t>
            </a:r>
          </a:p>
        </p:txBody>
      </p:sp>
      <p:sp>
        <p:nvSpPr>
          <p:cNvPr id="15" name="Left Brace 14"/>
          <p:cNvSpPr/>
          <p:nvPr/>
        </p:nvSpPr>
        <p:spPr>
          <a:xfrm rot="5400000">
            <a:off x="4278221" y="29431"/>
            <a:ext cx="98180" cy="6096003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715487" y="5095323"/>
                <a:ext cx="267444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of 1,270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5487" y="5095323"/>
                <a:ext cx="2674445" cy="523220"/>
              </a:xfrm>
              <a:prstGeom prst="rect">
                <a:avLst/>
              </a:prstGeom>
              <a:blipFill>
                <a:blip r:embed="rId7"/>
                <a:stretch>
                  <a:fillRect l="-455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178629" y="5581420"/>
                <a:ext cx="262789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1,270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635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8629" y="5581420"/>
                <a:ext cx="2627890" cy="523220"/>
              </a:xfrm>
              <a:prstGeom prst="rect">
                <a:avLst/>
              </a:prstGeom>
              <a:blipFill>
                <a:blip r:embed="rId8"/>
                <a:stretch>
                  <a:fillRect l="-4630" t="-11765" r="-1852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5105873" y="5084477"/>
            <a:ext cx="2290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635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618668" y="3365779"/>
            <a:ext cx="2290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635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758260" y="3375426"/>
            <a:ext cx="2290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635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456978" y="4403751"/>
            <a:ext cx="2290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635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03686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3" grpId="1"/>
      <p:bldP spid="14" grpId="0"/>
      <p:bldP spid="15" grpId="0" animBg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4235" y="475966"/>
            <a:ext cx="73320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In the afternoon Annie makes another 10% of her target amount of cupcakes.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8700595"/>
              </p:ext>
            </p:extLst>
          </p:nvPr>
        </p:nvGraphicFramePr>
        <p:xfrm>
          <a:off x="1305236" y="2295192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74369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49018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417400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7912653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013373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4424526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953965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370376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063091" y="1370414"/>
            <a:ext cx="1151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1,270</a:t>
            </a:r>
          </a:p>
        </p:txBody>
      </p:sp>
      <p:sp>
        <p:nvSpPr>
          <p:cNvPr id="6" name="Left Brace 5"/>
          <p:cNvSpPr/>
          <p:nvPr/>
        </p:nvSpPr>
        <p:spPr>
          <a:xfrm rot="5400000">
            <a:off x="4304148" y="-963383"/>
            <a:ext cx="98180" cy="6096003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570499" y="3475017"/>
                <a:ext cx="28671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of 1,270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0499" y="3475017"/>
                <a:ext cx="2867137" cy="523220"/>
              </a:xfrm>
              <a:prstGeom prst="rect">
                <a:avLst/>
              </a:prstGeom>
              <a:blipFill>
                <a:blip r:embed="rId5"/>
                <a:stretch>
                  <a:fillRect l="-446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4912169" y="3475017"/>
            <a:ext cx="2290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570499" y="4233424"/>
                <a:ext cx="318506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1,270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127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0499" y="4233424"/>
                <a:ext cx="3185065" cy="523220"/>
              </a:xfrm>
              <a:prstGeom prst="rect">
                <a:avLst/>
              </a:prstGeom>
              <a:blipFill>
                <a:blip r:embed="rId6"/>
                <a:stretch>
                  <a:fillRect l="-4023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3380754"/>
              </p:ext>
            </p:extLst>
          </p:nvPr>
        </p:nvGraphicFramePr>
        <p:xfrm>
          <a:off x="1305236" y="2295192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74369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49018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417400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7912653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013373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4424526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953965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370376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127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624171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/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39" y="184985"/>
            <a:ext cx="1380445" cy="140441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4349" y="519698"/>
            <a:ext cx="1064296" cy="734984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1749190" y="625580"/>
            <a:ext cx="50907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Annie needs to make 1,270 cupcakes for a party.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64235" y="1880200"/>
            <a:ext cx="7332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In the morning she makes 50% of the cupcakes.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64235" y="2673734"/>
            <a:ext cx="73320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In the afternoon Annie makes another 10% of her target amount of cupcakes.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16579" y="3898155"/>
            <a:ext cx="73320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more cupcakes does she need to make?</a:t>
            </a:r>
          </a:p>
        </p:txBody>
      </p:sp>
      <p:sp>
        <p:nvSpPr>
          <p:cNvPr id="2" name="Rectangle 1"/>
          <p:cNvSpPr/>
          <p:nvPr/>
        </p:nvSpPr>
        <p:spPr>
          <a:xfrm>
            <a:off x="6716487" y="3506901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127</a:t>
            </a:r>
            <a:endParaRPr lang="en-GB" sz="2800" dirty="0"/>
          </a:p>
        </p:txBody>
      </p:sp>
      <p:sp>
        <p:nvSpPr>
          <p:cNvPr id="12" name="Rectangle 11"/>
          <p:cNvSpPr/>
          <p:nvPr/>
        </p:nvSpPr>
        <p:spPr>
          <a:xfrm>
            <a:off x="6617902" y="2256224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635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1206256" y="5160249"/>
                <a:ext cx="206178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chemeClr val="tx1"/>
                    </a:solidFill>
                  </a:rPr>
                  <a:t>635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:r>
                  <a:rPr lang="en-GB" sz="2800" dirty="0"/>
                  <a:t>127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6256" y="5160249"/>
                <a:ext cx="2061783" cy="523220"/>
              </a:xfrm>
              <a:prstGeom prst="rect">
                <a:avLst/>
              </a:prstGeom>
              <a:blipFill>
                <a:blip r:embed="rId7"/>
                <a:stretch>
                  <a:fillRect l="-6213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ectangle 13"/>
          <p:cNvSpPr/>
          <p:nvPr/>
        </p:nvSpPr>
        <p:spPr>
          <a:xfrm>
            <a:off x="3135857" y="5160249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762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4556119" y="5160249"/>
                <a:ext cx="233429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chemeClr val="tx1"/>
                    </a:solidFill>
                  </a:rPr>
                  <a:t>1,270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:r>
                  <a:rPr lang="en-GB" sz="2800" dirty="0"/>
                  <a:t>762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6119" y="5160249"/>
                <a:ext cx="2334293" cy="523220"/>
              </a:xfrm>
              <a:prstGeom prst="rect">
                <a:avLst/>
              </a:prstGeom>
              <a:blipFill>
                <a:blip r:embed="rId8"/>
                <a:stretch>
                  <a:fillRect l="-522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ectangle 15"/>
          <p:cNvSpPr/>
          <p:nvPr/>
        </p:nvSpPr>
        <p:spPr>
          <a:xfrm>
            <a:off x="6788770" y="5160249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508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990372" y="4329042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508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88872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2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8254660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4.2|5.5|5.3|11.9|4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1|3|1.6|3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1.7|4.6|9.6|1.2|7.3|2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|11.3|5.4|1.7|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9|17.3|1.5|5.7|4.4|9.3|2.2|5|8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|3.6|6.3|5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12.8|5.1|2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7|9.7|4.6|6.3|3.9|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0.9|1.5|3.7|4.4|4.8|2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4.7|6.6|6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8|4.6|2.7|5.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6.7|6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3.9|5.2|9.7|4.3|6.2|5.2|2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purl.org/dc/dcmitype/"/>
    <ds:schemaRef ds:uri="522d4c35-b548-4432-90ae-af4376e1c4b4"/>
    <ds:schemaRef ds:uri="cee99ee9-287b-4f9a-957c-ba5ae7375c9a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276C38CD-4284-409F-B3CA-D17892AA0910}"/>
</file>

<file path=docProps/app.xml><?xml version="1.0" encoding="utf-8"?>
<Properties xmlns="http://schemas.openxmlformats.org/officeDocument/2006/extended-properties" xmlns:vt="http://schemas.openxmlformats.org/officeDocument/2006/docPropsVTypes">
  <TotalTime>5582</TotalTime>
  <Words>463</Words>
  <Application>Microsoft Office PowerPoint</Application>
  <PresentationFormat>On-screen Show (4:3)</PresentationFormat>
  <Paragraphs>115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19</vt:i4>
      </vt:variant>
    </vt:vector>
  </HeadingPairs>
  <TitlesOfParts>
    <vt:vector size="31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 Dawson</cp:lastModifiedBy>
  <cp:revision>314</cp:revision>
  <dcterms:created xsi:type="dcterms:W3CDTF">2019-07-05T11:02:13Z</dcterms:created>
  <dcterms:modified xsi:type="dcterms:W3CDTF">2021-01-19T12:52:54Z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